
<file path=[Content_Types].xml><?xml version="1.0" encoding="utf-8"?>
<Types xmlns="http://schemas.openxmlformats.org/package/2006/content-types">
  <Default Extension="xml" ContentType="application/xml"/>
  <Default Extension="jpeg" ContentType="image/jpeg"/>
  <Default Extension="mp3" ContentType="audio/mpeg"/>
  <Default Extension="jpg" ContentType="image/jpeg"/>
  <Default Extension="xlsx" ContentType="application/vnd.openxmlformats-officedocument.spreadsheetml.sheet"/>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4" r:id="rId1"/>
  </p:sldMasterIdLst>
  <p:notesMasterIdLst>
    <p:notesMasterId r:id="rId26"/>
  </p:notesMasterIdLst>
  <p:handoutMasterIdLst>
    <p:handoutMasterId r:id="rId27"/>
  </p:handoutMasterIdLst>
  <p:sldIdLst>
    <p:sldId id="319" r:id="rId2"/>
    <p:sldId id="842" r:id="rId3"/>
    <p:sldId id="878" r:id="rId4"/>
    <p:sldId id="844" r:id="rId5"/>
    <p:sldId id="849" r:id="rId6"/>
    <p:sldId id="850" r:id="rId7"/>
    <p:sldId id="851" r:id="rId8"/>
    <p:sldId id="853" r:id="rId9"/>
    <p:sldId id="854" r:id="rId10"/>
    <p:sldId id="855" r:id="rId11"/>
    <p:sldId id="856" r:id="rId12"/>
    <p:sldId id="857" r:id="rId13"/>
    <p:sldId id="858" r:id="rId14"/>
    <p:sldId id="861" r:id="rId15"/>
    <p:sldId id="862" r:id="rId16"/>
    <p:sldId id="863" r:id="rId17"/>
    <p:sldId id="864" r:id="rId18"/>
    <p:sldId id="865" r:id="rId19"/>
    <p:sldId id="866" r:id="rId20"/>
    <p:sldId id="867" r:id="rId21"/>
    <p:sldId id="868" r:id="rId22"/>
    <p:sldId id="871" r:id="rId23"/>
    <p:sldId id="876" r:id="rId24"/>
    <p:sldId id="877" r:id="rId25"/>
  </p:sldIdLst>
  <p:sldSz cx="12192000" cy="6858000"/>
  <p:notesSz cx="7023100"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page" id="{D1DC1BD6-29D3-4948-8346-023F29BDEFCC}">
          <p14:sldIdLst>
            <p14:sldId id="319"/>
          </p14:sldIdLst>
        </p14:section>
        <p14:section name="How to use this document" id="{6C2587D2-6CCB-4250-9328-BB1AC98ADA70}">
          <p14:sldIdLst>
            <p14:sldId id="842"/>
            <p14:sldId id="878"/>
            <p14:sldId id="844"/>
            <p14:sldId id="849"/>
            <p14:sldId id="850"/>
            <p14:sldId id="851"/>
            <p14:sldId id="853"/>
            <p14:sldId id="854"/>
            <p14:sldId id="855"/>
            <p14:sldId id="856"/>
            <p14:sldId id="857"/>
            <p14:sldId id="858"/>
            <p14:sldId id="861"/>
            <p14:sldId id="862"/>
            <p14:sldId id="863"/>
            <p14:sldId id="864"/>
            <p14:sldId id="865"/>
            <p14:sldId id="866"/>
            <p14:sldId id="867"/>
            <p14:sldId id="868"/>
            <p14:sldId id="871"/>
            <p14:sldId id="876"/>
            <p14:sldId id="877"/>
          </p14:sldIdLst>
        </p14:section>
        <p14:section name="Knowledge Presentation Guidance" id="{F74E0992-2503-BE4C-A10D-720EEED7154E}">
          <p14:sldIdLst/>
        </p14:section>
        <p14:section name="Knowledge Presentation Template" id="{0A947A62-7D10-3749-8B74-F6E44D0C6D4E}">
          <p14:sldIdLst/>
        </p14:section>
        <p14:section name="Supporting Material" id="{65849E23-1D10-EA4E-9A3D-CC5EBF60D84A}">
          <p14:sldIdLst/>
        </p14:section>
      </p14:sectionLst>
    </p:ext>
    <p:ext uri="{EFAFB233-063F-42B5-8137-9DF3F51BA10A}">
      <p15:sldGuideLst xmlns:p15="http://schemas.microsoft.com/office/powerpoint/2012/main">
        <p15:guide id="2" orient="horz" pos="3912" userDrawn="1">
          <p15:clr>
            <a:srgbClr val="A4A3A4"/>
          </p15:clr>
        </p15:guide>
        <p15:guide id="4" pos="7296" userDrawn="1">
          <p15:clr>
            <a:srgbClr val="A4A3A4"/>
          </p15:clr>
        </p15:guide>
        <p15:guide id="5" pos="360" userDrawn="1">
          <p15:clr>
            <a:srgbClr val="A4A3A4"/>
          </p15:clr>
        </p15:guide>
        <p15:guide id="6" pos="3840" userDrawn="1">
          <p15:clr>
            <a:srgbClr val="A4A3A4"/>
          </p15:clr>
        </p15:guide>
        <p15:guide id="7" orient="horz" pos="1008" userDrawn="1">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576"/>
    <a:srgbClr val="00FA4A"/>
    <a:srgbClr val="000306"/>
    <a:srgbClr val="082E35"/>
    <a:srgbClr val="001215"/>
    <a:srgbClr val="071315"/>
    <a:srgbClr val="0B2831"/>
    <a:srgbClr val="000A1E"/>
    <a:srgbClr val="006478"/>
    <a:srgbClr val="51A78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D7B26C5-4107-4FEC-AEDC-1716B250A1E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94" autoAdjust="0"/>
    <p:restoredTop sz="88292" autoAdjust="0"/>
  </p:normalViewPr>
  <p:slideViewPr>
    <p:cSldViewPr snapToGrid="0">
      <p:cViewPr>
        <p:scale>
          <a:sx n="67" d="100"/>
          <a:sy n="67" d="100"/>
        </p:scale>
        <p:origin x="3440" y="1520"/>
      </p:cViewPr>
      <p:guideLst>
        <p:guide orient="horz" pos="3912"/>
        <p:guide pos="7296"/>
        <p:guide pos="360"/>
        <p:guide pos="3840"/>
        <p:guide orient="horz" pos="1008"/>
      </p:guideLst>
    </p:cSldViewPr>
  </p:slideViewPr>
  <p:outlineViewPr>
    <p:cViewPr>
      <p:scale>
        <a:sx n="33" d="100"/>
        <a:sy n="33" d="100"/>
      </p:scale>
      <p:origin x="0" y="-11938"/>
    </p:cViewPr>
  </p:outlineViewPr>
  <p:notesTextViewPr>
    <p:cViewPr>
      <p:scale>
        <a:sx n="70" d="100"/>
        <a:sy n="70" d="100"/>
      </p:scale>
      <p:origin x="0" y="0"/>
    </p:cViewPr>
  </p:notesTextViewPr>
  <p:sorterViewPr>
    <p:cViewPr>
      <p:scale>
        <a:sx n="100" d="100"/>
        <a:sy n="100" d="100"/>
      </p:scale>
      <p:origin x="0" y="-12850"/>
    </p:cViewPr>
  </p:sorterViewPr>
  <p:notesViewPr>
    <p:cSldViewPr snapToGrid="0" snapToObjects="1">
      <p:cViewPr varScale="1">
        <p:scale>
          <a:sx n="61" d="100"/>
          <a:sy n="61" d="100"/>
        </p:scale>
        <p:origin x="3110" y="62"/>
      </p:cViewPr>
      <p:guideLst>
        <p:guide orient="horz" pos="2932"/>
        <p:guide pos="2212"/>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handoutMaster" Target="handoutMasters/handoutMaster1.xml"/><Relationship Id="rId28" Type="http://schemas.openxmlformats.org/officeDocument/2006/relationships/presProps" Target="presProps.xml"/><Relationship Id="rId29" Type="http://schemas.openxmlformats.org/officeDocument/2006/relationships/viewProps" Target="viewProps.xml"/><Relationship Id="rId30" Type="http://schemas.openxmlformats.org/officeDocument/2006/relationships/theme" Target="theme/theme1.xml"/><Relationship Id="rId3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5"/>
            </a:solidFill>
            <a:ln>
              <a:noFill/>
            </a:ln>
            <a:effectLst/>
          </c:spPr>
          <c:invertIfNegative val="0"/>
          <c:dPt>
            <c:idx val="12"/>
            <c:invertIfNegative val="0"/>
            <c:bubble3D val="0"/>
            <c:spPr>
              <a:solidFill>
                <a:schemeClr val="accent2"/>
              </a:solidFill>
              <a:ln w="38100">
                <a:solidFill>
                  <a:schemeClr val="tx2"/>
                </a:solidFill>
              </a:ln>
              <a:effectLst/>
            </c:spPr>
            <c:extLst xmlns:c16r2="http://schemas.microsoft.com/office/drawing/2015/06/chart">
              <c:ext xmlns:c16="http://schemas.microsoft.com/office/drawing/2014/chart" uri="{C3380CC4-5D6E-409C-BE32-E72D297353CC}">
                <c16:uniqueId val="{0000000F-D13C-428F-91AF-8D3C2496B012}"/>
              </c:ext>
            </c:extLst>
          </c:dPt>
          <c:dLbls>
            <c:dLbl>
              <c:idx val="0"/>
              <c:layout/>
              <c:tx>
                <c:rich>
                  <a:bodyPr/>
                  <a:lstStyle/>
                  <a:p>
                    <a:r>
                      <a:rPr lang="mr-IN" dirty="0"/>
                      <a:t>1%</a:t>
                    </a:r>
                  </a:p>
                </c:rich>
              </c:tx>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3-D13C-428F-91AF-8D3C2496B012}"/>
                </c:ext>
                <c:ext xmlns:c15="http://schemas.microsoft.com/office/drawing/2012/chart" uri="{CE6537A1-D6FC-4f65-9D91-7224C49458BB}">
                  <c15:layout/>
                </c:ext>
              </c:extLst>
            </c:dLbl>
            <c:dLbl>
              <c:idx val="1"/>
              <c:layout/>
              <c:tx>
                <c:rich>
                  <a:bodyPr/>
                  <a:lstStyle/>
                  <a:p>
                    <a:r>
                      <a:rPr lang="mr-IN"/>
                      <a:t>1%</a:t>
                    </a:r>
                  </a:p>
                </c:rich>
              </c:tx>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4-D13C-428F-91AF-8D3C2496B012}"/>
                </c:ext>
                <c:ext xmlns:c15="http://schemas.microsoft.com/office/drawing/2012/chart" uri="{CE6537A1-D6FC-4f65-9D91-7224C49458BB}">
                  <c15:layout/>
                </c:ext>
              </c:extLst>
            </c:dLbl>
            <c:dLbl>
              <c:idx val="2"/>
              <c:layout/>
              <c:tx>
                <c:rich>
                  <a:bodyPr/>
                  <a:lstStyle/>
                  <a:p>
                    <a:r>
                      <a:rPr lang="mr-IN" dirty="0"/>
                      <a:t>2%</a:t>
                    </a:r>
                  </a:p>
                </c:rich>
              </c:tx>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5-D13C-428F-91AF-8D3C2496B012}"/>
                </c:ext>
                <c:ext xmlns:c15="http://schemas.microsoft.com/office/drawing/2012/chart" uri="{CE6537A1-D6FC-4f65-9D91-7224C49458BB}">
                  <c15:layout/>
                </c:ext>
              </c:extLst>
            </c:dLbl>
            <c:dLbl>
              <c:idx val="3"/>
              <c:layout/>
              <c:tx>
                <c:rich>
                  <a:bodyPr/>
                  <a:lstStyle/>
                  <a:p>
                    <a:r>
                      <a:rPr lang="mr-IN" dirty="0"/>
                      <a:t>2%</a:t>
                    </a:r>
                  </a:p>
                </c:rich>
              </c:tx>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6-D13C-428F-91AF-8D3C2496B012}"/>
                </c:ext>
                <c:ext xmlns:c15="http://schemas.microsoft.com/office/drawing/2012/chart" uri="{CE6537A1-D6FC-4f65-9D91-7224C49458BB}">
                  <c15:layout/>
                </c:ext>
              </c:extLst>
            </c:dLbl>
            <c:dLbl>
              <c:idx val="4"/>
              <c:layout/>
              <c:tx>
                <c:rich>
                  <a:bodyPr/>
                  <a:lstStyle/>
                  <a:p>
                    <a:r>
                      <a:rPr lang="mr-IN" dirty="0"/>
                      <a:t>2%</a:t>
                    </a:r>
                  </a:p>
                </c:rich>
              </c:tx>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7-D13C-428F-91AF-8D3C2496B012}"/>
                </c:ext>
                <c:ext xmlns:c15="http://schemas.microsoft.com/office/drawing/2012/chart" uri="{CE6537A1-D6FC-4f65-9D91-7224C49458BB}">
                  <c15:layout/>
                </c:ext>
              </c:extLst>
            </c:dLbl>
            <c:dLbl>
              <c:idx val="5"/>
              <c:layout/>
              <c:tx>
                <c:rich>
                  <a:bodyPr/>
                  <a:lstStyle/>
                  <a:p>
                    <a:r>
                      <a:rPr lang="mr-IN" dirty="0"/>
                      <a:t>2%</a:t>
                    </a:r>
                  </a:p>
                </c:rich>
              </c:tx>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8-D13C-428F-91AF-8D3C2496B012}"/>
                </c:ext>
                <c:ext xmlns:c15="http://schemas.microsoft.com/office/drawing/2012/chart" uri="{CE6537A1-D6FC-4f65-9D91-7224C49458BB}">
                  <c15:layout/>
                </c:ext>
              </c:extLst>
            </c:dLbl>
            <c:dLbl>
              <c:idx val="6"/>
              <c:layout/>
              <c:tx>
                <c:rich>
                  <a:bodyPr/>
                  <a:lstStyle/>
                  <a:p>
                    <a:r>
                      <a:rPr lang="mr-IN" dirty="0"/>
                      <a:t>3%</a:t>
                    </a:r>
                  </a:p>
                </c:rich>
              </c:tx>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9-D13C-428F-91AF-8D3C2496B012}"/>
                </c:ext>
                <c:ext xmlns:c15="http://schemas.microsoft.com/office/drawing/2012/chart" uri="{CE6537A1-D6FC-4f65-9D91-7224C49458BB}">
                  <c15:layout/>
                </c:ext>
              </c:extLst>
            </c:dLbl>
            <c:dLbl>
              <c:idx val="7"/>
              <c:layout/>
              <c:tx>
                <c:rich>
                  <a:bodyPr/>
                  <a:lstStyle/>
                  <a:p>
                    <a:r>
                      <a:rPr lang="mr-IN" dirty="0"/>
                      <a:t>6%</a:t>
                    </a:r>
                  </a:p>
                </c:rich>
              </c:tx>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A-D13C-428F-91AF-8D3C2496B012}"/>
                </c:ext>
                <c:ext xmlns:c15="http://schemas.microsoft.com/office/drawing/2012/chart" uri="{CE6537A1-D6FC-4f65-9D91-7224C49458BB}">
                  <c15:layout/>
                </c:ext>
              </c:extLst>
            </c:dLbl>
            <c:dLbl>
              <c:idx val="8"/>
              <c:layout/>
              <c:tx>
                <c:rich>
                  <a:bodyPr/>
                  <a:lstStyle/>
                  <a:p>
                    <a:r>
                      <a:rPr lang="mr-IN" dirty="0"/>
                      <a:t>17%</a:t>
                    </a:r>
                  </a:p>
                </c:rich>
              </c:tx>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B-D13C-428F-91AF-8D3C2496B012}"/>
                </c:ext>
                <c:ext xmlns:c15="http://schemas.microsoft.com/office/drawing/2012/chart" uri="{CE6537A1-D6FC-4f65-9D91-7224C49458BB}">
                  <c15:layout/>
                </c:ext>
              </c:extLst>
            </c:dLbl>
            <c:dLbl>
              <c:idx val="9"/>
              <c:layout/>
              <c:tx>
                <c:rich>
                  <a:bodyPr/>
                  <a:lstStyle/>
                  <a:p>
                    <a:r>
                      <a:rPr lang="mr-IN" dirty="0"/>
                      <a:t>26%</a:t>
                    </a:r>
                  </a:p>
                </c:rich>
              </c:tx>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C-D13C-428F-91AF-8D3C2496B012}"/>
                </c:ext>
                <c:ext xmlns:c15="http://schemas.microsoft.com/office/drawing/2012/chart" uri="{CE6537A1-D6FC-4f65-9D91-7224C49458BB}">
                  <c15:layout/>
                </c:ext>
              </c:extLst>
            </c:dLbl>
            <c:dLbl>
              <c:idx val="10"/>
              <c:layout/>
              <c:tx>
                <c:rich>
                  <a:bodyPr rot="0" spcFirstLastPara="1" vertOverflow="ellipsis" vert="horz" wrap="square" lIns="38100" tIns="19050" rIns="38100" bIns="19050" anchor="ctr" anchorCtr="0">
                    <a:spAutoFit/>
                  </a:bodyPr>
                  <a:lstStyle/>
                  <a:p>
                    <a:pPr algn="l">
                      <a:defRPr sz="1400" b="1" i="0" u="none" strike="noStrike" kern="1200" baseline="0">
                        <a:solidFill>
                          <a:schemeClr val="tx1">
                            <a:lumMod val="75000"/>
                            <a:lumOff val="25000"/>
                          </a:schemeClr>
                        </a:solidFill>
                        <a:latin typeface="+mn-lt"/>
                        <a:ea typeface="+mn-ea"/>
                        <a:cs typeface="+mn-cs"/>
                      </a:defRPr>
                    </a:pPr>
                    <a:r>
                      <a:rPr lang="mr-IN" dirty="0"/>
                      <a:t>47%</a:t>
                    </a:r>
                  </a:p>
                </c:rich>
              </c:tx>
              <c:numFmt formatCode="General" sourceLinked="0"/>
              <c:spPr>
                <a:noFill/>
                <a:ln>
                  <a:noFill/>
                </a:ln>
                <a:effectLst/>
              </c:spPr>
              <c:txPr>
                <a:bodyPr rot="0" spcFirstLastPara="1" vertOverflow="ellipsis" vert="horz" wrap="square" lIns="38100" tIns="19050" rIns="38100" bIns="19050" anchor="ctr" anchorCtr="0">
                  <a:spAutoFit/>
                </a:bodyPr>
                <a:lstStyle/>
                <a:p>
                  <a:pPr algn="l">
                    <a:defRPr sz="14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D-D13C-428F-91AF-8D3C2496B012}"/>
                </c:ext>
                <c:ext xmlns:c15="http://schemas.microsoft.com/office/drawing/2012/chart" uri="{CE6537A1-D6FC-4f65-9D91-7224C49458BB}">
                  <c15:layout/>
                </c:ext>
              </c:extLst>
            </c:dLbl>
            <c:dLbl>
              <c:idx val="11"/>
              <c:layout/>
              <c:tx>
                <c:rich>
                  <a:bodyPr rot="0" spcFirstLastPara="1" vertOverflow="ellipsis" vert="horz" wrap="square" lIns="38100" tIns="19050" rIns="38100" bIns="19050" anchor="ctr" anchorCtr="0">
                    <a:spAutoFit/>
                  </a:bodyPr>
                  <a:lstStyle/>
                  <a:p>
                    <a:pPr algn="l">
                      <a:defRPr sz="1400" b="1" i="0" u="none" strike="noStrike" kern="1200" baseline="0">
                        <a:solidFill>
                          <a:schemeClr val="tx1">
                            <a:lumMod val="75000"/>
                            <a:lumOff val="25000"/>
                          </a:schemeClr>
                        </a:solidFill>
                        <a:latin typeface="+mn-lt"/>
                        <a:ea typeface="+mn-ea"/>
                        <a:cs typeface="+mn-cs"/>
                      </a:defRPr>
                    </a:pPr>
                    <a:r>
                      <a:rPr lang="mr-IN" dirty="0"/>
                      <a:t>50%</a:t>
                    </a:r>
                  </a:p>
                </c:rich>
              </c:tx>
              <c:numFmt formatCode="General" sourceLinked="0"/>
              <c:spPr>
                <a:noFill/>
                <a:ln>
                  <a:noFill/>
                </a:ln>
                <a:effectLst/>
              </c:spPr>
              <c:txPr>
                <a:bodyPr rot="0" spcFirstLastPara="1" vertOverflow="ellipsis" vert="horz" wrap="square" lIns="38100" tIns="19050" rIns="38100" bIns="19050" anchor="ctr" anchorCtr="0">
                  <a:spAutoFit/>
                </a:bodyPr>
                <a:lstStyle/>
                <a:p>
                  <a:pPr algn="l">
                    <a:defRPr sz="14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E-D13C-428F-91AF-8D3C2496B012}"/>
                </c:ext>
                <c:ext xmlns:c15="http://schemas.microsoft.com/office/drawing/2012/chart" uri="{CE6537A1-D6FC-4f65-9D91-7224C49458BB}">
                  <c15:layout/>
                </c:ext>
              </c:extLst>
            </c:dLbl>
            <c:dLbl>
              <c:idx val="12"/>
              <c:layout/>
              <c:tx>
                <c:rich>
                  <a:bodyPr/>
                  <a:lstStyle/>
                  <a:p>
                    <a:r>
                      <a:rPr lang="mr-IN" dirty="0"/>
                      <a:t>51%</a:t>
                    </a:r>
                  </a:p>
                </c:rich>
              </c:tx>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F-D13C-428F-91AF-8D3C2496B012}"/>
                </c:ext>
                <c:ext xmlns:c15="http://schemas.microsoft.com/office/drawing/2012/chart" uri="{CE6537A1-D6FC-4f65-9D91-7224C49458BB}">
                  <c15:layout/>
                </c:ext>
              </c:extLst>
            </c:dLbl>
            <c:numFmt formatCode="General" sourceLinked="0"/>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Sheet1!$A$2:$A$14</c:f>
              <c:strCache>
                <c:ptCount val="4"/>
                <c:pt idx="0">
                  <c:v>Category 1</c:v>
                </c:pt>
                <c:pt idx="1">
                  <c:v>Category 2</c:v>
                </c:pt>
                <c:pt idx="2">
                  <c:v>Category 3</c:v>
                </c:pt>
                <c:pt idx="3">
                  <c:v>Category 4</c:v>
                </c:pt>
              </c:strCache>
            </c:strRef>
          </c:cat>
          <c:val>
            <c:numRef>
              <c:f>Sheet1!$B$2:$B$14</c:f>
              <c:numCache>
                <c:formatCode>General</c:formatCode>
                <c:ptCount val="13"/>
                <c:pt idx="0">
                  <c:v>1.0</c:v>
                </c:pt>
                <c:pt idx="1">
                  <c:v>1.0</c:v>
                </c:pt>
                <c:pt idx="2">
                  <c:v>2.0</c:v>
                </c:pt>
                <c:pt idx="3">
                  <c:v>2.0</c:v>
                </c:pt>
                <c:pt idx="4">
                  <c:v>2.0</c:v>
                </c:pt>
                <c:pt idx="5">
                  <c:v>2.0</c:v>
                </c:pt>
                <c:pt idx="6">
                  <c:v>3.0</c:v>
                </c:pt>
                <c:pt idx="7">
                  <c:v>6.0</c:v>
                </c:pt>
                <c:pt idx="8">
                  <c:v>17.0</c:v>
                </c:pt>
                <c:pt idx="9">
                  <c:v>26.0</c:v>
                </c:pt>
                <c:pt idx="10">
                  <c:v>47.0</c:v>
                </c:pt>
                <c:pt idx="11">
                  <c:v>50.0</c:v>
                </c:pt>
                <c:pt idx="12">
                  <c:v>51.0</c:v>
                </c:pt>
              </c:numCache>
            </c:numRef>
          </c:val>
          <c:extLst xmlns:c16r2="http://schemas.microsoft.com/office/drawing/2015/06/chart">
            <c:ext xmlns:c16="http://schemas.microsoft.com/office/drawing/2014/chart" uri="{C3380CC4-5D6E-409C-BE32-E72D297353CC}">
              <c16:uniqueId val="{00000000-D13C-428F-91AF-8D3C2496B012}"/>
            </c:ext>
          </c:extLst>
        </c:ser>
        <c:dLbls>
          <c:showLegendKey val="0"/>
          <c:showVal val="0"/>
          <c:showCatName val="0"/>
          <c:showSerName val="0"/>
          <c:showPercent val="0"/>
          <c:showBubbleSize val="0"/>
        </c:dLbls>
        <c:gapWidth val="46"/>
        <c:axId val="-597650064"/>
        <c:axId val="-601031024"/>
      </c:barChart>
      <c:catAx>
        <c:axId val="-597650064"/>
        <c:scaling>
          <c:orientation val="minMax"/>
        </c:scaling>
        <c:delete val="1"/>
        <c:axPos val="l"/>
        <c:numFmt formatCode="General" sourceLinked="1"/>
        <c:majorTickMark val="none"/>
        <c:minorTickMark val="none"/>
        <c:tickLblPos val="nextTo"/>
        <c:crossAx val="-601031024"/>
        <c:crosses val="autoZero"/>
        <c:auto val="1"/>
        <c:lblAlgn val="ctr"/>
        <c:lblOffset val="100"/>
        <c:noMultiLvlLbl val="0"/>
      </c:catAx>
      <c:valAx>
        <c:axId val="-60103102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97650064"/>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0"/>
            <a:ext cx="3043343" cy="465455"/>
          </a:xfrm>
          <a:prstGeom prst="rect">
            <a:avLst/>
          </a:prstGeom>
        </p:spPr>
        <p:txBody>
          <a:bodyPr vert="horz" lIns="93885" tIns="46944" rIns="93885" bIns="46944" rtlCol="0"/>
          <a:lstStyle>
            <a:lvl1pPr algn="l">
              <a:defRPr sz="1200"/>
            </a:lvl1pPr>
          </a:lstStyle>
          <a:p>
            <a:endParaRPr lang="en-US" dirty="0"/>
          </a:p>
        </p:txBody>
      </p:sp>
      <p:sp>
        <p:nvSpPr>
          <p:cNvPr id="3" name="Date Placeholder 2"/>
          <p:cNvSpPr>
            <a:spLocks noGrp="1"/>
          </p:cNvSpPr>
          <p:nvPr>
            <p:ph type="dt" sz="quarter" idx="1"/>
          </p:nvPr>
        </p:nvSpPr>
        <p:spPr>
          <a:xfrm>
            <a:off x="3978135" y="0"/>
            <a:ext cx="3043343" cy="465455"/>
          </a:xfrm>
          <a:prstGeom prst="rect">
            <a:avLst/>
          </a:prstGeom>
        </p:spPr>
        <p:txBody>
          <a:bodyPr vert="horz" lIns="93885" tIns="46944" rIns="93885" bIns="46944" rtlCol="0"/>
          <a:lstStyle>
            <a:lvl1pPr algn="r">
              <a:defRPr sz="1200"/>
            </a:lvl1pPr>
          </a:lstStyle>
          <a:p>
            <a:fld id="{E17B2DBE-960A-614B-B965-BE0EA04CC77A}" type="datetimeFigureOut">
              <a:rPr lang="en-US" smtClean="0"/>
              <a:pPr/>
              <a:t>2/27/18</a:t>
            </a:fld>
            <a:endParaRPr lang="en-US" dirty="0"/>
          </a:p>
        </p:txBody>
      </p:sp>
      <p:sp>
        <p:nvSpPr>
          <p:cNvPr id="4" name="Footer Placeholder 3"/>
          <p:cNvSpPr>
            <a:spLocks noGrp="1"/>
          </p:cNvSpPr>
          <p:nvPr>
            <p:ph type="ftr" sz="quarter" idx="2"/>
          </p:nvPr>
        </p:nvSpPr>
        <p:spPr>
          <a:xfrm>
            <a:off x="3" y="8842030"/>
            <a:ext cx="3043343" cy="465455"/>
          </a:xfrm>
          <a:prstGeom prst="rect">
            <a:avLst/>
          </a:prstGeom>
        </p:spPr>
        <p:txBody>
          <a:bodyPr vert="horz" lIns="93885" tIns="46944" rIns="93885" bIns="46944"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8135" y="8842030"/>
            <a:ext cx="3043343" cy="465455"/>
          </a:xfrm>
          <a:prstGeom prst="rect">
            <a:avLst/>
          </a:prstGeom>
        </p:spPr>
        <p:txBody>
          <a:bodyPr vert="horz" lIns="93885" tIns="46944" rIns="93885" bIns="46944" rtlCol="0" anchor="b"/>
          <a:lstStyle>
            <a:lvl1pPr algn="r">
              <a:defRPr sz="1200"/>
            </a:lvl1pPr>
          </a:lstStyle>
          <a:p>
            <a:fld id="{1339C423-F22A-3B4E-A9CE-1A814546B4AA}" type="slidenum">
              <a:rPr lang="en-US" smtClean="0"/>
              <a:pPr/>
              <a:t>‹#›</a:t>
            </a:fld>
            <a:endParaRPr lang="en-US" dirty="0"/>
          </a:p>
        </p:txBody>
      </p:sp>
      <p:grpSp>
        <p:nvGrpSpPr>
          <p:cNvPr id="6" name="Group 5"/>
          <p:cNvGrpSpPr>
            <a:grpSpLocks noChangeAspect="1"/>
          </p:cNvGrpSpPr>
          <p:nvPr/>
        </p:nvGrpSpPr>
        <p:grpSpPr>
          <a:xfrm>
            <a:off x="2876463" y="9035758"/>
            <a:ext cx="1285392" cy="144237"/>
            <a:chOff x="6880226" y="6316662"/>
            <a:chExt cx="1614487" cy="179389"/>
          </a:xfrm>
        </p:grpSpPr>
        <p:sp>
          <p:nvSpPr>
            <p:cNvPr id="7" name="Freeform 5"/>
            <p:cNvSpPr>
              <a:spLocks/>
            </p:cNvSpPr>
            <p:nvPr/>
          </p:nvSpPr>
          <p:spPr bwMode="auto">
            <a:xfrm>
              <a:off x="6880226" y="6318250"/>
              <a:ext cx="138112" cy="177800"/>
            </a:xfrm>
            <a:custGeom>
              <a:avLst/>
              <a:gdLst>
                <a:gd name="T0" fmla="*/ 40 w 74"/>
                <a:gd name="T1" fmla="*/ 40 h 95"/>
                <a:gd name="T2" fmla="*/ 17 w 74"/>
                <a:gd name="T3" fmla="*/ 26 h 95"/>
                <a:gd name="T4" fmla="*/ 38 w 74"/>
                <a:gd name="T5" fmla="*/ 13 h 95"/>
                <a:gd name="T6" fmla="*/ 62 w 74"/>
                <a:gd name="T7" fmla="*/ 25 h 95"/>
                <a:gd name="T8" fmla="*/ 63 w 74"/>
                <a:gd name="T9" fmla="*/ 26 h 95"/>
                <a:gd name="T10" fmla="*/ 64 w 74"/>
                <a:gd name="T11" fmla="*/ 26 h 95"/>
                <a:gd name="T12" fmla="*/ 72 w 74"/>
                <a:gd name="T13" fmla="*/ 18 h 95"/>
                <a:gd name="T14" fmla="*/ 38 w 74"/>
                <a:gd name="T15" fmla="*/ 0 h 95"/>
                <a:gd name="T16" fmla="*/ 3 w 74"/>
                <a:gd name="T17" fmla="*/ 28 h 95"/>
                <a:gd name="T18" fmla="*/ 34 w 74"/>
                <a:gd name="T19" fmla="*/ 54 h 95"/>
                <a:gd name="T20" fmla="*/ 59 w 74"/>
                <a:gd name="T21" fmla="*/ 68 h 95"/>
                <a:gd name="T22" fmla="*/ 38 w 74"/>
                <a:gd name="T23" fmla="*/ 81 h 95"/>
                <a:gd name="T24" fmla="*/ 9 w 74"/>
                <a:gd name="T25" fmla="*/ 68 h 95"/>
                <a:gd name="T26" fmla="*/ 9 w 74"/>
                <a:gd name="T27" fmla="*/ 67 h 95"/>
                <a:gd name="T28" fmla="*/ 8 w 74"/>
                <a:gd name="T29" fmla="*/ 67 h 95"/>
                <a:gd name="T30" fmla="*/ 0 w 74"/>
                <a:gd name="T31" fmla="*/ 75 h 95"/>
                <a:gd name="T32" fmla="*/ 38 w 74"/>
                <a:gd name="T33" fmla="*/ 95 h 95"/>
                <a:gd name="T34" fmla="*/ 74 w 74"/>
                <a:gd name="T35" fmla="*/ 67 h 95"/>
                <a:gd name="T36" fmla="*/ 40 w 74"/>
                <a:gd name="T37" fmla="*/ 4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 h="95">
                  <a:moveTo>
                    <a:pt x="40" y="40"/>
                  </a:moveTo>
                  <a:cubicBezTo>
                    <a:pt x="24" y="37"/>
                    <a:pt x="17" y="34"/>
                    <a:pt x="17" y="26"/>
                  </a:cubicBezTo>
                  <a:cubicBezTo>
                    <a:pt x="17" y="18"/>
                    <a:pt x="25" y="13"/>
                    <a:pt x="38" y="13"/>
                  </a:cubicBezTo>
                  <a:cubicBezTo>
                    <a:pt x="48" y="13"/>
                    <a:pt x="57" y="18"/>
                    <a:pt x="62" y="25"/>
                  </a:cubicBezTo>
                  <a:cubicBezTo>
                    <a:pt x="63" y="26"/>
                    <a:pt x="63" y="26"/>
                    <a:pt x="63" y="26"/>
                  </a:cubicBezTo>
                  <a:cubicBezTo>
                    <a:pt x="64" y="26"/>
                    <a:pt x="64" y="26"/>
                    <a:pt x="64" y="26"/>
                  </a:cubicBezTo>
                  <a:cubicBezTo>
                    <a:pt x="66" y="26"/>
                    <a:pt x="72" y="23"/>
                    <a:pt x="72" y="18"/>
                  </a:cubicBezTo>
                  <a:cubicBezTo>
                    <a:pt x="72" y="11"/>
                    <a:pt x="60" y="0"/>
                    <a:pt x="38" y="0"/>
                  </a:cubicBezTo>
                  <a:cubicBezTo>
                    <a:pt x="17" y="0"/>
                    <a:pt x="3" y="11"/>
                    <a:pt x="3" y="28"/>
                  </a:cubicBezTo>
                  <a:cubicBezTo>
                    <a:pt x="3" y="47"/>
                    <a:pt x="21" y="51"/>
                    <a:pt x="34" y="54"/>
                  </a:cubicBezTo>
                  <a:cubicBezTo>
                    <a:pt x="51" y="57"/>
                    <a:pt x="59" y="59"/>
                    <a:pt x="59" y="68"/>
                  </a:cubicBezTo>
                  <a:cubicBezTo>
                    <a:pt x="59" y="77"/>
                    <a:pt x="51" y="81"/>
                    <a:pt x="38" y="81"/>
                  </a:cubicBezTo>
                  <a:cubicBezTo>
                    <a:pt x="25" y="81"/>
                    <a:pt x="16" y="77"/>
                    <a:pt x="9" y="68"/>
                  </a:cubicBezTo>
                  <a:cubicBezTo>
                    <a:pt x="9" y="67"/>
                    <a:pt x="9" y="67"/>
                    <a:pt x="9" y="67"/>
                  </a:cubicBezTo>
                  <a:cubicBezTo>
                    <a:pt x="8" y="67"/>
                    <a:pt x="8" y="67"/>
                    <a:pt x="8" y="67"/>
                  </a:cubicBezTo>
                  <a:cubicBezTo>
                    <a:pt x="6" y="67"/>
                    <a:pt x="0" y="70"/>
                    <a:pt x="0" y="75"/>
                  </a:cubicBezTo>
                  <a:cubicBezTo>
                    <a:pt x="0" y="84"/>
                    <a:pt x="14" y="95"/>
                    <a:pt x="38" y="95"/>
                  </a:cubicBezTo>
                  <a:cubicBezTo>
                    <a:pt x="60" y="95"/>
                    <a:pt x="74" y="84"/>
                    <a:pt x="74" y="67"/>
                  </a:cubicBezTo>
                  <a:cubicBezTo>
                    <a:pt x="74" y="47"/>
                    <a:pt x="55" y="43"/>
                    <a:pt x="40" y="40"/>
                  </a:cubicBezTo>
                  <a:close/>
                </a:path>
              </a:pathLst>
            </a:custGeom>
            <a:solidFill>
              <a:srgbClr val="646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noEditPoints="1"/>
            </p:cNvSpPr>
            <p:nvPr/>
          </p:nvSpPr>
          <p:spPr bwMode="auto">
            <a:xfrm>
              <a:off x="7029450" y="6318250"/>
              <a:ext cx="165100" cy="177800"/>
            </a:xfrm>
            <a:custGeom>
              <a:avLst/>
              <a:gdLst>
                <a:gd name="T0" fmla="*/ 45 w 88"/>
                <a:gd name="T1" fmla="*/ 0 h 95"/>
                <a:gd name="T2" fmla="*/ 0 w 88"/>
                <a:gd name="T3" fmla="*/ 48 h 95"/>
                <a:gd name="T4" fmla="*/ 46 w 88"/>
                <a:gd name="T5" fmla="*/ 95 h 95"/>
                <a:gd name="T6" fmla="*/ 85 w 88"/>
                <a:gd name="T7" fmla="*/ 74 h 95"/>
                <a:gd name="T8" fmla="*/ 77 w 88"/>
                <a:gd name="T9" fmla="*/ 65 h 95"/>
                <a:gd name="T10" fmla="*/ 75 w 88"/>
                <a:gd name="T11" fmla="*/ 66 h 95"/>
                <a:gd name="T12" fmla="*/ 46 w 88"/>
                <a:gd name="T13" fmla="*/ 81 h 95"/>
                <a:gd name="T14" fmla="*/ 15 w 88"/>
                <a:gd name="T15" fmla="*/ 52 h 95"/>
                <a:gd name="T16" fmla="*/ 81 w 88"/>
                <a:gd name="T17" fmla="*/ 52 h 95"/>
                <a:gd name="T18" fmla="*/ 88 w 88"/>
                <a:gd name="T19" fmla="*/ 47 h 95"/>
                <a:gd name="T20" fmla="*/ 88 w 88"/>
                <a:gd name="T21" fmla="*/ 46 h 95"/>
                <a:gd name="T22" fmla="*/ 45 w 88"/>
                <a:gd name="T23" fmla="*/ 0 h 95"/>
                <a:gd name="T24" fmla="*/ 45 w 88"/>
                <a:gd name="T25" fmla="*/ 14 h 95"/>
                <a:gd name="T26" fmla="*/ 72 w 88"/>
                <a:gd name="T27" fmla="*/ 39 h 95"/>
                <a:gd name="T28" fmla="*/ 16 w 88"/>
                <a:gd name="T29" fmla="*/ 39 h 95"/>
                <a:gd name="T30" fmla="*/ 45 w 88"/>
                <a:gd name="T31" fmla="*/ 1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95">
                  <a:moveTo>
                    <a:pt x="45" y="0"/>
                  </a:moveTo>
                  <a:cubicBezTo>
                    <a:pt x="19" y="0"/>
                    <a:pt x="0" y="20"/>
                    <a:pt x="0" y="48"/>
                  </a:cubicBezTo>
                  <a:cubicBezTo>
                    <a:pt x="0" y="75"/>
                    <a:pt x="19" y="95"/>
                    <a:pt x="46" y="95"/>
                  </a:cubicBezTo>
                  <a:cubicBezTo>
                    <a:pt x="70" y="95"/>
                    <a:pt x="85" y="81"/>
                    <a:pt x="85" y="74"/>
                  </a:cubicBezTo>
                  <a:cubicBezTo>
                    <a:pt x="85" y="68"/>
                    <a:pt x="79" y="65"/>
                    <a:pt x="77" y="65"/>
                  </a:cubicBezTo>
                  <a:cubicBezTo>
                    <a:pt x="76" y="65"/>
                    <a:pt x="75" y="66"/>
                    <a:pt x="75" y="66"/>
                  </a:cubicBezTo>
                  <a:cubicBezTo>
                    <a:pt x="70" y="73"/>
                    <a:pt x="63" y="81"/>
                    <a:pt x="46" y="81"/>
                  </a:cubicBezTo>
                  <a:cubicBezTo>
                    <a:pt x="29" y="81"/>
                    <a:pt x="17" y="69"/>
                    <a:pt x="15" y="52"/>
                  </a:cubicBezTo>
                  <a:cubicBezTo>
                    <a:pt x="81" y="52"/>
                    <a:pt x="81" y="52"/>
                    <a:pt x="81" y="52"/>
                  </a:cubicBezTo>
                  <a:cubicBezTo>
                    <a:pt x="84" y="52"/>
                    <a:pt x="88" y="52"/>
                    <a:pt x="88" y="47"/>
                  </a:cubicBezTo>
                  <a:cubicBezTo>
                    <a:pt x="88" y="46"/>
                    <a:pt x="88" y="46"/>
                    <a:pt x="88" y="46"/>
                  </a:cubicBezTo>
                  <a:cubicBezTo>
                    <a:pt x="88" y="18"/>
                    <a:pt x="71" y="0"/>
                    <a:pt x="45" y="0"/>
                  </a:cubicBezTo>
                  <a:close/>
                  <a:moveTo>
                    <a:pt x="45" y="14"/>
                  </a:moveTo>
                  <a:cubicBezTo>
                    <a:pt x="60" y="14"/>
                    <a:pt x="70" y="23"/>
                    <a:pt x="72" y="39"/>
                  </a:cubicBezTo>
                  <a:cubicBezTo>
                    <a:pt x="16" y="39"/>
                    <a:pt x="16" y="39"/>
                    <a:pt x="16" y="39"/>
                  </a:cubicBezTo>
                  <a:cubicBezTo>
                    <a:pt x="19" y="24"/>
                    <a:pt x="30" y="14"/>
                    <a:pt x="45" y="14"/>
                  </a:cubicBezTo>
                  <a:close/>
                </a:path>
              </a:pathLst>
            </a:custGeom>
            <a:solidFill>
              <a:srgbClr val="646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p:nvSpPr>
          <p:spPr bwMode="auto">
            <a:xfrm>
              <a:off x="7207250" y="6319838"/>
              <a:ext cx="95250" cy="174625"/>
            </a:xfrm>
            <a:custGeom>
              <a:avLst/>
              <a:gdLst>
                <a:gd name="T0" fmla="*/ 37 w 51"/>
                <a:gd name="T1" fmla="*/ 0 h 93"/>
                <a:gd name="T2" fmla="*/ 15 w 51"/>
                <a:gd name="T3" fmla="*/ 12 h 93"/>
                <a:gd name="T4" fmla="*/ 6 w 51"/>
                <a:gd name="T5" fmla="*/ 1 h 93"/>
                <a:gd name="T6" fmla="*/ 0 w 51"/>
                <a:gd name="T7" fmla="*/ 4 h 93"/>
                <a:gd name="T8" fmla="*/ 0 w 51"/>
                <a:gd name="T9" fmla="*/ 86 h 93"/>
                <a:gd name="T10" fmla="*/ 7 w 51"/>
                <a:gd name="T11" fmla="*/ 93 h 93"/>
                <a:gd name="T12" fmla="*/ 8 w 51"/>
                <a:gd name="T13" fmla="*/ 93 h 93"/>
                <a:gd name="T14" fmla="*/ 15 w 51"/>
                <a:gd name="T15" fmla="*/ 86 h 93"/>
                <a:gd name="T16" fmla="*/ 15 w 51"/>
                <a:gd name="T17" fmla="*/ 51 h 93"/>
                <a:gd name="T18" fmla="*/ 35 w 51"/>
                <a:gd name="T19" fmla="*/ 14 h 93"/>
                <a:gd name="T20" fmla="*/ 45 w 51"/>
                <a:gd name="T21" fmla="*/ 18 h 93"/>
                <a:gd name="T22" fmla="*/ 45 w 51"/>
                <a:gd name="T23" fmla="*/ 18 h 93"/>
                <a:gd name="T24" fmla="*/ 46 w 51"/>
                <a:gd name="T25" fmla="*/ 18 h 93"/>
                <a:gd name="T26" fmla="*/ 51 w 51"/>
                <a:gd name="T27" fmla="*/ 10 h 93"/>
                <a:gd name="T28" fmla="*/ 37 w 51"/>
                <a:gd name="T2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 h="93">
                  <a:moveTo>
                    <a:pt x="37" y="0"/>
                  </a:moveTo>
                  <a:cubicBezTo>
                    <a:pt x="27" y="0"/>
                    <a:pt x="20" y="4"/>
                    <a:pt x="15" y="12"/>
                  </a:cubicBezTo>
                  <a:cubicBezTo>
                    <a:pt x="15" y="5"/>
                    <a:pt x="11" y="1"/>
                    <a:pt x="6" y="1"/>
                  </a:cubicBezTo>
                  <a:cubicBezTo>
                    <a:pt x="4" y="1"/>
                    <a:pt x="0" y="2"/>
                    <a:pt x="0" y="4"/>
                  </a:cubicBezTo>
                  <a:cubicBezTo>
                    <a:pt x="0" y="86"/>
                    <a:pt x="0" y="86"/>
                    <a:pt x="0" y="86"/>
                  </a:cubicBezTo>
                  <a:cubicBezTo>
                    <a:pt x="0" y="91"/>
                    <a:pt x="3" y="93"/>
                    <a:pt x="7" y="93"/>
                  </a:cubicBezTo>
                  <a:cubicBezTo>
                    <a:pt x="8" y="93"/>
                    <a:pt x="8" y="93"/>
                    <a:pt x="8" y="93"/>
                  </a:cubicBezTo>
                  <a:cubicBezTo>
                    <a:pt x="13" y="93"/>
                    <a:pt x="15" y="91"/>
                    <a:pt x="15" y="86"/>
                  </a:cubicBezTo>
                  <a:cubicBezTo>
                    <a:pt x="15" y="51"/>
                    <a:pt x="15" y="51"/>
                    <a:pt x="15" y="51"/>
                  </a:cubicBezTo>
                  <a:cubicBezTo>
                    <a:pt x="15" y="35"/>
                    <a:pt x="19" y="14"/>
                    <a:pt x="35" y="14"/>
                  </a:cubicBezTo>
                  <a:cubicBezTo>
                    <a:pt x="39" y="14"/>
                    <a:pt x="42" y="15"/>
                    <a:pt x="45" y="18"/>
                  </a:cubicBezTo>
                  <a:cubicBezTo>
                    <a:pt x="45" y="18"/>
                    <a:pt x="45" y="18"/>
                    <a:pt x="45" y="18"/>
                  </a:cubicBezTo>
                  <a:cubicBezTo>
                    <a:pt x="46" y="18"/>
                    <a:pt x="46" y="18"/>
                    <a:pt x="46" y="18"/>
                  </a:cubicBezTo>
                  <a:cubicBezTo>
                    <a:pt x="48" y="18"/>
                    <a:pt x="51" y="15"/>
                    <a:pt x="51" y="10"/>
                  </a:cubicBezTo>
                  <a:cubicBezTo>
                    <a:pt x="51" y="4"/>
                    <a:pt x="46" y="0"/>
                    <a:pt x="37" y="0"/>
                  </a:cubicBezTo>
                  <a:close/>
                </a:path>
              </a:pathLst>
            </a:custGeom>
            <a:solidFill>
              <a:srgbClr val="646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p:cNvSpPr>
            <p:nvPr/>
          </p:nvSpPr>
          <p:spPr bwMode="auto">
            <a:xfrm>
              <a:off x="7312025" y="6319838"/>
              <a:ext cx="158750" cy="174625"/>
            </a:xfrm>
            <a:custGeom>
              <a:avLst/>
              <a:gdLst>
                <a:gd name="T0" fmla="*/ 77 w 85"/>
                <a:gd name="T1" fmla="*/ 0 h 93"/>
                <a:gd name="T2" fmla="*/ 67 w 85"/>
                <a:gd name="T3" fmla="*/ 10 h 93"/>
                <a:gd name="T4" fmla="*/ 42 w 85"/>
                <a:gd name="T5" fmla="*/ 74 h 93"/>
                <a:gd name="T6" fmla="*/ 18 w 85"/>
                <a:gd name="T7" fmla="*/ 10 h 93"/>
                <a:gd name="T8" fmla="*/ 7 w 85"/>
                <a:gd name="T9" fmla="*/ 0 h 93"/>
                <a:gd name="T10" fmla="*/ 1 w 85"/>
                <a:gd name="T11" fmla="*/ 3 h 93"/>
                <a:gd name="T12" fmla="*/ 0 w 85"/>
                <a:gd name="T13" fmla="*/ 6 h 93"/>
                <a:gd name="T14" fmla="*/ 32 w 85"/>
                <a:gd name="T15" fmla="*/ 87 h 93"/>
                <a:gd name="T16" fmla="*/ 42 w 85"/>
                <a:gd name="T17" fmla="*/ 93 h 93"/>
                <a:gd name="T18" fmla="*/ 52 w 85"/>
                <a:gd name="T19" fmla="*/ 87 h 93"/>
                <a:gd name="T20" fmla="*/ 84 w 85"/>
                <a:gd name="T21" fmla="*/ 6 h 93"/>
                <a:gd name="T22" fmla="*/ 84 w 85"/>
                <a:gd name="T23" fmla="*/ 3 h 93"/>
                <a:gd name="T24" fmla="*/ 77 w 85"/>
                <a:gd name="T25"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93">
                  <a:moveTo>
                    <a:pt x="77" y="0"/>
                  </a:moveTo>
                  <a:cubicBezTo>
                    <a:pt x="72" y="0"/>
                    <a:pt x="70" y="3"/>
                    <a:pt x="67" y="10"/>
                  </a:cubicBezTo>
                  <a:cubicBezTo>
                    <a:pt x="42" y="74"/>
                    <a:pt x="42" y="74"/>
                    <a:pt x="42" y="74"/>
                  </a:cubicBezTo>
                  <a:cubicBezTo>
                    <a:pt x="18" y="10"/>
                    <a:pt x="18" y="10"/>
                    <a:pt x="18" y="10"/>
                  </a:cubicBezTo>
                  <a:cubicBezTo>
                    <a:pt x="15" y="2"/>
                    <a:pt x="13" y="0"/>
                    <a:pt x="7" y="0"/>
                  </a:cubicBezTo>
                  <a:cubicBezTo>
                    <a:pt x="5" y="0"/>
                    <a:pt x="2" y="1"/>
                    <a:pt x="1" y="3"/>
                  </a:cubicBezTo>
                  <a:cubicBezTo>
                    <a:pt x="0" y="4"/>
                    <a:pt x="0" y="5"/>
                    <a:pt x="0" y="6"/>
                  </a:cubicBezTo>
                  <a:cubicBezTo>
                    <a:pt x="32" y="87"/>
                    <a:pt x="32" y="87"/>
                    <a:pt x="32" y="87"/>
                  </a:cubicBezTo>
                  <a:cubicBezTo>
                    <a:pt x="34" y="91"/>
                    <a:pt x="35" y="93"/>
                    <a:pt x="42" y="93"/>
                  </a:cubicBezTo>
                  <a:cubicBezTo>
                    <a:pt x="49" y="93"/>
                    <a:pt x="51" y="91"/>
                    <a:pt x="52" y="87"/>
                  </a:cubicBezTo>
                  <a:cubicBezTo>
                    <a:pt x="84" y="6"/>
                    <a:pt x="84" y="6"/>
                    <a:pt x="84" y="6"/>
                  </a:cubicBezTo>
                  <a:cubicBezTo>
                    <a:pt x="85" y="5"/>
                    <a:pt x="84" y="4"/>
                    <a:pt x="84" y="3"/>
                  </a:cubicBezTo>
                  <a:cubicBezTo>
                    <a:pt x="83" y="3"/>
                    <a:pt x="81" y="0"/>
                    <a:pt x="77" y="0"/>
                  </a:cubicBezTo>
                  <a:close/>
                </a:path>
              </a:pathLst>
            </a:custGeom>
            <a:solidFill>
              <a:srgbClr val="646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p:nvSpPr>
          <p:spPr bwMode="auto">
            <a:xfrm>
              <a:off x="7481888" y="6319838"/>
              <a:ext cx="26987" cy="171450"/>
            </a:xfrm>
            <a:custGeom>
              <a:avLst/>
              <a:gdLst>
                <a:gd name="T0" fmla="*/ 8 w 15"/>
                <a:gd name="T1" fmla="*/ 0 h 92"/>
                <a:gd name="T2" fmla="*/ 7 w 15"/>
                <a:gd name="T3" fmla="*/ 0 h 92"/>
                <a:gd name="T4" fmla="*/ 0 w 15"/>
                <a:gd name="T5" fmla="*/ 8 h 92"/>
                <a:gd name="T6" fmla="*/ 0 w 15"/>
                <a:gd name="T7" fmla="*/ 85 h 92"/>
                <a:gd name="T8" fmla="*/ 7 w 15"/>
                <a:gd name="T9" fmla="*/ 92 h 92"/>
                <a:gd name="T10" fmla="*/ 8 w 15"/>
                <a:gd name="T11" fmla="*/ 92 h 92"/>
                <a:gd name="T12" fmla="*/ 15 w 15"/>
                <a:gd name="T13" fmla="*/ 85 h 92"/>
                <a:gd name="T14" fmla="*/ 15 w 15"/>
                <a:gd name="T15" fmla="*/ 8 h 92"/>
                <a:gd name="T16" fmla="*/ 8 w 15"/>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92">
                  <a:moveTo>
                    <a:pt x="8" y="0"/>
                  </a:moveTo>
                  <a:cubicBezTo>
                    <a:pt x="7" y="0"/>
                    <a:pt x="7" y="0"/>
                    <a:pt x="7" y="0"/>
                  </a:cubicBezTo>
                  <a:cubicBezTo>
                    <a:pt x="2" y="0"/>
                    <a:pt x="0" y="3"/>
                    <a:pt x="0" y="8"/>
                  </a:cubicBezTo>
                  <a:cubicBezTo>
                    <a:pt x="0" y="85"/>
                    <a:pt x="0" y="85"/>
                    <a:pt x="0" y="85"/>
                  </a:cubicBezTo>
                  <a:cubicBezTo>
                    <a:pt x="0" y="90"/>
                    <a:pt x="2" y="92"/>
                    <a:pt x="7" y="92"/>
                  </a:cubicBezTo>
                  <a:cubicBezTo>
                    <a:pt x="8" y="92"/>
                    <a:pt x="8" y="92"/>
                    <a:pt x="8" y="92"/>
                  </a:cubicBezTo>
                  <a:cubicBezTo>
                    <a:pt x="12" y="92"/>
                    <a:pt x="15" y="90"/>
                    <a:pt x="15" y="85"/>
                  </a:cubicBezTo>
                  <a:cubicBezTo>
                    <a:pt x="15" y="8"/>
                    <a:pt x="15" y="8"/>
                    <a:pt x="15" y="8"/>
                  </a:cubicBezTo>
                  <a:cubicBezTo>
                    <a:pt x="15" y="3"/>
                    <a:pt x="12" y="0"/>
                    <a:pt x="8" y="0"/>
                  </a:cubicBezTo>
                  <a:close/>
                </a:path>
              </a:pathLst>
            </a:custGeom>
            <a:solidFill>
              <a:srgbClr val="646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0"/>
            <p:cNvSpPr>
              <a:spLocks/>
            </p:cNvSpPr>
            <p:nvPr/>
          </p:nvSpPr>
          <p:spPr bwMode="auto">
            <a:xfrm>
              <a:off x="7521575" y="6318250"/>
              <a:ext cx="160337" cy="177800"/>
            </a:xfrm>
            <a:custGeom>
              <a:avLst/>
              <a:gdLst>
                <a:gd name="T0" fmla="*/ 47 w 86"/>
                <a:gd name="T1" fmla="*/ 14 h 95"/>
                <a:gd name="T2" fmla="*/ 75 w 86"/>
                <a:gd name="T3" fmla="*/ 32 h 95"/>
                <a:gd name="T4" fmla="*/ 77 w 86"/>
                <a:gd name="T5" fmla="*/ 33 h 95"/>
                <a:gd name="T6" fmla="*/ 86 w 86"/>
                <a:gd name="T7" fmla="*/ 26 h 95"/>
                <a:gd name="T8" fmla="*/ 47 w 86"/>
                <a:gd name="T9" fmla="*/ 0 h 95"/>
                <a:gd name="T10" fmla="*/ 0 w 86"/>
                <a:gd name="T11" fmla="*/ 47 h 95"/>
                <a:gd name="T12" fmla="*/ 47 w 86"/>
                <a:gd name="T13" fmla="*/ 95 h 95"/>
                <a:gd name="T14" fmla="*/ 86 w 86"/>
                <a:gd name="T15" fmla="*/ 69 h 95"/>
                <a:gd name="T16" fmla="*/ 77 w 86"/>
                <a:gd name="T17" fmla="*/ 61 h 95"/>
                <a:gd name="T18" fmla="*/ 75 w 86"/>
                <a:gd name="T19" fmla="*/ 63 h 95"/>
                <a:gd name="T20" fmla="*/ 47 w 86"/>
                <a:gd name="T21" fmla="*/ 81 h 95"/>
                <a:gd name="T22" fmla="*/ 16 w 86"/>
                <a:gd name="T23" fmla="*/ 47 h 95"/>
                <a:gd name="T24" fmla="*/ 47 w 86"/>
                <a:gd name="T25" fmla="*/ 1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95">
                  <a:moveTo>
                    <a:pt x="47" y="14"/>
                  </a:moveTo>
                  <a:cubicBezTo>
                    <a:pt x="61" y="14"/>
                    <a:pt x="70" y="20"/>
                    <a:pt x="75" y="32"/>
                  </a:cubicBezTo>
                  <a:cubicBezTo>
                    <a:pt x="75" y="33"/>
                    <a:pt x="76" y="33"/>
                    <a:pt x="77" y="33"/>
                  </a:cubicBezTo>
                  <a:cubicBezTo>
                    <a:pt x="80" y="33"/>
                    <a:pt x="86" y="31"/>
                    <a:pt x="86" y="26"/>
                  </a:cubicBezTo>
                  <a:cubicBezTo>
                    <a:pt x="86" y="16"/>
                    <a:pt x="73" y="0"/>
                    <a:pt x="47" y="0"/>
                  </a:cubicBezTo>
                  <a:cubicBezTo>
                    <a:pt x="20" y="0"/>
                    <a:pt x="0" y="20"/>
                    <a:pt x="0" y="47"/>
                  </a:cubicBezTo>
                  <a:cubicBezTo>
                    <a:pt x="0" y="74"/>
                    <a:pt x="20" y="95"/>
                    <a:pt x="47" y="95"/>
                  </a:cubicBezTo>
                  <a:cubicBezTo>
                    <a:pt x="73" y="95"/>
                    <a:pt x="86" y="78"/>
                    <a:pt x="86" y="69"/>
                  </a:cubicBezTo>
                  <a:cubicBezTo>
                    <a:pt x="86" y="64"/>
                    <a:pt x="80" y="61"/>
                    <a:pt x="77" y="61"/>
                  </a:cubicBezTo>
                  <a:cubicBezTo>
                    <a:pt x="76" y="61"/>
                    <a:pt x="75" y="62"/>
                    <a:pt x="75" y="63"/>
                  </a:cubicBezTo>
                  <a:cubicBezTo>
                    <a:pt x="70" y="75"/>
                    <a:pt x="61" y="81"/>
                    <a:pt x="47" y="81"/>
                  </a:cubicBezTo>
                  <a:cubicBezTo>
                    <a:pt x="29" y="81"/>
                    <a:pt x="16" y="67"/>
                    <a:pt x="16" y="47"/>
                  </a:cubicBezTo>
                  <a:cubicBezTo>
                    <a:pt x="16" y="28"/>
                    <a:pt x="29" y="14"/>
                    <a:pt x="47" y="14"/>
                  </a:cubicBezTo>
                  <a:close/>
                </a:path>
              </a:pathLst>
            </a:custGeom>
            <a:solidFill>
              <a:srgbClr val="646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1"/>
            <p:cNvSpPr>
              <a:spLocks noEditPoints="1"/>
            </p:cNvSpPr>
            <p:nvPr/>
          </p:nvSpPr>
          <p:spPr bwMode="auto">
            <a:xfrm>
              <a:off x="7693025" y="6318250"/>
              <a:ext cx="163512" cy="177800"/>
            </a:xfrm>
            <a:custGeom>
              <a:avLst/>
              <a:gdLst>
                <a:gd name="T0" fmla="*/ 46 w 88"/>
                <a:gd name="T1" fmla="*/ 0 h 95"/>
                <a:gd name="T2" fmla="*/ 0 w 88"/>
                <a:gd name="T3" fmla="*/ 48 h 95"/>
                <a:gd name="T4" fmla="*/ 47 w 88"/>
                <a:gd name="T5" fmla="*/ 95 h 95"/>
                <a:gd name="T6" fmla="*/ 85 w 88"/>
                <a:gd name="T7" fmla="*/ 74 h 95"/>
                <a:gd name="T8" fmla="*/ 77 w 88"/>
                <a:gd name="T9" fmla="*/ 65 h 95"/>
                <a:gd name="T10" fmla="*/ 75 w 88"/>
                <a:gd name="T11" fmla="*/ 66 h 95"/>
                <a:gd name="T12" fmla="*/ 47 w 88"/>
                <a:gd name="T13" fmla="*/ 81 h 95"/>
                <a:gd name="T14" fmla="*/ 15 w 88"/>
                <a:gd name="T15" fmla="*/ 52 h 95"/>
                <a:gd name="T16" fmla="*/ 82 w 88"/>
                <a:gd name="T17" fmla="*/ 52 h 95"/>
                <a:gd name="T18" fmla="*/ 88 w 88"/>
                <a:gd name="T19" fmla="*/ 47 h 95"/>
                <a:gd name="T20" fmla="*/ 88 w 88"/>
                <a:gd name="T21" fmla="*/ 46 h 95"/>
                <a:gd name="T22" fmla="*/ 46 w 88"/>
                <a:gd name="T23" fmla="*/ 0 h 95"/>
                <a:gd name="T24" fmla="*/ 46 w 88"/>
                <a:gd name="T25" fmla="*/ 14 h 95"/>
                <a:gd name="T26" fmla="*/ 72 w 88"/>
                <a:gd name="T27" fmla="*/ 39 h 95"/>
                <a:gd name="T28" fmla="*/ 16 w 88"/>
                <a:gd name="T29" fmla="*/ 39 h 95"/>
                <a:gd name="T30" fmla="*/ 46 w 88"/>
                <a:gd name="T31" fmla="*/ 1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95">
                  <a:moveTo>
                    <a:pt x="46" y="0"/>
                  </a:moveTo>
                  <a:cubicBezTo>
                    <a:pt x="20" y="0"/>
                    <a:pt x="0" y="20"/>
                    <a:pt x="0" y="48"/>
                  </a:cubicBezTo>
                  <a:cubicBezTo>
                    <a:pt x="0" y="75"/>
                    <a:pt x="19" y="95"/>
                    <a:pt x="47" y="95"/>
                  </a:cubicBezTo>
                  <a:cubicBezTo>
                    <a:pt x="71" y="95"/>
                    <a:pt x="85" y="81"/>
                    <a:pt x="85" y="74"/>
                  </a:cubicBezTo>
                  <a:cubicBezTo>
                    <a:pt x="85" y="68"/>
                    <a:pt x="79" y="65"/>
                    <a:pt x="77" y="65"/>
                  </a:cubicBezTo>
                  <a:cubicBezTo>
                    <a:pt x="76" y="65"/>
                    <a:pt x="76" y="66"/>
                    <a:pt x="75" y="66"/>
                  </a:cubicBezTo>
                  <a:cubicBezTo>
                    <a:pt x="71" y="73"/>
                    <a:pt x="64" y="81"/>
                    <a:pt x="47" y="81"/>
                  </a:cubicBezTo>
                  <a:cubicBezTo>
                    <a:pt x="30" y="81"/>
                    <a:pt x="17" y="69"/>
                    <a:pt x="15" y="52"/>
                  </a:cubicBezTo>
                  <a:cubicBezTo>
                    <a:pt x="82" y="52"/>
                    <a:pt x="82" y="52"/>
                    <a:pt x="82" y="52"/>
                  </a:cubicBezTo>
                  <a:cubicBezTo>
                    <a:pt x="85" y="52"/>
                    <a:pt x="88" y="52"/>
                    <a:pt x="88" y="47"/>
                  </a:cubicBezTo>
                  <a:cubicBezTo>
                    <a:pt x="88" y="46"/>
                    <a:pt x="88" y="46"/>
                    <a:pt x="88" y="46"/>
                  </a:cubicBezTo>
                  <a:cubicBezTo>
                    <a:pt x="88" y="18"/>
                    <a:pt x="71" y="0"/>
                    <a:pt x="46" y="0"/>
                  </a:cubicBezTo>
                  <a:close/>
                  <a:moveTo>
                    <a:pt x="46" y="14"/>
                  </a:moveTo>
                  <a:cubicBezTo>
                    <a:pt x="60" y="14"/>
                    <a:pt x="70" y="23"/>
                    <a:pt x="72" y="39"/>
                  </a:cubicBezTo>
                  <a:cubicBezTo>
                    <a:pt x="16" y="39"/>
                    <a:pt x="16" y="39"/>
                    <a:pt x="16" y="39"/>
                  </a:cubicBezTo>
                  <a:cubicBezTo>
                    <a:pt x="19" y="24"/>
                    <a:pt x="31" y="14"/>
                    <a:pt x="46" y="14"/>
                  </a:cubicBezTo>
                  <a:close/>
                </a:path>
              </a:pathLst>
            </a:custGeom>
            <a:solidFill>
              <a:srgbClr val="646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2"/>
            <p:cNvSpPr>
              <a:spLocks/>
            </p:cNvSpPr>
            <p:nvPr/>
          </p:nvSpPr>
          <p:spPr bwMode="auto">
            <a:xfrm>
              <a:off x="7874000" y="6319838"/>
              <a:ext cx="155575" cy="176213"/>
            </a:xfrm>
            <a:custGeom>
              <a:avLst/>
              <a:gdLst>
                <a:gd name="T0" fmla="*/ 48 w 83"/>
                <a:gd name="T1" fmla="*/ 0 h 94"/>
                <a:gd name="T2" fmla="*/ 20 w 83"/>
                <a:gd name="T3" fmla="*/ 13 h 94"/>
                <a:gd name="T4" fmla="*/ 8 w 83"/>
                <a:gd name="T5" fmla="*/ 2 h 94"/>
                <a:gd name="T6" fmla="*/ 0 w 83"/>
                <a:gd name="T7" fmla="*/ 5 h 94"/>
                <a:gd name="T8" fmla="*/ 0 w 83"/>
                <a:gd name="T9" fmla="*/ 83 h 94"/>
                <a:gd name="T10" fmla="*/ 9 w 83"/>
                <a:gd name="T11" fmla="*/ 94 h 94"/>
                <a:gd name="T12" fmla="*/ 11 w 83"/>
                <a:gd name="T13" fmla="*/ 94 h 94"/>
                <a:gd name="T14" fmla="*/ 21 w 83"/>
                <a:gd name="T15" fmla="*/ 83 h 94"/>
                <a:gd name="T16" fmla="*/ 21 w 83"/>
                <a:gd name="T17" fmla="*/ 33 h 94"/>
                <a:gd name="T18" fmla="*/ 44 w 83"/>
                <a:gd name="T19" fmla="*/ 19 h 94"/>
                <a:gd name="T20" fmla="*/ 62 w 83"/>
                <a:gd name="T21" fmla="*/ 41 h 94"/>
                <a:gd name="T22" fmla="*/ 62 w 83"/>
                <a:gd name="T23" fmla="*/ 83 h 94"/>
                <a:gd name="T24" fmla="*/ 72 w 83"/>
                <a:gd name="T25" fmla="*/ 94 h 94"/>
                <a:gd name="T26" fmla="*/ 74 w 83"/>
                <a:gd name="T27" fmla="*/ 94 h 94"/>
                <a:gd name="T28" fmla="*/ 83 w 83"/>
                <a:gd name="T29" fmla="*/ 83 h 94"/>
                <a:gd name="T30" fmla="*/ 83 w 83"/>
                <a:gd name="T31" fmla="*/ 39 h 94"/>
                <a:gd name="T32" fmla="*/ 48 w 83"/>
                <a:gd name="T3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94">
                  <a:moveTo>
                    <a:pt x="48" y="0"/>
                  </a:moveTo>
                  <a:cubicBezTo>
                    <a:pt x="37" y="0"/>
                    <a:pt x="27" y="5"/>
                    <a:pt x="20" y="13"/>
                  </a:cubicBezTo>
                  <a:cubicBezTo>
                    <a:pt x="19" y="4"/>
                    <a:pt x="13" y="2"/>
                    <a:pt x="8" y="2"/>
                  </a:cubicBezTo>
                  <a:cubicBezTo>
                    <a:pt x="5" y="2"/>
                    <a:pt x="0" y="3"/>
                    <a:pt x="0" y="5"/>
                  </a:cubicBezTo>
                  <a:cubicBezTo>
                    <a:pt x="0" y="83"/>
                    <a:pt x="0" y="83"/>
                    <a:pt x="0" y="83"/>
                  </a:cubicBezTo>
                  <a:cubicBezTo>
                    <a:pt x="0" y="90"/>
                    <a:pt x="3" y="94"/>
                    <a:pt x="9" y="94"/>
                  </a:cubicBezTo>
                  <a:cubicBezTo>
                    <a:pt x="11" y="94"/>
                    <a:pt x="11" y="94"/>
                    <a:pt x="11" y="94"/>
                  </a:cubicBezTo>
                  <a:cubicBezTo>
                    <a:pt x="18" y="94"/>
                    <a:pt x="21" y="90"/>
                    <a:pt x="21" y="83"/>
                  </a:cubicBezTo>
                  <a:cubicBezTo>
                    <a:pt x="21" y="33"/>
                    <a:pt x="21" y="33"/>
                    <a:pt x="21" y="33"/>
                  </a:cubicBezTo>
                  <a:cubicBezTo>
                    <a:pt x="26" y="25"/>
                    <a:pt x="34" y="19"/>
                    <a:pt x="44" y="19"/>
                  </a:cubicBezTo>
                  <a:cubicBezTo>
                    <a:pt x="55" y="19"/>
                    <a:pt x="62" y="28"/>
                    <a:pt x="62" y="41"/>
                  </a:cubicBezTo>
                  <a:cubicBezTo>
                    <a:pt x="62" y="83"/>
                    <a:pt x="62" y="83"/>
                    <a:pt x="62" y="83"/>
                  </a:cubicBezTo>
                  <a:cubicBezTo>
                    <a:pt x="62" y="90"/>
                    <a:pt x="65" y="94"/>
                    <a:pt x="72" y="94"/>
                  </a:cubicBezTo>
                  <a:cubicBezTo>
                    <a:pt x="74" y="94"/>
                    <a:pt x="74" y="94"/>
                    <a:pt x="74" y="94"/>
                  </a:cubicBezTo>
                  <a:cubicBezTo>
                    <a:pt x="80" y="94"/>
                    <a:pt x="83" y="90"/>
                    <a:pt x="83" y="83"/>
                  </a:cubicBezTo>
                  <a:cubicBezTo>
                    <a:pt x="83" y="39"/>
                    <a:pt x="83" y="39"/>
                    <a:pt x="83" y="39"/>
                  </a:cubicBezTo>
                  <a:cubicBezTo>
                    <a:pt x="83" y="15"/>
                    <a:pt x="70" y="0"/>
                    <a:pt x="48" y="0"/>
                  </a:cubicBezTo>
                  <a:close/>
                </a:path>
              </a:pathLst>
            </a:custGeom>
            <a:solidFill>
              <a:srgbClr val="D123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3"/>
            <p:cNvSpPr>
              <a:spLocks/>
            </p:cNvSpPr>
            <p:nvPr/>
          </p:nvSpPr>
          <p:spPr bwMode="auto">
            <a:xfrm>
              <a:off x="8221663" y="6321425"/>
              <a:ext cx="233362" cy="174625"/>
            </a:xfrm>
            <a:custGeom>
              <a:avLst/>
              <a:gdLst>
                <a:gd name="T0" fmla="*/ 124 w 125"/>
                <a:gd name="T1" fmla="*/ 5 h 93"/>
                <a:gd name="T2" fmla="*/ 113 w 125"/>
                <a:gd name="T3" fmla="*/ 0 h 93"/>
                <a:gd name="T4" fmla="*/ 102 w 125"/>
                <a:gd name="T5" fmla="*/ 11 h 93"/>
                <a:gd name="T6" fmla="*/ 90 w 125"/>
                <a:gd name="T7" fmla="*/ 65 h 93"/>
                <a:gd name="T8" fmla="*/ 76 w 125"/>
                <a:gd name="T9" fmla="*/ 19 h 93"/>
                <a:gd name="T10" fmla="*/ 64 w 125"/>
                <a:gd name="T11" fmla="*/ 12 h 93"/>
                <a:gd name="T12" fmla="*/ 51 w 125"/>
                <a:gd name="T13" fmla="*/ 19 h 93"/>
                <a:gd name="T14" fmla="*/ 36 w 125"/>
                <a:gd name="T15" fmla="*/ 66 h 93"/>
                <a:gd name="T16" fmla="*/ 24 w 125"/>
                <a:gd name="T17" fmla="*/ 11 h 93"/>
                <a:gd name="T18" fmla="*/ 13 w 125"/>
                <a:gd name="T19" fmla="*/ 0 h 93"/>
                <a:gd name="T20" fmla="*/ 1 w 125"/>
                <a:gd name="T21" fmla="*/ 5 h 93"/>
                <a:gd name="T22" fmla="*/ 1 w 125"/>
                <a:gd name="T23" fmla="*/ 8 h 93"/>
                <a:gd name="T24" fmla="*/ 22 w 125"/>
                <a:gd name="T25" fmla="*/ 86 h 93"/>
                <a:gd name="T26" fmla="*/ 35 w 125"/>
                <a:gd name="T27" fmla="*/ 93 h 93"/>
                <a:gd name="T28" fmla="*/ 47 w 125"/>
                <a:gd name="T29" fmla="*/ 85 h 93"/>
                <a:gd name="T30" fmla="*/ 63 w 125"/>
                <a:gd name="T31" fmla="*/ 38 h 93"/>
                <a:gd name="T32" fmla="*/ 78 w 125"/>
                <a:gd name="T33" fmla="*/ 85 h 93"/>
                <a:gd name="T34" fmla="*/ 91 w 125"/>
                <a:gd name="T35" fmla="*/ 93 h 93"/>
                <a:gd name="T36" fmla="*/ 104 w 125"/>
                <a:gd name="T37" fmla="*/ 86 h 93"/>
                <a:gd name="T38" fmla="*/ 125 w 125"/>
                <a:gd name="T39" fmla="*/ 8 h 93"/>
                <a:gd name="T40" fmla="*/ 124 w 125"/>
                <a:gd name="T41" fmla="*/ 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93">
                  <a:moveTo>
                    <a:pt x="124" y="5"/>
                  </a:moveTo>
                  <a:cubicBezTo>
                    <a:pt x="123" y="4"/>
                    <a:pt x="118" y="0"/>
                    <a:pt x="113" y="0"/>
                  </a:cubicBezTo>
                  <a:cubicBezTo>
                    <a:pt x="111" y="0"/>
                    <a:pt x="104" y="1"/>
                    <a:pt x="102" y="11"/>
                  </a:cubicBezTo>
                  <a:cubicBezTo>
                    <a:pt x="90" y="65"/>
                    <a:pt x="90" y="65"/>
                    <a:pt x="90" y="65"/>
                  </a:cubicBezTo>
                  <a:cubicBezTo>
                    <a:pt x="76" y="19"/>
                    <a:pt x="76" y="19"/>
                    <a:pt x="76" y="19"/>
                  </a:cubicBezTo>
                  <a:cubicBezTo>
                    <a:pt x="75" y="14"/>
                    <a:pt x="71" y="12"/>
                    <a:pt x="64" y="12"/>
                  </a:cubicBezTo>
                  <a:cubicBezTo>
                    <a:pt x="56" y="12"/>
                    <a:pt x="52" y="14"/>
                    <a:pt x="51" y="19"/>
                  </a:cubicBezTo>
                  <a:cubicBezTo>
                    <a:pt x="36" y="66"/>
                    <a:pt x="36" y="66"/>
                    <a:pt x="36" y="66"/>
                  </a:cubicBezTo>
                  <a:cubicBezTo>
                    <a:pt x="24" y="11"/>
                    <a:pt x="24" y="11"/>
                    <a:pt x="24" y="11"/>
                  </a:cubicBezTo>
                  <a:cubicBezTo>
                    <a:pt x="22" y="1"/>
                    <a:pt x="16" y="0"/>
                    <a:pt x="13" y="0"/>
                  </a:cubicBezTo>
                  <a:cubicBezTo>
                    <a:pt x="8" y="0"/>
                    <a:pt x="3" y="3"/>
                    <a:pt x="1" y="5"/>
                  </a:cubicBezTo>
                  <a:cubicBezTo>
                    <a:pt x="0" y="6"/>
                    <a:pt x="0" y="7"/>
                    <a:pt x="1" y="8"/>
                  </a:cubicBezTo>
                  <a:cubicBezTo>
                    <a:pt x="22" y="86"/>
                    <a:pt x="22" y="86"/>
                    <a:pt x="22" y="86"/>
                  </a:cubicBezTo>
                  <a:cubicBezTo>
                    <a:pt x="24" y="92"/>
                    <a:pt x="29" y="93"/>
                    <a:pt x="35" y="93"/>
                  </a:cubicBezTo>
                  <a:cubicBezTo>
                    <a:pt x="42" y="93"/>
                    <a:pt x="46" y="91"/>
                    <a:pt x="47" y="85"/>
                  </a:cubicBezTo>
                  <a:cubicBezTo>
                    <a:pt x="63" y="38"/>
                    <a:pt x="63" y="38"/>
                    <a:pt x="63" y="38"/>
                  </a:cubicBezTo>
                  <a:cubicBezTo>
                    <a:pt x="78" y="85"/>
                    <a:pt x="78" y="85"/>
                    <a:pt x="78" y="85"/>
                  </a:cubicBezTo>
                  <a:cubicBezTo>
                    <a:pt x="80" y="91"/>
                    <a:pt x="83" y="93"/>
                    <a:pt x="91" y="93"/>
                  </a:cubicBezTo>
                  <a:cubicBezTo>
                    <a:pt x="97" y="93"/>
                    <a:pt x="102" y="92"/>
                    <a:pt x="104" y="86"/>
                  </a:cubicBezTo>
                  <a:cubicBezTo>
                    <a:pt x="125" y="8"/>
                    <a:pt x="125" y="8"/>
                    <a:pt x="125" y="8"/>
                  </a:cubicBezTo>
                  <a:cubicBezTo>
                    <a:pt x="125" y="6"/>
                    <a:pt x="125" y="6"/>
                    <a:pt x="124" y="5"/>
                  </a:cubicBezTo>
                  <a:close/>
                </a:path>
              </a:pathLst>
            </a:custGeom>
            <a:solidFill>
              <a:srgbClr val="D123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4"/>
            <p:cNvSpPr>
              <a:spLocks/>
            </p:cNvSpPr>
            <p:nvPr/>
          </p:nvSpPr>
          <p:spPr bwMode="auto">
            <a:xfrm>
              <a:off x="8043863" y="6338888"/>
              <a:ext cx="176212" cy="157163"/>
            </a:xfrm>
            <a:custGeom>
              <a:avLst/>
              <a:gdLst>
                <a:gd name="T0" fmla="*/ 90 w 94"/>
                <a:gd name="T1" fmla="*/ 15 h 84"/>
                <a:gd name="T2" fmla="*/ 87 w 94"/>
                <a:gd name="T3" fmla="*/ 9 h 84"/>
                <a:gd name="T4" fmla="*/ 81 w 94"/>
                <a:gd name="T5" fmla="*/ 4 h 84"/>
                <a:gd name="T6" fmla="*/ 66 w 94"/>
                <a:gd name="T7" fmla="*/ 9 h 84"/>
                <a:gd name="T8" fmla="*/ 66 w 94"/>
                <a:gd name="T9" fmla="*/ 13 h 84"/>
                <a:gd name="T10" fmla="*/ 69 w 94"/>
                <a:gd name="T11" fmla="*/ 18 h 84"/>
                <a:gd name="T12" fmla="*/ 71 w 94"/>
                <a:gd name="T13" fmla="*/ 22 h 84"/>
                <a:gd name="T14" fmla="*/ 74 w 94"/>
                <a:gd name="T15" fmla="*/ 36 h 84"/>
                <a:gd name="T16" fmla="*/ 47 w 94"/>
                <a:gd name="T17" fmla="*/ 65 h 84"/>
                <a:gd name="T18" fmla="*/ 20 w 94"/>
                <a:gd name="T19" fmla="*/ 36 h 84"/>
                <a:gd name="T20" fmla="*/ 23 w 94"/>
                <a:gd name="T21" fmla="*/ 21 h 84"/>
                <a:gd name="T22" fmla="*/ 26 w 94"/>
                <a:gd name="T23" fmla="*/ 17 h 84"/>
                <a:gd name="T24" fmla="*/ 28 w 94"/>
                <a:gd name="T25" fmla="*/ 13 h 84"/>
                <a:gd name="T26" fmla="*/ 28 w 94"/>
                <a:gd name="T27" fmla="*/ 9 h 84"/>
                <a:gd name="T28" fmla="*/ 13 w 94"/>
                <a:gd name="T29" fmla="*/ 4 h 84"/>
                <a:gd name="T30" fmla="*/ 6 w 94"/>
                <a:gd name="T31" fmla="*/ 11 h 84"/>
                <a:gd name="T32" fmla="*/ 4 w 94"/>
                <a:gd name="T33" fmla="*/ 14 h 84"/>
                <a:gd name="T34" fmla="*/ 0 w 94"/>
                <a:gd name="T35" fmla="*/ 36 h 84"/>
                <a:gd name="T36" fmla="*/ 47 w 94"/>
                <a:gd name="T37" fmla="*/ 84 h 84"/>
                <a:gd name="T38" fmla="*/ 94 w 94"/>
                <a:gd name="T39" fmla="*/ 36 h 84"/>
                <a:gd name="T40" fmla="*/ 90 w 94"/>
                <a:gd name="T41" fmla="*/ 1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 h="84">
                  <a:moveTo>
                    <a:pt x="90" y="15"/>
                  </a:moveTo>
                  <a:cubicBezTo>
                    <a:pt x="89" y="13"/>
                    <a:pt x="88" y="11"/>
                    <a:pt x="87" y="9"/>
                  </a:cubicBezTo>
                  <a:cubicBezTo>
                    <a:pt x="85" y="7"/>
                    <a:pt x="83" y="5"/>
                    <a:pt x="81" y="4"/>
                  </a:cubicBezTo>
                  <a:cubicBezTo>
                    <a:pt x="75" y="0"/>
                    <a:pt x="68" y="6"/>
                    <a:pt x="66" y="9"/>
                  </a:cubicBezTo>
                  <a:cubicBezTo>
                    <a:pt x="65" y="11"/>
                    <a:pt x="65" y="12"/>
                    <a:pt x="66" y="13"/>
                  </a:cubicBezTo>
                  <a:cubicBezTo>
                    <a:pt x="67" y="15"/>
                    <a:pt x="68" y="17"/>
                    <a:pt x="69" y="18"/>
                  </a:cubicBezTo>
                  <a:cubicBezTo>
                    <a:pt x="70" y="19"/>
                    <a:pt x="70" y="20"/>
                    <a:pt x="71" y="22"/>
                  </a:cubicBezTo>
                  <a:cubicBezTo>
                    <a:pt x="73" y="26"/>
                    <a:pt x="74" y="31"/>
                    <a:pt x="74" y="36"/>
                  </a:cubicBezTo>
                  <a:cubicBezTo>
                    <a:pt x="74" y="53"/>
                    <a:pt x="63" y="65"/>
                    <a:pt x="47" y="65"/>
                  </a:cubicBezTo>
                  <a:cubicBezTo>
                    <a:pt x="32" y="65"/>
                    <a:pt x="20" y="53"/>
                    <a:pt x="20" y="36"/>
                  </a:cubicBezTo>
                  <a:cubicBezTo>
                    <a:pt x="20" y="31"/>
                    <a:pt x="21" y="26"/>
                    <a:pt x="23" y="21"/>
                  </a:cubicBezTo>
                  <a:cubicBezTo>
                    <a:pt x="24" y="20"/>
                    <a:pt x="25" y="18"/>
                    <a:pt x="26" y="17"/>
                  </a:cubicBezTo>
                  <a:cubicBezTo>
                    <a:pt x="27" y="16"/>
                    <a:pt x="27" y="14"/>
                    <a:pt x="28" y="13"/>
                  </a:cubicBezTo>
                  <a:cubicBezTo>
                    <a:pt x="29" y="12"/>
                    <a:pt x="29" y="11"/>
                    <a:pt x="28" y="9"/>
                  </a:cubicBezTo>
                  <a:cubicBezTo>
                    <a:pt x="26" y="6"/>
                    <a:pt x="19" y="0"/>
                    <a:pt x="13" y="4"/>
                  </a:cubicBezTo>
                  <a:cubicBezTo>
                    <a:pt x="11" y="5"/>
                    <a:pt x="8" y="8"/>
                    <a:pt x="6" y="11"/>
                  </a:cubicBezTo>
                  <a:cubicBezTo>
                    <a:pt x="6" y="12"/>
                    <a:pt x="5" y="13"/>
                    <a:pt x="4" y="14"/>
                  </a:cubicBezTo>
                  <a:cubicBezTo>
                    <a:pt x="1" y="21"/>
                    <a:pt x="0" y="28"/>
                    <a:pt x="0" y="36"/>
                  </a:cubicBezTo>
                  <a:cubicBezTo>
                    <a:pt x="0" y="64"/>
                    <a:pt x="19" y="84"/>
                    <a:pt x="47" y="84"/>
                  </a:cubicBezTo>
                  <a:cubicBezTo>
                    <a:pt x="75" y="84"/>
                    <a:pt x="94" y="64"/>
                    <a:pt x="94" y="36"/>
                  </a:cubicBezTo>
                  <a:cubicBezTo>
                    <a:pt x="94" y="28"/>
                    <a:pt x="93" y="21"/>
                    <a:pt x="90" y="15"/>
                  </a:cubicBezTo>
                  <a:close/>
                </a:path>
              </a:pathLst>
            </a:custGeom>
            <a:solidFill>
              <a:srgbClr val="D123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5"/>
            <p:cNvSpPr>
              <a:spLocks/>
            </p:cNvSpPr>
            <p:nvPr/>
          </p:nvSpPr>
          <p:spPr bwMode="auto">
            <a:xfrm>
              <a:off x="8115300" y="6316662"/>
              <a:ext cx="34925" cy="109538"/>
            </a:xfrm>
            <a:custGeom>
              <a:avLst/>
              <a:gdLst>
                <a:gd name="T0" fmla="*/ 10 w 19"/>
                <a:gd name="T1" fmla="*/ 0 h 59"/>
                <a:gd name="T2" fmla="*/ 8 w 19"/>
                <a:gd name="T3" fmla="*/ 0 h 59"/>
                <a:gd name="T4" fmla="*/ 0 w 19"/>
                <a:gd name="T5" fmla="*/ 11 h 59"/>
                <a:gd name="T6" fmla="*/ 0 w 19"/>
                <a:gd name="T7" fmla="*/ 48 h 59"/>
                <a:gd name="T8" fmla="*/ 8 w 19"/>
                <a:gd name="T9" fmla="*/ 59 h 59"/>
                <a:gd name="T10" fmla="*/ 10 w 19"/>
                <a:gd name="T11" fmla="*/ 59 h 59"/>
                <a:gd name="T12" fmla="*/ 19 w 19"/>
                <a:gd name="T13" fmla="*/ 48 h 59"/>
                <a:gd name="T14" fmla="*/ 19 w 19"/>
                <a:gd name="T15" fmla="*/ 11 h 59"/>
                <a:gd name="T16" fmla="*/ 10 w 19"/>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9">
                  <a:moveTo>
                    <a:pt x="10" y="0"/>
                  </a:moveTo>
                  <a:cubicBezTo>
                    <a:pt x="8" y="0"/>
                    <a:pt x="8" y="0"/>
                    <a:pt x="8" y="0"/>
                  </a:cubicBezTo>
                  <a:cubicBezTo>
                    <a:pt x="3" y="0"/>
                    <a:pt x="0" y="4"/>
                    <a:pt x="0" y="11"/>
                  </a:cubicBezTo>
                  <a:cubicBezTo>
                    <a:pt x="0" y="48"/>
                    <a:pt x="0" y="48"/>
                    <a:pt x="0" y="48"/>
                  </a:cubicBezTo>
                  <a:cubicBezTo>
                    <a:pt x="0" y="55"/>
                    <a:pt x="3" y="59"/>
                    <a:pt x="8" y="59"/>
                  </a:cubicBezTo>
                  <a:cubicBezTo>
                    <a:pt x="10" y="59"/>
                    <a:pt x="10" y="59"/>
                    <a:pt x="10" y="59"/>
                  </a:cubicBezTo>
                  <a:cubicBezTo>
                    <a:pt x="15" y="59"/>
                    <a:pt x="19" y="55"/>
                    <a:pt x="19" y="48"/>
                  </a:cubicBezTo>
                  <a:cubicBezTo>
                    <a:pt x="19" y="11"/>
                    <a:pt x="19" y="11"/>
                    <a:pt x="19" y="11"/>
                  </a:cubicBezTo>
                  <a:cubicBezTo>
                    <a:pt x="19" y="4"/>
                    <a:pt x="15" y="0"/>
                    <a:pt x="10" y="0"/>
                  </a:cubicBezTo>
                  <a:close/>
                </a:path>
              </a:pathLst>
            </a:custGeom>
            <a:solidFill>
              <a:srgbClr val="D123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6"/>
            <p:cNvSpPr>
              <a:spLocks noEditPoints="1"/>
            </p:cNvSpPr>
            <p:nvPr/>
          </p:nvSpPr>
          <p:spPr bwMode="auto">
            <a:xfrm>
              <a:off x="8466138" y="6324600"/>
              <a:ext cx="28575" cy="26988"/>
            </a:xfrm>
            <a:custGeom>
              <a:avLst/>
              <a:gdLst>
                <a:gd name="T0" fmla="*/ 0 w 15"/>
                <a:gd name="T1" fmla="*/ 5 h 15"/>
                <a:gd name="T2" fmla="*/ 2 w 15"/>
                <a:gd name="T3" fmla="*/ 2 h 15"/>
                <a:gd name="T4" fmla="*/ 4 w 15"/>
                <a:gd name="T5" fmla="*/ 1 h 15"/>
                <a:gd name="T6" fmla="*/ 7 w 15"/>
                <a:gd name="T7" fmla="*/ 0 h 15"/>
                <a:gd name="T8" fmla="*/ 10 w 15"/>
                <a:gd name="T9" fmla="*/ 1 h 15"/>
                <a:gd name="T10" fmla="*/ 13 w 15"/>
                <a:gd name="T11" fmla="*/ 2 h 15"/>
                <a:gd name="T12" fmla="*/ 14 w 15"/>
                <a:gd name="T13" fmla="*/ 5 h 15"/>
                <a:gd name="T14" fmla="*/ 15 w 15"/>
                <a:gd name="T15" fmla="*/ 8 h 15"/>
                <a:gd name="T16" fmla="*/ 14 w 15"/>
                <a:gd name="T17" fmla="*/ 11 h 15"/>
                <a:gd name="T18" fmla="*/ 13 w 15"/>
                <a:gd name="T19" fmla="*/ 13 h 15"/>
                <a:gd name="T20" fmla="*/ 10 w 15"/>
                <a:gd name="T21" fmla="*/ 15 h 15"/>
                <a:gd name="T22" fmla="*/ 7 w 15"/>
                <a:gd name="T23" fmla="*/ 15 h 15"/>
                <a:gd name="T24" fmla="*/ 4 w 15"/>
                <a:gd name="T25" fmla="*/ 15 h 15"/>
                <a:gd name="T26" fmla="*/ 2 w 15"/>
                <a:gd name="T27" fmla="*/ 13 h 15"/>
                <a:gd name="T28" fmla="*/ 0 w 15"/>
                <a:gd name="T29" fmla="*/ 11 h 15"/>
                <a:gd name="T30" fmla="*/ 0 w 15"/>
                <a:gd name="T31" fmla="*/ 8 h 15"/>
                <a:gd name="T32" fmla="*/ 0 w 15"/>
                <a:gd name="T33" fmla="*/ 5 h 15"/>
                <a:gd name="T34" fmla="*/ 2 w 15"/>
                <a:gd name="T35" fmla="*/ 10 h 15"/>
                <a:gd name="T36" fmla="*/ 3 w 15"/>
                <a:gd name="T37" fmla="*/ 12 h 15"/>
                <a:gd name="T38" fmla="*/ 5 w 15"/>
                <a:gd name="T39" fmla="*/ 13 h 15"/>
                <a:gd name="T40" fmla="*/ 7 w 15"/>
                <a:gd name="T41" fmla="*/ 14 h 15"/>
                <a:gd name="T42" fmla="*/ 9 w 15"/>
                <a:gd name="T43" fmla="*/ 13 h 15"/>
                <a:gd name="T44" fmla="*/ 11 w 15"/>
                <a:gd name="T45" fmla="*/ 12 h 15"/>
                <a:gd name="T46" fmla="*/ 13 w 15"/>
                <a:gd name="T47" fmla="*/ 10 h 15"/>
                <a:gd name="T48" fmla="*/ 13 w 15"/>
                <a:gd name="T49" fmla="*/ 8 h 15"/>
                <a:gd name="T50" fmla="*/ 13 w 15"/>
                <a:gd name="T51" fmla="*/ 5 h 15"/>
                <a:gd name="T52" fmla="*/ 11 w 15"/>
                <a:gd name="T53" fmla="*/ 3 h 15"/>
                <a:gd name="T54" fmla="*/ 9 w 15"/>
                <a:gd name="T55" fmla="*/ 2 h 15"/>
                <a:gd name="T56" fmla="*/ 7 w 15"/>
                <a:gd name="T57" fmla="*/ 2 h 15"/>
                <a:gd name="T58" fmla="*/ 5 w 15"/>
                <a:gd name="T59" fmla="*/ 2 h 15"/>
                <a:gd name="T60" fmla="*/ 3 w 15"/>
                <a:gd name="T61" fmla="*/ 3 h 15"/>
                <a:gd name="T62" fmla="*/ 2 w 15"/>
                <a:gd name="T63" fmla="*/ 5 h 15"/>
                <a:gd name="T64" fmla="*/ 2 w 15"/>
                <a:gd name="T65" fmla="*/ 8 h 15"/>
                <a:gd name="T66" fmla="*/ 2 w 15"/>
                <a:gd name="T67" fmla="*/ 10 h 15"/>
                <a:gd name="T68" fmla="*/ 7 w 15"/>
                <a:gd name="T69" fmla="*/ 3 h 15"/>
                <a:gd name="T70" fmla="*/ 10 w 15"/>
                <a:gd name="T71" fmla="*/ 4 h 15"/>
                <a:gd name="T72" fmla="*/ 11 w 15"/>
                <a:gd name="T73" fmla="*/ 6 h 15"/>
                <a:gd name="T74" fmla="*/ 11 w 15"/>
                <a:gd name="T75" fmla="*/ 7 h 15"/>
                <a:gd name="T76" fmla="*/ 10 w 15"/>
                <a:gd name="T77" fmla="*/ 8 h 15"/>
                <a:gd name="T78" fmla="*/ 9 w 15"/>
                <a:gd name="T79" fmla="*/ 8 h 15"/>
                <a:gd name="T80" fmla="*/ 9 w 15"/>
                <a:gd name="T81" fmla="*/ 8 h 15"/>
                <a:gd name="T82" fmla="*/ 11 w 15"/>
                <a:gd name="T83" fmla="*/ 12 h 15"/>
                <a:gd name="T84" fmla="*/ 9 w 15"/>
                <a:gd name="T85" fmla="*/ 12 h 15"/>
                <a:gd name="T86" fmla="*/ 7 w 15"/>
                <a:gd name="T87" fmla="*/ 8 h 15"/>
                <a:gd name="T88" fmla="*/ 6 w 15"/>
                <a:gd name="T89" fmla="*/ 8 h 15"/>
                <a:gd name="T90" fmla="*/ 6 w 15"/>
                <a:gd name="T91" fmla="*/ 12 h 15"/>
                <a:gd name="T92" fmla="*/ 4 w 15"/>
                <a:gd name="T93" fmla="*/ 12 h 15"/>
                <a:gd name="T94" fmla="*/ 4 w 15"/>
                <a:gd name="T95" fmla="*/ 3 h 15"/>
                <a:gd name="T96" fmla="*/ 7 w 15"/>
                <a:gd name="T97" fmla="*/ 3 h 15"/>
                <a:gd name="T98" fmla="*/ 7 w 15"/>
                <a:gd name="T99" fmla="*/ 7 h 15"/>
                <a:gd name="T100" fmla="*/ 9 w 15"/>
                <a:gd name="T101" fmla="*/ 7 h 15"/>
                <a:gd name="T102" fmla="*/ 9 w 15"/>
                <a:gd name="T103" fmla="*/ 6 h 15"/>
                <a:gd name="T104" fmla="*/ 9 w 15"/>
                <a:gd name="T105" fmla="*/ 5 h 15"/>
                <a:gd name="T106" fmla="*/ 9 w 15"/>
                <a:gd name="T107" fmla="*/ 5 h 15"/>
                <a:gd name="T108" fmla="*/ 8 w 15"/>
                <a:gd name="T109" fmla="*/ 5 h 15"/>
                <a:gd name="T110" fmla="*/ 7 w 15"/>
                <a:gd name="T111" fmla="*/ 5 h 15"/>
                <a:gd name="T112" fmla="*/ 6 w 15"/>
                <a:gd name="T113" fmla="*/ 5 h 15"/>
                <a:gd name="T114" fmla="*/ 6 w 15"/>
                <a:gd name="T115" fmla="*/ 7 h 15"/>
                <a:gd name="T116" fmla="*/ 7 w 15"/>
                <a:gd name="T11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 h="15">
                  <a:moveTo>
                    <a:pt x="0" y="5"/>
                  </a:moveTo>
                  <a:cubicBezTo>
                    <a:pt x="1" y="4"/>
                    <a:pt x="1" y="3"/>
                    <a:pt x="2" y="2"/>
                  </a:cubicBezTo>
                  <a:cubicBezTo>
                    <a:pt x="3" y="2"/>
                    <a:pt x="3" y="1"/>
                    <a:pt x="4" y="1"/>
                  </a:cubicBezTo>
                  <a:cubicBezTo>
                    <a:pt x="5" y="0"/>
                    <a:pt x="6" y="0"/>
                    <a:pt x="7" y="0"/>
                  </a:cubicBezTo>
                  <a:cubicBezTo>
                    <a:pt x="8" y="0"/>
                    <a:pt x="9" y="0"/>
                    <a:pt x="10" y="1"/>
                  </a:cubicBezTo>
                  <a:cubicBezTo>
                    <a:pt x="11" y="1"/>
                    <a:pt x="12" y="2"/>
                    <a:pt x="13" y="2"/>
                  </a:cubicBezTo>
                  <a:cubicBezTo>
                    <a:pt x="13" y="3"/>
                    <a:pt x="14" y="4"/>
                    <a:pt x="14" y="5"/>
                  </a:cubicBezTo>
                  <a:cubicBezTo>
                    <a:pt x="15" y="6"/>
                    <a:pt x="15" y="7"/>
                    <a:pt x="15" y="8"/>
                  </a:cubicBezTo>
                  <a:cubicBezTo>
                    <a:pt x="15" y="9"/>
                    <a:pt x="15" y="10"/>
                    <a:pt x="14" y="11"/>
                  </a:cubicBezTo>
                  <a:cubicBezTo>
                    <a:pt x="14" y="12"/>
                    <a:pt x="13" y="13"/>
                    <a:pt x="13" y="13"/>
                  </a:cubicBezTo>
                  <a:cubicBezTo>
                    <a:pt x="12" y="14"/>
                    <a:pt x="11" y="14"/>
                    <a:pt x="10" y="15"/>
                  </a:cubicBezTo>
                  <a:cubicBezTo>
                    <a:pt x="9" y="15"/>
                    <a:pt x="8" y="15"/>
                    <a:pt x="7" y="15"/>
                  </a:cubicBezTo>
                  <a:cubicBezTo>
                    <a:pt x="6" y="15"/>
                    <a:pt x="5" y="15"/>
                    <a:pt x="4" y="15"/>
                  </a:cubicBezTo>
                  <a:cubicBezTo>
                    <a:pt x="3" y="14"/>
                    <a:pt x="3" y="14"/>
                    <a:pt x="2" y="13"/>
                  </a:cubicBezTo>
                  <a:cubicBezTo>
                    <a:pt x="1" y="13"/>
                    <a:pt x="1" y="12"/>
                    <a:pt x="0" y="11"/>
                  </a:cubicBezTo>
                  <a:cubicBezTo>
                    <a:pt x="0" y="10"/>
                    <a:pt x="0" y="9"/>
                    <a:pt x="0" y="8"/>
                  </a:cubicBezTo>
                  <a:cubicBezTo>
                    <a:pt x="0" y="7"/>
                    <a:pt x="0" y="6"/>
                    <a:pt x="0" y="5"/>
                  </a:cubicBezTo>
                  <a:close/>
                  <a:moveTo>
                    <a:pt x="2" y="10"/>
                  </a:moveTo>
                  <a:cubicBezTo>
                    <a:pt x="2" y="11"/>
                    <a:pt x="3" y="11"/>
                    <a:pt x="3" y="12"/>
                  </a:cubicBezTo>
                  <a:cubicBezTo>
                    <a:pt x="4" y="12"/>
                    <a:pt x="4" y="13"/>
                    <a:pt x="5" y="13"/>
                  </a:cubicBezTo>
                  <a:cubicBezTo>
                    <a:pt x="6" y="13"/>
                    <a:pt x="6" y="14"/>
                    <a:pt x="7" y="14"/>
                  </a:cubicBezTo>
                  <a:cubicBezTo>
                    <a:pt x="8" y="14"/>
                    <a:pt x="9" y="13"/>
                    <a:pt x="9" y="13"/>
                  </a:cubicBezTo>
                  <a:cubicBezTo>
                    <a:pt x="10" y="13"/>
                    <a:pt x="11" y="12"/>
                    <a:pt x="11" y="12"/>
                  </a:cubicBezTo>
                  <a:cubicBezTo>
                    <a:pt x="12" y="11"/>
                    <a:pt x="12" y="11"/>
                    <a:pt x="13" y="10"/>
                  </a:cubicBezTo>
                  <a:cubicBezTo>
                    <a:pt x="13" y="9"/>
                    <a:pt x="13" y="9"/>
                    <a:pt x="13" y="8"/>
                  </a:cubicBezTo>
                  <a:cubicBezTo>
                    <a:pt x="13" y="7"/>
                    <a:pt x="13" y="6"/>
                    <a:pt x="13" y="5"/>
                  </a:cubicBezTo>
                  <a:cubicBezTo>
                    <a:pt x="12" y="5"/>
                    <a:pt x="12" y="4"/>
                    <a:pt x="11" y="3"/>
                  </a:cubicBezTo>
                  <a:cubicBezTo>
                    <a:pt x="11" y="3"/>
                    <a:pt x="10" y="3"/>
                    <a:pt x="9" y="2"/>
                  </a:cubicBezTo>
                  <a:cubicBezTo>
                    <a:pt x="9" y="2"/>
                    <a:pt x="8" y="2"/>
                    <a:pt x="7" y="2"/>
                  </a:cubicBezTo>
                  <a:cubicBezTo>
                    <a:pt x="6" y="2"/>
                    <a:pt x="6" y="2"/>
                    <a:pt x="5" y="2"/>
                  </a:cubicBezTo>
                  <a:cubicBezTo>
                    <a:pt x="4" y="3"/>
                    <a:pt x="4" y="3"/>
                    <a:pt x="3" y="3"/>
                  </a:cubicBezTo>
                  <a:cubicBezTo>
                    <a:pt x="3" y="4"/>
                    <a:pt x="2" y="5"/>
                    <a:pt x="2" y="5"/>
                  </a:cubicBezTo>
                  <a:cubicBezTo>
                    <a:pt x="2" y="6"/>
                    <a:pt x="2" y="7"/>
                    <a:pt x="2" y="8"/>
                  </a:cubicBezTo>
                  <a:cubicBezTo>
                    <a:pt x="2" y="9"/>
                    <a:pt x="2" y="9"/>
                    <a:pt x="2" y="10"/>
                  </a:cubicBezTo>
                  <a:close/>
                  <a:moveTo>
                    <a:pt x="7" y="3"/>
                  </a:moveTo>
                  <a:cubicBezTo>
                    <a:pt x="9" y="3"/>
                    <a:pt x="9" y="4"/>
                    <a:pt x="10" y="4"/>
                  </a:cubicBezTo>
                  <a:cubicBezTo>
                    <a:pt x="10" y="4"/>
                    <a:pt x="11" y="5"/>
                    <a:pt x="11" y="6"/>
                  </a:cubicBezTo>
                  <a:cubicBezTo>
                    <a:pt x="11" y="6"/>
                    <a:pt x="11" y="7"/>
                    <a:pt x="11" y="7"/>
                  </a:cubicBezTo>
                  <a:cubicBezTo>
                    <a:pt x="10" y="7"/>
                    <a:pt x="10" y="7"/>
                    <a:pt x="10" y="8"/>
                  </a:cubicBezTo>
                  <a:cubicBezTo>
                    <a:pt x="10" y="8"/>
                    <a:pt x="10" y="8"/>
                    <a:pt x="9" y="8"/>
                  </a:cubicBezTo>
                  <a:cubicBezTo>
                    <a:pt x="9" y="8"/>
                    <a:pt x="9" y="8"/>
                    <a:pt x="9" y="8"/>
                  </a:cubicBezTo>
                  <a:cubicBezTo>
                    <a:pt x="11" y="12"/>
                    <a:pt x="11" y="12"/>
                    <a:pt x="11" y="12"/>
                  </a:cubicBezTo>
                  <a:cubicBezTo>
                    <a:pt x="9" y="12"/>
                    <a:pt x="9" y="12"/>
                    <a:pt x="9" y="12"/>
                  </a:cubicBezTo>
                  <a:cubicBezTo>
                    <a:pt x="7" y="8"/>
                    <a:pt x="7" y="8"/>
                    <a:pt x="7" y="8"/>
                  </a:cubicBezTo>
                  <a:cubicBezTo>
                    <a:pt x="6" y="8"/>
                    <a:pt x="6" y="8"/>
                    <a:pt x="6" y="8"/>
                  </a:cubicBezTo>
                  <a:cubicBezTo>
                    <a:pt x="6" y="12"/>
                    <a:pt x="6" y="12"/>
                    <a:pt x="6" y="12"/>
                  </a:cubicBezTo>
                  <a:cubicBezTo>
                    <a:pt x="4" y="12"/>
                    <a:pt x="4" y="12"/>
                    <a:pt x="4" y="12"/>
                  </a:cubicBezTo>
                  <a:cubicBezTo>
                    <a:pt x="4" y="3"/>
                    <a:pt x="4" y="3"/>
                    <a:pt x="4" y="3"/>
                  </a:cubicBezTo>
                  <a:lnTo>
                    <a:pt x="7" y="3"/>
                  </a:lnTo>
                  <a:close/>
                  <a:moveTo>
                    <a:pt x="7" y="7"/>
                  </a:moveTo>
                  <a:cubicBezTo>
                    <a:pt x="8" y="7"/>
                    <a:pt x="8" y="7"/>
                    <a:pt x="9" y="7"/>
                  </a:cubicBezTo>
                  <a:cubicBezTo>
                    <a:pt x="9" y="7"/>
                    <a:pt x="9" y="6"/>
                    <a:pt x="9" y="6"/>
                  </a:cubicBezTo>
                  <a:cubicBezTo>
                    <a:pt x="9" y="6"/>
                    <a:pt x="9" y="5"/>
                    <a:pt x="9" y="5"/>
                  </a:cubicBezTo>
                  <a:cubicBezTo>
                    <a:pt x="9" y="5"/>
                    <a:pt x="9" y="5"/>
                    <a:pt x="9" y="5"/>
                  </a:cubicBezTo>
                  <a:cubicBezTo>
                    <a:pt x="8" y="5"/>
                    <a:pt x="8" y="5"/>
                    <a:pt x="8" y="5"/>
                  </a:cubicBezTo>
                  <a:cubicBezTo>
                    <a:pt x="8" y="5"/>
                    <a:pt x="8" y="5"/>
                    <a:pt x="7" y="5"/>
                  </a:cubicBezTo>
                  <a:cubicBezTo>
                    <a:pt x="6" y="5"/>
                    <a:pt x="6" y="5"/>
                    <a:pt x="6" y="5"/>
                  </a:cubicBezTo>
                  <a:cubicBezTo>
                    <a:pt x="6" y="7"/>
                    <a:pt x="6" y="7"/>
                    <a:pt x="6" y="7"/>
                  </a:cubicBezTo>
                  <a:lnTo>
                    <a:pt x="7" y="7"/>
                  </a:lnTo>
                  <a:close/>
                </a:path>
              </a:pathLst>
            </a:custGeom>
            <a:solidFill>
              <a:srgbClr val="D123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01849686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0"/>
            <a:ext cx="3043343" cy="465455"/>
          </a:xfrm>
          <a:prstGeom prst="rect">
            <a:avLst/>
          </a:prstGeom>
        </p:spPr>
        <p:txBody>
          <a:bodyPr vert="horz" lIns="93885" tIns="46944" rIns="93885" bIns="46944" rtlCol="0"/>
          <a:lstStyle>
            <a:lvl1pPr algn="l">
              <a:defRPr sz="1200"/>
            </a:lvl1pPr>
          </a:lstStyle>
          <a:p>
            <a:endParaRPr lang="en-US" dirty="0"/>
          </a:p>
        </p:txBody>
      </p:sp>
      <p:sp>
        <p:nvSpPr>
          <p:cNvPr id="3" name="Date Placeholder 2"/>
          <p:cNvSpPr>
            <a:spLocks noGrp="1"/>
          </p:cNvSpPr>
          <p:nvPr>
            <p:ph type="dt" idx="1"/>
          </p:nvPr>
        </p:nvSpPr>
        <p:spPr>
          <a:xfrm>
            <a:off x="3978135" y="0"/>
            <a:ext cx="3043343" cy="465455"/>
          </a:xfrm>
          <a:prstGeom prst="rect">
            <a:avLst/>
          </a:prstGeom>
        </p:spPr>
        <p:txBody>
          <a:bodyPr vert="horz" lIns="93885" tIns="46944" rIns="93885" bIns="46944" rtlCol="0"/>
          <a:lstStyle>
            <a:lvl1pPr algn="r">
              <a:defRPr sz="1200"/>
            </a:lvl1pPr>
          </a:lstStyle>
          <a:p>
            <a:fld id="{546148A2-A49E-4B44-80FB-1D231F249F30}" type="datetimeFigureOut">
              <a:rPr lang="en-US" smtClean="0"/>
              <a:pPr/>
              <a:t>2/27/18</a:t>
            </a:fld>
            <a:endParaRPr lang="en-US" dirty="0"/>
          </a:p>
        </p:txBody>
      </p:sp>
      <p:sp>
        <p:nvSpPr>
          <p:cNvPr id="4" name="Slide Image Placeholder 3"/>
          <p:cNvSpPr>
            <a:spLocks noGrp="1" noRot="1" noChangeAspect="1"/>
          </p:cNvSpPr>
          <p:nvPr>
            <p:ph type="sldImg" idx="2"/>
          </p:nvPr>
        </p:nvSpPr>
        <p:spPr>
          <a:xfrm>
            <a:off x="409575" y="696913"/>
            <a:ext cx="6205538" cy="3490912"/>
          </a:xfrm>
          <a:prstGeom prst="rect">
            <a:avLst/>
          </a:prstGeom>
          <a:noFill/>
          <a:ln w="12700">
            <a:solidFill>
              <a:prstClr val="black"/>
            </a:solidFill>
          </a:ln>
        </p:spPr>
        <p:txBody>
          <a:bodyPr vert="horz" lIns="93885" tIns="46944" rIns="93885" bIns="46944" rtlCol="0" anchor="ctr"/>
          <a:lstStyle/>
          <a:p>
            <a:endParaRPr lang="en-US" dirty="0"/>
          </a:p>
        </p:txBody>
      </p:sp>
      <p:sp>
        <p:nvSpPr>
          <p:cNvPr id="5" name="Notes Placeholder 4"/>
          <p:cNvSpPr>
            <a:spLocks noGrp="1"/>
          </p:cNvSpPr>
          <p:nvPr>
            <p:ph type="body" sz="quarter" idx="3"/>
          </p:nvPr>
        </p:nvSpPr>
        <p:spPr>
          <a:xfrm>
            <a:off x="438944" y="4421823"/>
            <a:ext cx="6145213" cy="4189095"/>
          </a:xfrm>
          <a:prstGeom prst="rect">
            <a:avLst/>
          </a:prstGeom>
        </p:spPr>
        <p:txBody>
          <a:bodyPr vert="horz" lIns="93885" tIns="46944" rIns="93885" bIns="46944" rtlCol="0"/>
          <a:lstStyle/>
          <a:p>
            <a:pPr lvl="0"/>
            <a:r>
              <a:rPr lang="en-US" dirty="0"/>
              <a:t>Click to edit Master text styles</a:t>
            </a:r>
          </a:p>
          <a:p>
            <a:pPr lvl="1"/>
            <a:r>
              <a:rPr lang="en-US" dirty="0"/>
              <a:t>Second level</a:t>
            </a:r>
          </a:p>
        </p:txBody>
      </p:sp>
      <p:sp>
        <p:nvSpPr>
          <p:cNvPr id="6" name="Footer Placeholder 5"/>
          <p:cNvSpPr>
            <a:spLocks noGrp="1"/>
          </p:cNvSpPr>
          <p:nvPr>
            <p:ph type="ftr" sz="quarter" idx="4"/>
          </p:nvPr>
        </p:nvSpPr>
        <p:spPr>
          <a:xfrm>
            <a:off x="3" y="8842030"/>
            <a:ext cx="3043343" cy="465455"/>
          </a:xfrm>
          <a:prstGeom prst="rect">
            <a:avLst/>
          </a:prstGeom>
        </p:spPr>
        <p:txBody>
          <a:bodyPr vert="horz" lIns="93885" tIns="46944" rIns="93885" bIns="46944"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8135" y="8842030"/>
            <a:ext cx="3043343" cy="465455"/>
          </a:xfrm>
          <a:prstGeom prst="rect">
            <a:avLst/>
          </a:prstGeom>
        </p:spPr>
        <p:txBody>
          <a:bodyPr vert="horz" lIns="93885" tIns="46944" rIns="93885" bIns="46944" rtlCol="0" anchor="b"/>
          <a:lstStyle>
            <a:lvl1pPr algn="r">
              <a:defRPr sz="1200"/>
            </a:lvl1pPr>
          </a:lstStyle>
          <a:p>
            <a:fld id="{074299CD-3469-7241-AD37-C0E01E3A61D2}" type="slidenum">
              <a:rPr lang="en-US" smtClean="0"/>
              <a:pPr/>
              <a:t>‹#›</a:t>
            </a:fld>
            <a:endParaRPr lang="en-US" dirty="0"/>
          </a:p>
        </p:txBody>
      </p:sp>
      <p:grpSp>
        <p:nvGrpSpPr>
          <p:cNvPr id="8" name="Group 7"/>
          <p:cNvGrpSpPr>
            <a:grpSpLocks noChangeAspect="1"/>
          </p:cNvGrpSpPr>
          <p:nvPr/>
        </p:nvGrpSpPr>
        <p:grpSpPr>
          <a:xfrm>
            <a:off x="2876463" y="9035758"/>
            <a:ext cx="1285392" cy="144237"/>
            <a:chOff x="6880226" y="6316662"/>
            <a:chExt cx="1614487" cy="179389"/>
          </a:xfrm>
        </p:grpSpPr>
        <p:sp>
          <p:nvSpPr>
            <p:cNvPr id="9" name="Freeform 5"/>
            <p:cNvSpPr>
              <a:spLocks/>
            </p:cNvSpPr>
            <p:nvPr/>
          </p:nvSpPr>
          <p:spPr bwMode="auto">
            <a:xfrm>
              <a:off x="6880226" y="6318250"/>
              <a:ext cx="138112" cy="177800"/>
            </a:xfrm>
            <a:custGeom>
              <a:avLst/>
              <a:gdLst>
                <a:gd name="T0" fmla="*/ 40 w 74"/>
                <a:gd name="T1" fmla="*/ 40 h 95"/>
                <a:gd name="T2" fmla="*/ 17 w 74"/>
                <a:gd name="T3" fmla="*/ 26 h 95"/>
                <a:gd name="T4" fmla="*/ 38 w 74"/>
                <a:gd name="T5" fmla="*/ 13 h 95"/>
                <a:gd name="T6" fmla="*/ 62 w 74"/>
                <a:gd name="T7" fmla="*/ 25 h 95"/>
                <a:gd name="T8" fmla="*/ 63 w 74"/>
                <a:gd name="T9" fmla="*/ 26 h 95"/>
                <a:gd name="T10" fmla="*/ 64 w 74"/>
                <a:gd name="T11" fmla="*/ 26 h 95"/>
                <a:gd name="T12" fmla="*/ 72 w 74"/>
                <a:gd name="T13" fmla="*/ 18 h 95"/>
                <a:gd name="T14" fmla="*/ 38 w 74"/>
                <a:gd name="T15" fmla="*/ 0 h 95"/>
                <a:gd name="T16" fmla="*/ 3 w 74"/>
                <a:gd name="T17" fmla="*/ 28 h 95"/>
                <a:gd name="T18" fmla="*/ 34 w 74"/>
                <a:gd name="T19" fmla="*/ 54 h 95"/>
                <a:gd name="T20" fmla="*/ 59 w 74"/>
                <a:gd name="T21" fmla="*/ 68 h 95"/>
                <a:gd name="T22" fmla="*/ 38 w 74"/>
                <a:gd name="T23" fmla="*/ 81 h 95"/>
                <a:gd name="T24" fmla="*/ 9 w 74"/>
                <a:gd name="T25" fmla="*/ 68 h 95"/>
                <a:gd name="T26" fmla="*/ 9 w 74"/>
                <a:gd name="T27" fmla="*/ 67 h 95"/>
                <a:gd name="T28" fmla="*/ 8 w 74"/>
                <a:gd name="T29" fmla="*/ 67 h 95"/>
                <a:gd name="T30" fmla="*/ 0 w 74"/>
                <a:gd name="T31" fmla="*/ 75 h 95"/>
                <a:gd name="T32" fmla="*/ 38 w 74"/>
                <a:gd name="T33" fmla="*/ 95 h 95"/>
                <a:gd name="T34" fmla="*/ 74 w 74"/>
                <a:gd name="T35" fmla="*/ 67 h 95"/>
                <a:gd name="T36" fmla="*/ 40 w 74"/>
                <a:gd name="T37" fmla="*/ 4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 h="95">
                  <a:moveTo>
                    <a:pt x="40" y="40"/>
                  </a:moveTo>
                  <a:cubicBezTo>
                    <a:pt x="24" y="37"/>
                    <a:pt x="17" y="34"/>
                    <a:pt x="17" y="26"/>
                  </a:cubicBezTo>
                  <a:cubicBezTo>
                    <a:pt x="17" y="18"/>
                    <a:pt x="25" y="13"/>
                    <a:pt x="38" y="13"/>
                  </a:cubicBezTo>
                  <a:cubicBezTo>
                    <a:pt x="48" y="13"/>
                    <a:pt x="57" y="18"/>
                    <a:pt x="62" y="25"/>
                  </a:cubicBezTo>
                  <a:cubicBezTo>
                    <a:pt x="63" y="26"/>
                    <a:pt x="63" y="26"/>
                    <a:pt x="63" y="26"/>
                  </a:cubicBezTo>
                  <a:cubicBezTo>
                    <a:pt x="64" y="26"/>
                    <a:pt x="64" y="26"/>
                    <a:pt x="64" y="26"/>
                  </a:cubicBezTo>
                  <a:cubicBezTo>
                    <a:pt x="66" y="26"/>
                    <a:pt x="72" y="23"/>
                    <a:pt x="72" y="18"/>
                  </a:cubicBezTo>
                  <a:cubicBezTo>
                    <a:pt x="72" y="11"/>
                    <a:pt x="60" y="0"/>
                    <a:pt x="38" y="0"/>
                  </a:cubicBezTo>
                  <a:cubicBezTo>
                    <a:pt x="17" y="0"/>
                    <a:pt x="3" y="11"/>
                    <a:pt x="3" y="28"/>
                  </a:cubicBezTo>
                  <a:cubicBezTo>
                    <a:pt x="3" y="47"/>
                    <a:pt x="21" y="51"/>
                    <a:pt x="34" y="54"/>
                  </a:cubicBezTo>
                  <a:cubicBezTo>
                    <a:pt x="51" y="57"/>
                    <a:pt x="59" y="59"/>
                    <a:pt x="59" y="68"/>
                  </a:cubicBezTo>
                  <a:cubicBezTo>
                    <a:pt x="59" y="77"/>
                    <a:pt x="51" y="81"/>
                    <a:pt x="38" y="81"/>
                  </a:cubicBezTo>
                  <a:cubicBezTo>
                    <a:pt x="25" y="81"/>
                    <a:pt x="16" y="77"/>
                    <a:pt x="9" y="68"/>
                  </a:cubicBezTo>
                  <a:cubicBezTo>
                    <a:pt x="9" y="67"/>
                    <a:pt x="9" y="67"/>
                    <a:pt x="9" y="67"/>
                  </a:cubicBezTo>
                  <a:cubicBezTo>
                    <a:pt x="8" y="67"/>
                    <a:pt x="8" y="67"/>
                    <a:pt x="8" y="67"/>
                  </a:cubicBezTo>
                  <a:cubicBezTo>
                    <a:pt x="6" y="67"/>
                    <a:pt x="0" y="70"/>
                    <a:pt x="0" y="75"/>
                  </a:cubicBezTo>
                  <a:cubicBezTo>
                    <a:pt x="0" y="84"/>
                    <a:pt x="14" y="95"/>
                    <a:pt x="38" y="95"/>
                  </a:cubicBezTo>
                  <a:cubicBezTo>
                    <a:pt x="60" y="95"/>
                    <a:pt x="74" y="84"/>
                    <a:pt x="74" y="67"/>
                  </a:cubicBezTo>
                  <a:cubicBezTo>
                    <a:pt x="74" y="47"/>
                    <a:pt x="55" y="43"/>
                    <a:pt x="40" y="40"/>
                  </a:cubicBezTo>
                  <a:close/>
                </a:path>
              </a:pathLst>
            </a:custGeom>
            <a:solidFill>
              <a:srgbClr val="646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noEditPoints="1"/>
            </p:cNvSpPr>
            <p:nvPr/>
          </p:nvSpPr>
          <p:spPr bwMode="auto">
            <a:xfrm>
              <a:off x="7029450" y="6318250"/>
              <a:ext cx="165100" cy="177800"/>
            </a:xfrm>
            <a:custGeom>
              <a:avLst/>
              <a:gdLst>
                <a:gd name="T0" fmla="*/ 45 w 88"/>
                <a:gd name="T1" fmla="*/ 0 h 95"/>
                <a:gd name="T2" fmla="*/ 0 w 88"/>
                <a:gd name="T3" fmla="*/ 48 h 95"/>
                <a:gd name="T4" fmla="*/ 46 w 88"/>
                <a:gd name="T5" fmla="*/ 95 h 95"/>
                <a:gd name="T6" fmla="*/ 85 w 88"/>
                <a:gd name="T7" fmla="*/ 74 h 95"/>
                <a:gd name="T8" fmla="*/ 77 w 88"/>
                <a:gd name="T9" fmla="*/ 65 h 95"/>
                <a:gd name="T10" fmla="*/ 75 w 88"/>
                <a:gd name="T11" fmla="*/ 66 h 95"/>
                <a:gd name="T12" fmla="*/ 46 w 88"/>
                <a:gd name="T13" fmla="*/ 81 h 95"/>
                <a:gd name="T14" fmla="*/ 15 w 88"/>
                <a:gd name="T15" fmla="*/ 52 h 95"/>
                <a:gd name="T16" fmla="*/ 81 w 88"/>
                <a:gd name="T17" fmla="*/ 52 h 95"/>
                <a:gd name="T18" fmla="*/ 88 w 88"/>
                <a:gd name="T19" fmla="*/ 47 h 95"/>
                <a:gd name="T20" fmla="*/ 88 w 88"/>
                <a:gd name="T21" fmla="*/ 46 h 95"/>
                <a:gd name="T22" fmla="*/ 45 w 88"/>
                <a:gd name="T23" fmla="*/ 0 h 95"/>
                <a:gd name="T24" fmla="*/ 45 w 88"/>
                <a:gd name="T25" fmla="*/ 14 h 95"/>
                <a:gd name="T26" fmla="*/ 72 w 88"/>
                <a:gd name="T27" fmla="*/ 39 h 95"/>
                <a:gd name="T28" fmla="*/ 16 w 88"/>
                <a:gd name="T29" fmla="*/ 39 h 95"/>
                <a:gd name="T30" fmla="*/ 45 w 88"/>
                <a:gd name="T31" fmla="*/ 1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95">
                  <a:moveTo>
                    <a:pt x="45" y="0"/>
                  </a:moveTo>
                  <a:cubicBezTo>
                    <a:pt x="19" y="0"/>
                    <a:pt x="0" y="20"/>
                    <a:pt x="0" y="48"/>
                  </a:cubicBezTo>
                  <a:cubicBezTo>
                    <a:pt x="0" y="75"/>
                    <a:pt x="19" y="95"/>
                    <a:pt x="46" y="95"/>
                  </a:cubicBezTo>
                  <a:cubicBezTo>
                    <a:pt x="70" y="95"/>
                    <a:pt x="85" y="81"/>
                    <a:pt x="85" y="74"/>
                  </a:cubicBezTo>
                  <a:cubicBezTo>
                    <a:pt x="85" y="68"/>
                    <a:pt x="79" y="65"/>
                    <a:pt x="77" y="65"/>
                  </a:cubicBezTo>
                  <a:cubicBezTo>
                    <a:pt x="76" y="65"/>
                    <a:pt x="75" y="66"/>
                    <a:pt x="75" y="66"/>
                  </a:cubicBezTo>
                  <a:cubicBezTo>
                    <a:pt x="70" y="73"/>
                    <a:pt x="63" y="81"/>
                    <a:pt x="46" y="81"/>
                  </a:cubicBezTo>
                  <a:cubicBezTo>
                    <a:pt x="29" y="81"/>
                    <a:pt x="17" y="69"/>
                    <a:pt x="15" y="52"/>
                  </a:cubicBezTo>
                  <a:cubicBezTo>
                    <a:pt x="81" y="52"/>
                    <a:pt x="81" y="52"/>
                    <a:pt x="81" y="52"/>
                  </a:cubicBezTo>
                  <a:cubicBezTo>
                    <a:pt x="84" y="52"/>
                    <a:pt x="88" y="52"/>
                    <a:pt x="88" y="47"/>
                  </a:cubicBezTo>
                  <a:cubicBezTo>
                    <a:pt x="88" y="46"/>
                    <a:pt x="88" y="46"/>
                    <a:pt x="88" y="46"/>
                  </a:cubicBezTo>
                  <a:cubicBezTo>
                    <a:pt x="88" y="18"/>
                    <a:pt x="71" y="0"/>
                    <a:pt x="45" y="0"/>
                  </a:cubicBezTo>
                  <a:close/>
                  <a:moveTo>
                    <a:pt x="45" y="14"/>
                  </a:moveTo>
                  <a:cubicBezTo>
                    <a:pt x="60" y="14"/>
                    <a:pt x="70" y="23"/>
                    <a:pt x="72" y="39"/>
                  </a:cubicBezTo>
                  <a:cubicBezTo>
                    <a:pt x="16" y="39"/>
                    <a:pt x="16" y="39"/>
                    <a:pt x="16" y="39"/>
                  </a:cubicBezTo>
                  <a:cubicBezTo>
                    <a:pt x="19" y="24"/>
                    <a:pt x="30" y="14"/>
                    <a:pt x="45" y="14"/>
                  </a:cubicBezTo>
                  <a:close/>
                </a:path>
              </a:pathLst>
            </a:custGeom>
            <a:solidFill>
              <a:srgbClr val="646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7"/>
            <p:cNvSpPr>
              <a:spLocks/>
            </p:cNvSpPr>
            <p:nvPr/>
          </p:nvSpPr>
          <p:spPr bwMode="auto">
            <a:xfrm>
              <a:off x="7207250" y="6319838"/>
              <a:ext cx="95250" cy="174625"/>
            </a:xfrm>
            <a:custGeom>
              <a:avLst/>
              <a:gdLst>
                <a:gd name="T0" fmla="*/ 37 w 51"/>
                <a:gd name="T1" fmla="*/ 0 h 93"/>
                <a:gd name="T2" fmla="*/ 15 w 51"/>
                <a:gd name="T3" fmla="*/ 12 h 93"/>
                <a:gd name="T4" fmla="*/ 6 w 51"/>
                <a:gd name="T5" fmla="*/ 1 h 93"/>
                <a:gd name="T6" fmla="*/ 0 w 51"/>
                <a:gd name="T7" fmla="*/ 4 h 93"/>
                <a:gd name="T8" fmla="*/ 0 w 51"/>
                <a:gd name="T9" fmla="*/ 86 h 93"/>
                <a:gd name="T10" fmla="*/ 7 w 51"/>
                <a:gd name="T11" fmla="*/ 93 h 93"/>
                <a:gd name="T12" fmla="*/ 8 w 51"/>
                <a:gd name="T13" fmla="*/ 93 h 93"/>
                <a:gd name="T14" fmla="*/ 15 w 51"/>
                <a:gd name="T15" fmla="*/ 86 h 93"/>
                <a:gd name="T16" fmla="*/ 15 w 51"/>
                <a:gd name="T17" fmla="*/ 51 h 93"/>
                <a:gd name="T18" fmla="*/ 35 w 51"/>
                <a:gd name="T19" fmla="*/ 14 h 93"/>
                <a:gd name="T20" fmla="*/ 45 w 51"/>
                <a:gd name="T21" fmla="*/ 18 h 93"/>
                <a:gd name="T22" fmla="*/ 45 w 51"/>
                <a:gd name="T23" fmla="*/ 18 h 93"/>
                <a:gd name="T24" fmla="*/ 46 w 51"/>
                <a:gd name="T25" fmla="*/ 18 h 93"/>
                <a:gd name="T26" fmla="*/ 51 w 51"/>
                <a:gd name="T27" fmla="*/ 10 h 93"/>
                <a:gd name="T28" fmla="*/ 37 w 51"/>
                <a:gd name="T29"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 h="93">
                  <a:moveTo>
                    <a:pt x="37" y="0"/>
                  </a:moveTo>
                  <a:cubicBezTo>
                    <a:pt x="27" y="0"/>
                    <a:pt x="20" y="4"/>
                    <a:pt x="15" y="12"/>
                  </a:cubicBezTo>
                  <a:cubicBezTo>
                    <a:pt x="15" y="5"/>
                    <a:pt x="11" y="1"/>
                    <a:pt x="6" y="1"/>
                  </a:cubicBezTo>
                  <a:cubicBezTo>
                    <a:pt x="4" y="1"/>
                    <a:pt x="0" y="2"/>
                    <a:pt x="0" y="4"/>
                  </a:cubicBezTo>
                  <a:cubicBezTo>
                    <a:pt x="0" y="86"/>
                    <a:pt x="0" y="86"/>
                    <a:pt x="0" y="86"/>
                  </a:cubicBezTo>
                  <a:cubicBezTo>
                    <a:pt x="0" y="91"/>
                    <a:pt x="3" y="93"/>
                    <a:pt x="7" y="93"/>
                  </a:cubicBezTo>
                  <a:cubicBezTo>
                    <a:pt x="8" y="93"/>
                    <a:pt x="8" y="93"/>
                    <a:pt x="8" y="93"/>
                  </a:cubicBezTo>
                  <a:cubicBezTo>
                    <a:pt x="13" y="93"/>
                    <a:pt x="15" y="91"/>
                    <a:pt x="15" y="86"/>
                  </a:cubicBezTo>
                  <a:cubicBezTo>
                    <a:pt x="15" y="51"/>
                    <a:pt x="15" y="51"/>
                    <a:pt x="15" y="51"/>
                  </a:cubicBezTo>
                  <a:cubicBezTo>
                    <a:pt x="15" y="35"/>
                    <a:pt x="19" y="14"/>
                    <a:pt x="35" y="14"/>
                  </a:cubicBezTo>
                  <a:cubicBezTo>
                    <a:pt x="39" y="14"/>
                    <a:pt x="42" y="15"/>
                    <a:pt x="45" y="18"/>
                  </a:cubicBezTo>
                  <a:cubicBezTo>
                    <a:pt x="45" y="18"/>
                    <a:pt x="45" y="18"/>
                    <a:pt x="45" y="18"/>
                  </a:cubicBezTo>
                  <a:cubicBezTo>
                    <a:pt x="46" y="18"/>
                    <a:pt x="46" y="18"/>
                    <a:pt x="46" y="18"/>
                  </a:cubicBezTo>
                  <a:cubicBezTo>
                    <a:pt x="48" y="18"/>
                    <a:pt x="51" y="15"/>
                    <a:pt x="51" y="10"/>
                  </a:cubicBezTo>
                  <a:cubicBezTo>
                    <a:pt x="51" y="4"/>
                    <a:pt x="46" y="0"/>
                    <a:pt x="37" y="0"/>
                  </a:cubicBezTo>
                  <a:close/>
                </a:path>
              </a:pathLst>
            </a:custGeom>
            <a:solidFill>
              <a:srgbClr val="646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8"/>
            <p:cNvSpPr>
              <a:spLocks/>
            </p:cNvSpPr>
            <p:nvPr/>
          </p:nvSpPr>
          <p:spPr bwMode="auto">
            <a:xfrm>
              <a:off x="7312025" y="6319838"/>
              <a:ext cx="158750" cy="174625"/>
            </a:xfrm>
            <a:custGeom>
              <a:avLst/>
              <a:gdLst>
                <a:gd name="T0" fmla="*/ 77 w 85"/>
                <a:gd name="T1" fmla="*/ 0 h 93"/>
                <a:gd name="T2" fmla="*/ 67 w 85"/>
                <a:gd name="T3" fmla="*/ 10 h 93"/>
                <a:gd name="T4" fmla="*/ 42 w 85"/>
                <a:gd name="T5" fmla="*/ 74 h 93"/>
                <a:gd name="T6" fmla="*/ 18 w 85"/>
                <a:gd name="T7" fmla="*/ 10 h 93"/>
                <a:gd name="T8" fmla="*/ 7 w 85"/>
                <a:gd name="T9" fmla="*/ 0 h 93"/>
                <a:gd name="T10" fmla="*/ 1 w 85"/>
                <a:gd name="T11" fmla="*/ 3 h 93"/>
                <a:gd name="T12" fmla="*/ 0 w 85"/>
                <a:gd name="T13" fmla="*/ 6 h 93"/>
                <a:gd name="T14" fmla="*/ 32 w 85"/>
                <a:gd name="T15" fmla="*/ 87 h 93"/>
                <a:gd name="T16" fmla="*/ 42 w 85"/>
                <a:gd name="T17" fmla="*/ 93 h 93"/>
                <a:gd name="T18" fmla="*/ 52 w 85"/>
                <a:gd name="T19" fmla="*/ 87 h 93"/>
                <a:gd name="T20" fmla="*/ 84 w 85"/>
                <a:gd name="T21" fmla="*/ 6 h 93"/>
                <a:gd name="T22" fmla="*/ 84 w 85"/>
                <a:gd name="T23" fmla="*/ 3 h 93"/>
                <a:gd name="T24" fmla="*/ 77 w 85"/>
                <a:gd name="T25" fmla="*/ 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93">
                  <a:moveTo>
                    <a:pt x="77" y="0"/>
                  </a:moveTo>
                  <a:cubicBezTo>
                    <a:pt x="72" y="0"/>
                    <a:pt x="70" y="3"/>
                    <a:pt x="67" y="10"/>
                  </a:cubicBezTo>
                  <a:cubicBezTo>
                    <a:pt x="42" y="74"/>
                    <a:pt x="42" y="74"/>
                    <a:pt x="42" y="74"/>
                  </a:cubicBezTo>
                  <a:cubicBezTo>
                    <a:pt x="18" y="10"/>
                    <a:pt x="18" y="10"/>
                    <a:pt x="18" y="10"/>
                  </a:cubicBezTo>
                  <a:cubicBezTo>
                    <a:pt x="15" y="2"/>
                    <a:pt x="13" y="0"/>
                    <a:pt x="7" y="0"/>
                  </a:cubicBezTo>
                  <a:cubicBezTo>
                    <a:pt x="5" y="0"/>
                    <a:pt x="2" y="1"/>
                    <a:pt x="1" y="3"/>
                  </a:cubicBezTo>
                  <a:cubicBezTo>
                    <a:pt x="0" y="4"/>
                    <a:pt x="0" y="5"/>
                    <a:pt x="0" y="6"/>
                  </a:cubicBezTo>
                  <a:cubicBezTo>
                    <a:pt x="32" y="87"/>
                    <a:pt x="32" y="87"/>
                    <a:pt x="32" y="87"/>
                  </a:cubicBezTo>
                  <a:cubicBezTo>
                    <a:pt x="34" y="91"/>
                    <a:pt x="35" y="93"/>
                    <a:pt x="42" y="93"/>
                  </a:cubicBezTo>
                  <a:cubicBezTo>
                    <a:pt x="49" y="93"/>
                    <a:pt x="51" y="91"/>
                    <a:pt x="52" y="87"/>
                  </a:cubicBezTo>
                  <a:cubicBezTo>
                    <a:pt x="84" y="6"/>
                    <a:pt x="84" y="6"/>
                    <a:pt x="84" y="6"/>
                  </a:cubicBezTo>
                  <a:cubicBezTo>
                    <a:pt x="85" y="5"/>
                    <a:pt x="84" y="4"/>
                    <a:pt x="84" y="3"/>
                  </a:cubicBezTo>
                  <a:cubicBezTo>
                    <a:pt x="83" y="3"/>
                    <a:pt x="81" y="0"/>
                    <a:pt x="77" y="0"/>
                  </a:cubicBezTo>
                  <a:close/>
                </a:path>
              </a:pathLst>
            </a:custGeom>
            <a:solidFill>
              <a:srgbClr val="646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9"/>
            <p:cNvSpPr>
              <a:spLocks/>
            </p:cNvSpPr>
            <p:nvPr/>
          </p:nvSpPr>
          <p:spPr bwMode="auto">
            <a:xfrm>
              <a:off x="7481888" y="6319838"/>
              <a:ext cx="26987" cy="171450"/>
            </a:xfrm>
            <a:custGeom>
              <a:avLst/>
              <a:gdLst>
                <a:gd name="T0" fmla="*/ 8 w 15"/>
                <a:gd name="T1" fmla="*/ 0 h 92"/>
                <a:gd name="T2" fmla="*/ 7 w 15"/>
                <a:gd name="T3" fmla="*/ 0 h 92"/>
                <a:gd name="T4" fmla="*/ 0 w 15"/>
                <a:gd name="T5" fmla="*/ 8 h 92"/>
                <a:gd name="T6" fmla="*/ 0 w 15"/>
                <a:gd name="T7" fmla="*/ 85 h 92"/>
                <a:gd name="T8" fmla="*/ 7 w 15"/>
                <a:gd name="T9" fmla="*/ 92 h 92"/>
                <a:gd name="T10" fmla="*/ 8 w 15"/>
                <a:gd name="T11" fmla="*/ 92 h 92"/>
                <a:gd name="T12" fmla="*/ 15 w 15"/>
                <a:gd name="T13" fmla="*/ 85 h 92"/>
                <a:gd name="T14" fmla="*/ 15 w 15"/>
                <a:gd name="T15" fmla="*/ 8 h 92"/>
                <a:gd name="T16" fmla="*/ 8 w 15"/>
                <a:gd name="T17" fmla="*/ 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92">
                  <a:moveTo>
                    <a:pt x="8" y="0"/>
                  </a:moveTo>
                  <a:cubicBezTo>
                    <a:pt x="7" y="0"/>
                    <a:pt x="7" y="0"/>
                    <a:pt x="7" y="0"/>
                  </a:cubicBezTo>
                  <a:cubicBezTo>
                    <a:pt x="2" y="0"/>
                    <a:pt x="0" y="3"/>
                    <a:pt x="0" y="8"/>
                  </a:cubicBezTo>
                  <a:cubicBezTo>
                    <a:pt x="0" y="85"/>
                    <a:pt x="0" y="85"/>
                    <a:pt x="0" y="85"/>
                  </a:cubicBezTo>
                  <a:cubicBezTo>
                    <a:pt x="0" y="90"/>
                    <a:pt x="2" y="92"/>
                    <a:pt x="7" y="92"/>
                  </a:cubicBezTo>
                  <a:cubicBezTo>
                    <a:pt x="8" y="92"/>
                    <a:pt x="8" y="92"/>
                    <a:pt x="8" y="92"/>
                  </a:cubicBezTo>
                  <a:cubicBezTo>
                    <a:pt x="12" y="92"/>
                    <a:pt x="15" y="90"/>
                    <a:pt x="15" y="85"/>
                  </a:cubicBezTo>
                  <a:cubicBezTo>
                    <a:pt x="15" y="8"/>
                    <a:pt x="15" y="8"/>
                    <a:pt x="15" y="8"/>
                  </a:cubicBezTo>
                  <a:cubicBezTo>
                    <a:pt x="15" y="3"/>
                    <a:pt x="12" y="0"/>
                    <a:pt x="8" y="0"/>
                  </a:cubicBezTo>
                  <a:close/>
                </a:path>
              </a:pathLst>
            </a:custGeom>
            <a:solidFill>
              <a:srgbClr val="646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p:nvSpPr>
          <p:spPr bwMode="auto">
            <a:xfrm>
              <a:off x="7521575" y="6318250"/>
              <a:ext cx="160337" cy="177800"/>
            </a:xfrm>
            <a:custGeom>
              <a:avLst/>
              <a:gdLst>
                <a:gd name="T0" fmla="*/ 47 w 86"/>
                <a:gd name="T1" fmla="*/ 14 h 95"/>
                <a:gd name="T2" fmla="*/ 75 w 86"/>
                <a:gd name="T3" fmla="*/ 32 h 95"/>
                <a:gd name="T4" fmla="*/ 77 w 86"/>
                <a:gd name="T5" fmla="*/ 33 h 95"/>
                <a:gd name="T6" fmla="*/ 86 w 86"/>
                <a:gd name="T7" fmla="*/ 26 h 95"/>
                <a:gd name="T8" fmla="*/ 47 w 86"/>
                <a:gd name="T9" fmla="*/ 0 h 95"/>
                <a:gd name="T10" fmla="*/ 0 w 86"/>
                <a:gd name="T11" fmla="*/ 47 h 95"/>
                <a:gd name="T12" fmla="*/ 47 w 86"/>
                <a:gd name="T13" fmla="*/ 95 h 95"/>
                <a:gd name="T14" fmla="*/ 86 w 86"/>
                <a:gd name="T15" fmla="*/ 69 h 95"/>
                <a:gd name="T16" fmla="*/ 77 w 86"/>
                <a:gd name="T17" fmla="*/ 61 h 95"/>
                <a:gd name="T18" fmla="*/ 75 w 86"/>
                <a:gd name="T19" fmla="*/ 63 h 95"/>
                <a:gd name="T20" fmla="*/ 47 w 86"/>
                <a:gd name="T21" fmla="*/ 81 h 95"/>
                <a:gd name="T22" fmla="*/ 16 w 86"/>
                <a:gd name="T23" fmla="*/ 47 h 95"/>
                <a:gd name="T24" fmla="*/ 47 w 86"/>
                <a:gd name="T25" fmla="*/ 1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95">
                  <a:moveTo>
                    <a:pt x="47" y="14"/>
                  </a:moveTo>
                  <a:cubicBezTo>
                    <a:pt x="61" y="14"/>
                    <a:pt x="70" y="20"/>
                    <a:pt x="75" y="32"/>
                  </a:cubicBezTo>
                  <a:cubicBezTo>
                    <a:pt x="75" y="33"/>
                    <a:pt x="76" y="33"/>
                    <a:pt x="77" y="33"/>
                  </a:cubicBezTo>
                  <a:cubicBezTo>
                    <a:pt x="80" y="33"/>
                    <a:pt x="86" y="31"/>
                    <a:pt x="86" y="26"/>
                  </a:cubicBezTo>
                  <a:cubicBezTo>
                    <a:pt x="86" y="16"/>
                    <a:pt x="73" y="0"/>
                    <a:pt x="47" y="0"/>
                  </a:cubicBezTo>
                  <a:cubicBezTo>
                    <a:pt x="20" y="0"/>
                    <a:pt x="0" y="20"/>
                    <a:pt x="0" y="47"/>
                  </a:cubicBezTo>
                  <a:cubicBezTo>
                    <a:pt x="0" y="74"/>
                    <a:pt x="20" y="95"/>
                    <a:pt x="47" y="95"/>
                  </a:cubicBezTo>
                  <a:cubicBezTo>
                    <a:pt x="73" y="95"/>
                    <a:pt x="86" y="78"/>
                    <a:pt x="86" y="69"/>
                  </a:cubicBezTo>
                  <a:cubicBezTo>
                    <a:pt x="86" y="64"/>
                    <a:pt x="80" y="61"/>
                    <a:pt x="77" y="61"/>
                  </a:cubicBezTo>
                  <a:cubicBezTo>
                    <a:pt x="76" y="61"/>
                    <a:pt x="75" y="62"/>
                    <a:pt x="75" y="63"/>
                  </a:cubicBezTo>
                  <a:cubicBezTo>
                    <a:pt x="70" y="75"/>
                    <a:pt x="61" y="81"/>
                    <a:pt x="47" y="81"/>
                  </a:cubicBezTo>
                  <a:cubicBezTo>
                    <a:pt x="29" y="81"/>
                    <a:pt x="16" y="67"/>
                    <a:pt x="16" y="47"/>
                  </a:cubicBezTo>
                  <a:cubicBezTo>
                    <a:pt x="16" y="28"/>
                    <a:pt x="29" y="14"/>
                    <a:pt x="47" y="14"/>
                  </a:cubicBezTo>
                  <a:close/>
                </a:path>
              </a:pathLst>
            </a:custGeom>
            <a:solidFill>
              <a:srgbClr val="646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noEditPoints="1"/>
            </p:cNvSpPr>
            <p:nvPr/>
          </p:nvSpPr>
          <p:spPr bwMode="auto">
            <a:xfrm>
              <a:off x="7693025" y="6318250"/>
              <a:ext cx="163512" cy="177800"/>
            </a:xfrm>
            <a:custGeom>
              <a:avLst/>
              <a:gdLst>
                <a:gd name="T0" fmla="*/ 46 w 88"/>
                <a:gd name="T1" fmla="*/ 0 h 95"/>
                <a:gd name="T2" fmla="*/ 0 w 88"/>
                <a:gd name="T3" fmla="*/ 48 h 95"/>
                <a:gd name="T4" fmla="*/ 47 w 88"/>
                <a:gd name="T5" fmla="*/ 95 h 95"/>
                <a:gd name="T6" fmla="*/ 85 w 88"/>
                <a:gd name="T7" fmla="*/ 74 h 95"/>
                <a:gd name="T8" fmla="*/ 77 w 88"/>
                <a:gd name="T9" fmla="*/ 65 h 95"/>
                <a:gd name="T10" fmla="*/ 75 w 88"/>
                <a:gd name="T11" fmla="*/ 66 h 95"/>
                <a:gd name="T12" fmla="*/ 47 w 88"/>
                <a:gd name="T13" fmla="*/ 81 h 95"/>
                <a:gd name="T14" fmla="*/ 15 w 88"/>
                <a:gd name="T15" fmla="*/ 52 h 95"/>
                <a:gd name="T16" fmla="*/ 82 w 88"/>
                <a:gd name="T17" fmla="*/ 52 h 95"/>
                <a:gd name="T18" fmla="*/ 88 w 88"/>
                <a:gd name="T19" fmla="*/ 47 h 95"/>
                <a:gd name="T20" fmla="*/ 88 w 88"/>
                <a:gd name="T21" fmla="*/ 46 h 95"/>
                <a:gd name="T22" fmla="*/ 46 w 88"/>
                <a:gd name="T23" fmla="*/ 0 h 95"/>
                <a:gd name="T24" fmla="*/ 46 w 88"/>
                <a:gd name="T25" fmla="*/ 14 h 95"/>
                <a:gd name="T26" fmla="*/ 72 w 88"/>
                <a:gd name="T27" fmla="*/ 39 h 95"/>
                <a:gd name="T28" fmla="*/ 16 w 88"/>
                <a:gd name="T29" fmla="*/ 39 h 95"/>
                <a:gd name="T30" fmla="*/ 46 w 88"/>
                <a:gd name="T31" fmla="*/ 14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8" h="95">
                  <a:moveTo>
                    <a:pt x="46" y="0"/>
                  </a:moveTo>
                  <a:cubicBezTo>
                    <a:pt x="20" y="0"/>
                    <a:pt x="0" y="20"/>
                    <a:pt x="0" y="48"/>
                  </a:cubicBezTo>
                  <a:cubicBezTo>
                    <a:pt x="0" y="75"/>
                    <a:pt x="19" y="95"/>
                    <a:pt x="47" y="95"/>
                  </a:cubicBezTo>
                  <a:cubicBezTo>
                    <a:pt x="71" y="95"/>
                    <a:pt x="85" y="81"/>
                    <a:pt x="85" y="74"/>
                  </a:cubicBezTo>
                  <a:cubicBezTo>
                    <a:pt x="85" y="68"/>
                    <a:pt x="79" y="65"/>
                    <a:pt x="77" y="65"/>
                  </a:cubicBezTo>
                  <a:cubicBezTo>
                    <a:pt x="76" y="65"/>
                    <a:pt x="76" y="66"/>
                    <a:pt x="75" y="66"/>
                  </a:cubicBezTo>
                  <a:cubicBezTo>
                    <a:pt x="71" y="73"/>
                    <a:pt x="64" y="81"/>
                    <a:pt x="47" y="81"/>
                  </a:cubicBezTo>
                  <a:cubicBezTo>
                    <a:pt x="30" y="81"/>
                    <a:pt x="17" y="69"/>
                    <a:pt x="15" y="52"/>
                  </a:cubicBezTo>
                  <a:cubicBezTo>
                    <a:pt x="82" y="52"/>
                    <a:pt x="82" y="52"/>
                    <a:pt x="82" y="52"/>
                  </a:cubicBezTo>
                  <a:cubicBezTo>
                    <a:pt x="85" y="52"/>
                    <a:pt x="88" y="52"/>
                    <a:pt x="88" y="47"/>
                  </a:cubicBezTo>
                  <a:cubicBezTo>
                    <a:pt x="88" y="46"/>
                    <a:pt x="88" y="46"/>
                    <a:pt x="88" y="46"/>
                  </a:cubicBezTo>
                  <a:cubicBezTo>
                    <a:pt x="88" y="18"/>
                    <a:pt x="71" y="0"/>
                    <a:pt x="46" y="0"/>
                  </a:cubicBezTo>
                  <a:close/>
                  <a:moveTo>
                    <a:pt x="46" y="14"/>
                  </a:moveTo>
                  <a:cubicBezTo>
                    <a:pt x="60" y="14"/>
                    <a:pt x="70" y="23"/>
                    <a:pt x="72" y="39"/>
                  </a:cubicBezTo>
                  <a:cubicBezTo>
                    <a:pt x="16" y="39"/>
                    <a:pt x="16" y="39"/>
                    <a:pt x="16" y="39"/>
                  </a:cubicBezTo>
                  <a:cubicBezTo>
                    <a:pt x="19" y="24"/>
                    <a:pt x="31" y="14"/>
                    <a:pt x="46" y="14"/>
                  </a:cubicBezTo>
                  <a:close/>
                </a:path>
              </a:pathLst>
            </a:custGeom>
            <a:solidFill>
              <a:srgbClr val="6464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p:nvSpPr>
          <p:spPr bwMode="auto">
            <a:xfrm>
              <a:off x="7874000" y="6319838"/>
              <a:ext cx="155575" cy="176213"/>
            </a:xfrm>
            <a:custGeom>
              <a:avLst/>
              <a:gdLst>
                <a:gd name="T0" fmla="*/ 48 w 83"/>
                <a:gd name="T1" fmla="*/ 0 h 94"/>
                <a:gd name="T2" fmla="*/ 20 w 83"/>
                <a:gd name="T3" fmla="*/ 13 h 94"/>
                <a:gd name="T4" fmla="*/ 8 w 83"/>
                <a:gd name="T5" fmla="*/ 2 h 94"/>
                <a:gd name="T6" fmla="*/ 0 w 83"/>
                <a:gd name="T7" fmla="*/ 5 h 94"/>
                <a:gd name="T8" fmla="*/ 0 w 83"/>
                <a:gd name="T9" fmla="*/ 83 h 94"/>
                <a:gd name="T10" fmla="*/ 9 w 83"/>
                <a:gd name="T11" fmla="*/ 94 h 94"/>
                <a:gd name="T12" fmla="*/ 11 w 83"/>
                <a:gd name="T13" fmla="*/ 94 h 94"/>
                <a:gd name="T14" fmla="*/ 21 w 83"/>
                <a:gd name="T15" fmla="*/ 83 h 94"/>
                <a:gd name="T16" fmla="*/ 21 w 83"/>
                <a:gd name="T17" fmla="*/ 33 h 94"/>
                <a:gd name="T18" fmla="*/ 44 w 83"/>
                <a:gd name="T19" fmla="*/ 19 h 94"/>
                <a:gd name="T20" fmla="*/ 62 w 83"/>
                <a:gd name="T21" fmla="*/ 41 h 94"/>
                <a:gd name="T22" fmla="*/ 62 w 83"/>
                <a:gd name="T23" fmla="*/ 83 h 94"/>
                <a:gd name="T24" fmla="*/ 72 w 83"/>
                <a:gd name="T25" fmla="*/ 94 h 94"/>
                <a:gd name="T26" fmla="*/ 74 w 83"/>
                <a:gd name="T27" fmla="*/ 94 h 94"/>
                <a:gd name="T28" fmla="*/ 83 w 83"/>
                <a:gd name="T29" fmla="*/ 83 h 94"/>
                <a:gd name="T30" fmla="*/ 83 w 83"/>
                <a:gd name="T31" fmla="*/ 39 h 94"/>
                <a:gd name="T32" fmla="*/ 48 w 83"/>
                <a:gd name="T3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3" h="94">
                  <a:moveTo>
                    <a:pt x="48" y="0"/>
                  </a:moveTo>
                  <a:cubicBezTo>
                    <a:pt x="37" y="0"/>
                    <a:pt x="27" y="5"/>
                    <a:pt x="20" y="13"/>
                  </a:cubicBezTo>
                  <a:cubicBezTo>
                    <a:pt x="19" y="4"/>
                    <a:pt x="13" y="2"/>
                    <a:pt x="8" y="2"/>
                  </a:cubicBezTo>
                  <a:cubicBezTo>
                    <a:pt x="5" y="2"/>
                    <a:pt x="0" y="3"/>
                    <a:pt x="0" y="5"/>
                  </a:cubicBezTo>
                  <a:cubicBezTo>
                    <a:pt x="0" y="83"/>
                    <a:pt x="0" y="83"/>
                    <a:pt x="0" y="83"/>
                  </a:cubicBezTo>
                  <a:cubicBezTo>
                    <a:pt x="0" y="90"/>
                    <a:pt x="3" y="94"/>
                    <a:pt x="9" y="94"/>
                  </a:cubicBezTo>
                  <a:cubicBezTo>
                    <a:pt x="11" y="94"/>
                    <a:pt x="11" y="94"/>
                    <a:pt x="11" y="94"/>
                  </a:cubicBezTo>
                  <a:cubicBezTo>
                    <a:pt x="18" y="94"/>
                    <a:pt x="21" y="90"/>
                    <a:pt x="21" y="83"/>
                  </a:cubicBezTo>
                  <a:cubicBezTo>
                    <a:pt x="21" y="33"/>
                    <a:pt x="21" y="33"/>
                    <a:pt x="21" y="33"/>
                  </a:cubicBezTo>
                  <a:cubicBezTo>
                    <a:pt x="26" y="25"/>
                    <a:pt x="34" y="19"/>
                    <a:pt x="44" y="19"/>
                  </a:cubicBezTo>
                  <a:cubicBezTo>
                    <a:pt x="55" y="19"/>
                    <a:pt x="62" y="28"/>
                    <a:pt x="62" y="41"/>
                  </a:cubicBezTo>
                  <a:cubicBezTo>
                    <a:pt x="62" y="83"/>
                    <a:pt x="62" y="83"/>
                    <a:pt x="62" y="83"/>
                  </a:cubicBezTo>
                  <a:cubicBezTo>
                    <a:pt x="62" y="90"/>
                    <a:pt x="65" y="94"/>
                    <a:pt x="72" y="94"/>
                  </a:cubicBezTo>
                  <a:cubicBezTo>
                    <a:pt x="74" y="94"/>
                    <a:pt x="74" y="94"/>
                    <a:pt x="74" y="94"/>
                  </a:cubicBezTo>
                  <a:cubicBezTo>
                    <a:pt x="80" y="94"/>
                    <a:pt x="83" y="90"/>
                    <a:pt x="83" y="83"/>
                  </a:cubicBezTo>
                  <a:cubicBezTo>
                    <a:pt x="83" y="39"/>
                    <a:pt x="83" y="39"/>
                    <a:pt x="83" y="39"/>
                  </a:cubicBezTo>
                  <a:cubicBezTo>
                    <a:pt x="83" y="15"/>
                    <a:pt x="70" y="0"/>
                    <a:pt x="48" y="0"/>
                  </a:cubicBezTo>
                  <a:close/>
                </a:path>
              </a:pathLst>
            </a:custGeom>
            <a:solidFill>
              <a:srgbClr val="D123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p:nvSpPr>
          <p:spPr bwMode="auto">
            <a:xfrm>
              <a:off x="8221663" y="6321425"/>
              <a:ext cx="233362" cy="174625"/>
            </a:xfrm>
            <a:custGeom>
              <a:avLst/>
              <a:gdLst>
                <a:gd name="T0" fmla="*/ 124 w 125"/>
                <a:gd name="T1" fmla="*/ 5 h 93"/>
                <a:gd name="T2" fmla="*/ 113 w 125"/>
                <a:gd name="T3" fmla="*/ 0 h 93"/>
                <a:gd name="T4" fmla="*/ 102 w 125"/>
                <a:gd name="T5" fmla="*/ 11 h 93"/>
                <a:gd name="T6" fmla="*/ 90 w 125"/>
                <a:gd name="T7" fmla="*/ 65 h 93"/>
                <a:gd name="T8" fmla="*/ 76 w 125"/>
                <a:gd name="T9" fmla="*/ 19 h 93"/>
                <a:gd name="T10" fmla="*/ 64 w 125"/>
                <a:gd name="T11" fmla="*/ 12 h 93"/>
                <a:gd name="T12" fmla="*/ 51 w 125"/>
                <a:gd name="T13" fmla="*/ 19 h 93"/>
                <a:gd name="T14" fmla="*/ 36 w 125"/>
                <a:gd name="T15" fmla="*/ 66 h 93"/>
                <a:gd name="T16" fmla="*/ 24 w 125"/>
                <a:gd name="T17" fmla="*/ 11 h 93"/>
                <a:gd name="T18" fmla="*/ 13 w 125"/>
                <a:gd name="T19" fmla="*/ 0 h 93"/>
                <a:gd name="T20" fmla="*/ 1 w 125"/>
                <a:gd name="T21" fmla="*/ 5 h 93"/>
                <a:gd name="T22" fmla="*/ 1 w 125"/>
                <a:gd name="T23" fmla="*/ 8 h 93"/>
                <a:gd name="T24" fmla="*/ 22 w 125"/>
                <a:gd name="T25" fmla="*/ 86 h 93"/>
                <a:gd name="T26" fmla="*/ 35 w 125"/>
                <a:gd name="T27" fmla="*/ 93 h 93"/>
                <a:gd name="T28" fmla="*/ 47 w 125"/>
                <a:gd name="T29" fmla="*/ 85 h 93"/>
                <a:gd name="T30" fmla="*/ 63 w 125"/>
                <a:gd name="T31" fmla="*/ 38 h 93"/>
                <a:gd name="T32" fmla="*/ 78 w 125"/>
                <a:gd name="T33" fmla="*/ 85 h 93"/>
                <a:gd name="T34" fmla="*/ 91 w 125"/>
                <a:gd name="T35" fmla="*/ 93 h 93"/>
                <a:gd name="T36" fmla="*/ 104 w 125"/>
                <a:gd name="T37" fmla="*/ 86 h 93"/>
                <a:gd name="T38" fmla="*/ 125 w 125"/>
                <a:gd name="T39" fmla="*/ 8 h 93"/>
                <a:gd name="T40" fmla="*/ 124 w 125"/>
                <a:gd name="T41" fmla="*/ 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5" h="93">
                  <a:moveTo>
                    <a:pt x="124" y="5"/>
                  </a:moveTo>
                  <a:cubicBezTo>
                    <a:pt x="123" y="4"/>
                    <a:pt x="118" y="0"/>
                    <a:pt x="113" y="0"/>
                  </a:cubicBezTo>
                  <a:cubicBezTo>
                    <a:pt x="111" y="0"/>
                    <a:pt x="104" y="1"/>
                    <a:pt x="102" y="11"/>
                  </a:cubicBezTo>
                  <a:cubicBezTo>
                    <a:pt x="90" y="65"/>
                    <a:pt x="90" y="65"/>
                    <a:pt x="90" y="65"/>
                  </a:cubicBezTo>
                  <a:cubicBezTo>
                    <a:pt x="76" y="19"/>
                    <a:pt x="76" y="19"/>
                    <a:pt x="76" y="19"/>
                  </a:cubicBezTo>
                  <a:cubicBezTo>
                    <a:pt x="75" y="14"/>
                    <a:pt x="71" y="12"/>
                    <a:pt x="64" y="12"/>
                  </a:cubicBezTo>
                  <a:cubicBezTo>
                    <a:pt x="56" y="12"/>
                    <a:pt x="52" y="14"/>
                    <a:pt x="51" y="19"/>
                  </a:cubicBezTo>
                  <a:cubicBezTo>
                    <a:pt x="36" y="66"/>
                    <a:pt x="36" y="66"/>
                    <a:pt x="36" y="66"/>
                  </a:cubicBezTo>
                  <a:cubicBezTo>
                    <a:pt x="24" y="11"/>
                    <a:pt x="24" y="11"/>
                    <a:pt x="24" y="11"/>
                  </a:cubicBezTo>
                  <a:cubicBezTo>
                    <a:pt x="22" y="1"/>
                    <a:pt x="16" y="0"/>
                    <a:pt x="13" y="0"/>
                  </a:cubicBezTo>
                  <a:cubicBezTo>
                    <a:pt x="8" y="0"/>
                    <a:pt x="3" y="3"/>
                    <a:pt x="1" y="5"/>
                  </a:cubicBezTo>
                  <a:cubicBezTo>
                    <a:pt x="0" y="6"/>
                    <a:pt x="0" y="7"/>
                    <a:pt x="1" y="8"/>
                  </a:cubicBezTo>
                  <a:cubicBezTo>
                    <a:pt x="22" y="86"/>
                    <a:pt x="22" y="86"/>
                    <a:pt x="22" y="86"/>
                  </a:cubicBezTo>
                  <a:cubicBezTo>
                    <a:pt x="24" y="92"/>
                    <a:pt x="29" y="93"/>
                    <a:pt x="35" y="93"/>
                  </a:cubicBezTo>
                  <a:cubicBezTo>
                    <a:pt x="42" y="93"/>
                    <a:pt x="46" y="91"/>
                    <a:pt x="47" y="85"/>
                  </a:cubicBezTo>
                  <a:cubicBezTo>
                    <a:pt x="63" y="38"/>
                    <a:pt x="63" y="38"/>
                    <a:pt x="63" y="38"/>
                  </a:cubicBezTo>
                  <a:cubicBezTo>
                    <a:pt x="78" y="85"/>
                    <a:pt x="78" y="85"/>
                    <a:pt x="78" y="85"/>
                  </a:cubicBezTo>
                  <a:cubicBezTo>
                    <a:pt x="80" y="91"/>
                    <a:pt x="83" y="93"/>
                    <a:pt x="91" y="93"/>
                  </a:cubicBezTo>
                  <a:cubicBezTo>
                    <a:pt x="97" y="93"/>
                    <a:pt x="102" y="92"/>
                    <a:pt x="104" y="86"/>
                  </a:cubicBezTo>
                  <a:cubicBezTo>
                    <a:pt x="125" y="8"/>
                    <a:pt x="125" y="8"/>
                    <a:pt x="125" y="8"/>
                  </a:cubicBezTo>
                  <a:cubicBezTo>
                    <a:pt x="125" y="6"/>
                    <a:pt x="125" y="6"/>
                    <a:pt x="124" y="5"/>
                  </a:cubicBezTo>
                  <a:close/>
                </a:path>
              </a:pathLst>
            </a:custGeom>
            <a:solidFill>
              <a:srgbClr val="D123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p:nvSpPr>
          <p:spPr bwMode="auto">
            <a:xfrm>
              <a:off x="8043863" y="6338888"/>
              <a:ext cx="176212" cy="157163"/>
            </a:xfrm>
            <a:custGeom>
              <a:avLst/>
              <a:gdLst>
                <a:gd name="T0" fmla="*/ 90 w 94"/>
                <a:gd name="T1" fmla="*/ 15 h 84"/>
                <a:gd name="T2" fmla="*/ 87 w 94"/>
                <a:gd name="T3" fmla="*/ 9 h 84"/>
                <a:gd name="T4" fmla="*/ 81 w 94"/>
                <a:gd name="T5" fmla="*/ 4 h 84"/>
                <a:gd name="T6" fmla="*/ 66 w 94"/>
                <a:gd name="T7" fmla="*/ 9 h 84"/>
                <a:gd name="T8" fmla="*/ 66 w 94"/>
                <a:gd name="T9" fmla="*/ 13 h 84"/>
                <a:gd name="T10" fmla="*/ 69 w 94"/>
                <a:gd name="T11" fmla="*/ 18 h 84"/>
                <a:gd name="T12" fmla="*/ 71 w 94"/>
                <a:gd name="T13" fmla="*/ 22 h 84"/>
                <a:gd name="T14" fmla="*/ 74 w 94"/>
                <a:gd name="T15" fmla="*/ 36 h 84"/>
                <a:gd name="T16" fmla="*/ 47 w 94"/>
                <a:gd name="T17" fmla="*/ 65 h 84"/>
                <a:gd name="T18" fmla="*/ 20 w 94"/>
                <a:gd name="T19" fmla="*/ 36 h 84"/>
                <a:gd name="T20" fmla="*/ 23 w 94"/>
                <a:gd name="T21" fmla="*/ 21 h 84"/>
                <a:gd name="T22" fmla="*/ 26 w 94"/>
                <a:gd name="T23" fmla="*/ 17 h 84"/>
                <a:gd name="T24" fmla="*/ 28 w 94"/>
                <a:gd name="T25" fmla="*/ 13 h 84"/>
                <a:gd name="T26" fmla="*/ 28 w 94"/>
                <a:gd name="T27" fmla="*/ 9 h 84"/>
                <a:gd name="T28" fmla="*/ 13 w 94"/>
                <a:gd name="T29" fmla="*/ 4 h 84"/>
                <a:gd name="T30" fmla="*/ 6 w 94"/>
                <a:gd name="T31" fmla="*/ 11 h 84"/>
                <a:gd name="T32" fmla="*/ 4 w 94"/>
                <a:gd name="T33" fmla="*/ 14 h 84"/>
                <a:gd name="T34" fmla="*/ 0 w 94"/>
                <a:gd name="T35" fmla="*/ 36 h 84"/>
                <a:gd name="T36" fmla="*/ 47 w 94"/>
                <a:gd name="T37" fmla="*/ 84 h 84"/>
                <a:gd name="T38" fmla="*/ 94 w 94"/>
                <a:gd name="T39" fmla="*/ 36 h 84"/>
                <a:gd name="T40" fmla="*/ 90 w 94"/>
                <a:gd name="T41" fmla="*/ 15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4" h="84">
                  <a:moveTo>
                    <a:pt x="90" y="15"/>
                  </a:moveTo>
                  <a:cubicBezTo>
                    <a:pt x="89" y="13"/>
                    <a:pt x="88" y="11"/>
                    <a:pt x="87" y="9"/>
                  </a:cubicBezTo>
                  <a:cubicBezTo>
                    <a:pt x="85" y="7"/>
                    <a:pt x="83" y="5"/>
                    <a:pt x="81" y="4"/>
                  </a:cubicBezTo>
                  <a:cubicBezTo>
                    <a:pt x="75" y="0"/>
                    <a:pt x="68" y="6"/>
                    <a:pt x="66" y="9"/>
                  </a:cubicBezTo>
                  <a:cubicBezTo>
                    <a:pt x="65" y="11"/>
                    <a:pt x="65" y="12"/>
                    <a:pt x="66" y="13"/>
                  </a:cubicBezTo>
                  <a:cubicBezTo>
                    <a:pt x="67" y="15"/>
                    <a:pt x="68" y="17"/>
                    <a:pt x="69" y="18"/>
                  </a:cubicBezTo>
                  <a:cubicBezTo>
                    <a:pt x="70" y="19"/>
                    <a:pt x="70" y="20"/>
                    <a:pt x="71" y="22"/>
                  </a:cubicBezTo>
                  <a:cubicBezTo>
                    <a:pt x="73" y="26"/>
                    <a:pt x="74" y="31"/>
                    <a:pt x="74" y="36"/>
                  </a:cubicBezTo>
                  <a:cubicBezTo>
                    <a:pt x="74" y="53"/>
                    <a:pt x="63" y="65"/>
                    <a:pt x="47" y="65"/>
                  </a:cubicBezTo>
                  <a:cubicBezTo>
                    <a:pt x="32" y="65"/>
                    <a:pt x="20" y="53"/>
                    <a:pt x="20" y="36"/>
                  </a:cubicBezTo>
                  <a:cubicBezTo>
                    <a:pt x="20" y="31"/>
                    <a:pt x="21" y="26"/>
                    <a:pt x="23" y="21"/>
                  </a:cubicBezTo>
                  <a:cubicBezTo>
                    <a:pt x="24" y="20"/>
                    <a:pt x="25" y="18"/>
                    <a:pt x="26" y="17"/>
                  </a:cubicBezTo>
                  <a:cubicBezTo>
                    <a:pt x="27" y="16"/>
                    <a:pt x="27" y="14"/>
                    <a:pt x="28" y="13"/>
                  </a:cubicBezTo>
                  <a:cubicBezTo>
                    <a:pt x="29" y="12"/>
                    <a:pt x="29" y="11"/>
                    <a:pt x="28" y="9"/>
                  </a:cubicBezTo>
                  <a:cubicBezTo>
                    <a:pt x="26" y="6"/>
                    <a:pt x="19" y="0"/>
                    <a:pt x="13" y="4"/>
                  </a:cubicBezTo>
                  <a:cubicBezTo>
                    <a:pt x="11" y="5"/>
                    <a:pt x="8" y="8"/>
                    <a:pt x="6" y="11"/>
                  </a:cubicBezTo>
                  <a:cubicBezTo>
                    <a:pt x="6" y="12"/>
                    <a:pt x="5" y="13"/>
                    <a:pt x="4" y="14"/>
                  </a:cubicBezTo>
                  <a:cubicBezTo>
                    <a:pt x="1" y="21"/>
                    <a:pt x="0" y="28"/>
                    <a:pt x="0" y="36"/>
                  </a:cubicBezTo>
                  <a:cubicBezTo>
                    <a:pt x="0" y="64"/>
                    <a:pt x="19" y="84"/>
                    <a:pt x="47" y="84"/>
                  </a:cubicBezTo>
                  <a:cubicBezTo>
                    <a:pt x="75" y="84"/>
                    <a:pt x="94" y="64"/>
                    <a:pt x="94" y="36"/>
                  </a:cubicBezTo>
                  <a:cubicBezTo>
                    <a:pt x="94" y="28"/>
                    <a:pt x="93" y="21"/>
                    <a:pt x="90" y="15"/>
                  </a:cubicBezTo>
                  <a:close/>
                </a:path>
              </a:pathLst>
            </a:custGeom>
            <a:solidFill>
              <a:srgbClr val="D123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p:nvSpPr>
          <p:spPr bwMode="auto">
            <a:xfrm>
              <a:off x="8115300" y="6316662"/>
              <a:ext cx="34925" cy="109538"/>
            </a:xfrm>
            <a:custGeom>
              <a:avLst/>
              <a:gdLst>
                <a:gd name="T0" fmla="*/ 10 w 19"/>
                <a:gd name="T1" fmla="*/ 0 h 59"/>
                <a:gd name="T2" fmla="*/ 8 w 19"/>
                <a:gd name="T3" fmla="*/ 0 h 59"/>
                <a:gd name="T4" fmla="*/ 0 w 19"/>
                <a:gd name="T5" fmla="*/ 11 h 59"/>
                <a:gd name="T6" fmla="*/ 0 w 19"/>
                <a:gd name="T7" fmla="*/ 48 h 59"/>
                <a:gd name="T8" fmla="*/ 8 w 19"/>
                <a:gd name="T9" fmla="*/ 59 h 59"/>
                <a:gd name="T10" fmla="*/ 10 w 19"/>
                <a:gd name="T11" fmla="*/ 59 h 59"/>
                <a:gd name="T12" fmla="*/ 19 w 19"/>
                <a:gd name="T13" fmla="*/ 48 h 59"/>
                <a:gd name="T14" fmla="*/ 19 w 19"/>
                <a:gd name="T15" fmla="*/ 11 h 59"/>
                <a:gd name="T16" fmla="*/ 10 w 19"/>
                <a:gd name="T1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59">
                  <a:moveTo>
                    <a:pt x="10" y="0"/>
                  </a:moveTo>
                  <a:cubicBezTo>
                    <a:pt x="8" y="0"/>
                    <a:pt x="8" y="0"/>
                    <a:pt x="8" y="0"/>
                  </a:cubicBezTo>
                  <a:cubicBezTo>
                    <a:pt x="3" y="0"/>
                    <a:pt x="0" y="4"/>
                    <a:pt x="0" y="11"/>
                  </a:cubicBezTo>
                  <a:cubicBezTo>
                    <a:pt x="0" y="48"/>
                    <a:pt x="0" y="48"/>
                    <a:pt x="0" y="48"/>
                  </a:cubicBezTo>
                  <a:cubicBezTo>
                    <a:pt x="0" y="55"/>
                    <a:pt x="3" y="59"/>
                    <a:pt x="8" y="59"/>
                  </a:cubicBezTo>
                  <a:cubicBezTo>
                    <a:pt x="10" y="59"/>
                    <a:pt x="10" y="59"/>
                    <a:pt x="10" y="59"/>
                  </a:cubicBezTo>
                  <a:cubicBezTo>
                    <a:pt x="15" y="59"/>
                    <a:pt x="19" y="55"/>
                    <a:pt x="19" y="48"/>
                  </a:cubicBezTo>
                  <a:cubicBezTo>
                    <a:pt x="19" y="11"/>
                    <a:pt x="19" y="11"/>
                    <a:pt x="19" y="11"/>
                  </a:cubicBezTo>
                  <a:cubicBezTo>
                    <a:pt x="19" y="4"/>
                    <a:pt x="15" y="0"/>
                    <a:pt x="10" y="0"/>
                  </a:cubicBezTo>
                  <a:close/>
                </a:path>
              </a:pathLst>
            </a:custGeom>
            <a:solidFill>
              <a:srgbClr val="D123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noEditPoints="1"/>
            </p:cNvSpPr>
            <p:nvPr/>
          </p:nvSpPr>
          <p:spPr bwMode="auto">
            <a:xfrm>
              <a:off x="8466138" y="6324600"/>
              <a:ext cx="28575" cy="26988"/>
            </a:xfrm>
            <a:custGeom>
              <a:avLst/>
              <a:gdLst>
                <a:gd name="T0" fmla="*/ 0 w 15"/>
                <a:gd name="T1" fmla="*/ 5 h 15"/>
                <a:gd name="T2" fmla="*/ 2 w 15"/>
                <a:gd name="T3" fmla="*/ 2 h 15"/>
                <a:gd name="T4" fmla="*/ 4 w 15"/>
                <a:gd name="T5" fmla="*/ 1 h 15"/>
                <a:gd name="T6" fmla="*/ 7 w 15"/>
                <a:gd name="T7" fmla="*/ 0 h 15"/>
                <a:gd name="T8" fmla="*/ 10 w 15"/>
                <a:gd name="T9" fmla="*/ 1 h 15"/>
                <a:gd name="T10" fmla="*/ 13 w 15"/>
                <a:gd name="T11" fmla="*/ 2 h 15"/>
                <a:gd name="T12" fmla="*/ 14 w 15"/>
                <a:gd name="T13" fmla="*/ 5 h 15"/>
                <a:gd name="T14" fmla="*/ 15 w 15"/>
                <a:gd name="T15" fmla="*/ 8 h 15"/>
                <a:gd name="T16" fmla="*/ 14 w 15"/>
                <a:gd name="T17" fmla="*/ 11 h 15"/>
                <a:gd name="T18" fmla="*/ 13 w 15"/>
                <a:gd name="T19" fmla="*/ 13 h 15"/>
                <a:gd name="T20" fmla="*/ 10 w 15"/>
                <a:gd name="T21" fmla="*/ 15 h 15"/>
                <a:gd name="T22" fmla="*/ 7 w 15"/>
                <a:gd name="T23" fmla="*/ 15 h 15"/>
                <a:gd name="T24" fmla="*/ 4 w 15"/>
                <a:gd name="T25" fmla="*/ 15 h 15"/>
                <a:gd name="T26" fmla="*/ 2 w 15"/>
                <a:gd name="T27" fmla="*/ 13 h 15"/>
                <a:gd name="T28" fmla="*/ 0 w 15"/>
                <a:gd name="T29" fmla="*/ 11 h 15"/>
                <a:gd name="T30" fmla="*/ 0 w 15"/>
                <a:gd name="T31" fmla="*/ 8 h 15"/>
                <a:gd name="T32" fmla="*/ 0 w 15"/>
                <a:gd name="T33" fmla="*/ 5 h 15"/>
                <a:gd name="T34" fmla="*/ 2 w 15"/>
                <a:gd name="T35" fmla="*/ 10 h 15"/>
                <a:gd name="T36" fmla="*/ 3 w 15"/>
                <a:gd name="T37" fmla="*/ 12 h 15"/>
                <a:gd name="T38" fmla="*/ 5 w 15"/>
                <a:gd name="T39" fmla="*/ 13 h 15"/>
                <a:gd name="T40" fmla="*/ 7 w 15"/>
                <a:gd name="T41" fmla="*/ 14 h 15"/>
                <a:gd name="T42" fmla="*/ 9 w 15"/>
                <a:gd name="T43" fmla="*/ 13 h 15"/>
                <a:gd name="T44" fmla="*/ 11 w 15"/>
                <a:gd name="T45" fmla="*/ 12 h 15"/>
                <a:gd name="T46" fmla="*/ 13 w 15"/>
                <a:gd name="T47" fmla="*/ 10 h 15"/>
                <a:gd name="T48" fmla="*/ 13 w 15"/>
                <a:gd name="T49" fmla="*/ 8 h 15"/>
                <a:gd name="T50" fmla="*/ 13 w 15"/>
                <a:gd name="T51" fmla="*/ 5 h 15"/>
                <a:gd name="T52" fmla="*/ 11 w 15"/>
                <a:gd name="T53" fmla="*/ 3 h 15"/>
                <a:gd name="T54" fmla="*/ 9 w 15"/>
                <a:gd name="T55" fmla="*/ 2 h 15"/>
                <a:gd name="T56" fmla="*/ 7 w 15"/>
                <a:gd name="T57" fmla="*/ 2 h 15"/>
                <a:gd name="T58" fmla="*/ 5 w 15"/>
                <a:gd name="T59" fmla="*/ 2 h 15"/>
                <a:gd name="T60" fmla="*/ 3 w 15"/>
                <a:gd name="T61" fmla="*/ 3 h 15"/>
                <a:gd name="T62" fmla="*/ 2 w 15"/>
                <a:gd name="T63" fmla="*/ 5 h 15"/>
                <a:gd name="T64" fmla="*/ 2 w 15"/>
                <a:gd name="T65" fmla="*/ 8 h 15"/>
                <a:gd name="T66" fmla="*/ 2 w 15"/>
                <a:gd name="T67" fmla="*/ 10 h 15"/>
                <a:gd name="T68" fmla="*/ 7 w 15"/>
                <a:gd name="T69" fmla="*/ 3 h 15"/>
                <a:gd name="T70" fmla="*/ 10 w 15"/>
                <a:gd name="T71" fmla="*/ 4 h 15"/>
                <a:gd name="T72" fmla="*/ 11 w 15"/>
                <a:gd name="T73" fmla="*/ 6 h 15"/>
                <a:gd name="T74" fmla="*/ 11 w 15"/>
                <a:gd name="T75" fmla="*/ 7 h 15"/>
                <a:gd name="T76" fmla="*/ 10 w 15"/>
                <a:gd name="T77" fmla="*/ 8 h 15"/>
                <a:gd name="T78" fmla="*/ 9 w 15"/>
                <a:gd name="T79" fmla="*/ 8 h 15"/>
                <a:gd name="T80" fmla="*/ 9 w 15"/>
                <a:gd name="T81" fmla="*/ 8 h 15"/>
                <a:gd name="T82" fmla="*/ 11 w 15"/>
                <a:gd name="T83" fmla="*/ 12 h 15"/>
                <a:gd name="T84" fmla="*/ 9 w 15"/>
                <a:gd name="T85" fmla="*/ 12 h 15"/>
                <a:gd name="T86" fmla="*/ 7 w 15"/>
                <a:gd name="T87" fmla="*/ 8 h 15"/>
                <a:gd name="T88" fmla="*/ 6 w 15"/>
                <a:gd name="T89" fmla="*/ 8 h 15"/>
                <a:gd name="T90" fmla="*/ 6 w 15"/>
                <a:gd name="T91" fmla="*/ 12 h 15"/>
                <a:gd name="T92" fmla="*/ 4 w 15"/>
                <a:gd name="T93" fmla="*/ 12 h 15"/>
                <a:gd name="T94" fmla="*/ 4 w 15"/>
                <a:gd name="T95" fmla="*/ 3 h 15"/>
                <a:gd name="T96" fmla="*/ 7 w 15"/>
                <a:gd name="T97" fmla="*/ 3 h 15"/>
                <a:gd name="T98" fmla="*/ 7 w 15"/>
                <a:gd name="T99" fmla="*/ 7 h 15"/>
                <a:gd name="T100" fmla="*/ 9 w 15"/>
                <a:gd name="T101" fmla="*/ 7 h 15"/>
                <a:gd name="T102" fmla="*/ 9 w 15"/>
                <a:gd name="T103" fmla="*/ 6 h 15"/>
                <a:gd name="T104" fmla="*/ 9 w 15"/>
                <a:gd name="T105" fmla="*/ 5 h 15"/>
                <a:gd name="T106" fmla="*/ 9 w 15"/>
                <a:gd name="T107" fmla="*/ 5 h 15"/>
                <a:gd name="T108" fmla="*/ 8 w 15"/>
                <a:gd name="T109" fmla="*/ 5 h 15"/>
                <a:gd name="T110" fmla="*/ 7 w 15"/>
                <a:gd name="T111" fmla="*/ 5 h 15"/>
                <a:gd name="T112" fmla="*/ 6 w 15"/>
                <a:gd name="T113" fmla="*/ 5 h 15"/>
                <a:gd name="T114" fmla="*/ 6 w 15"/>
                <a:gd name="T115" fmla="*/ 7 h 15"/>
                <a:gd name="T116" fmla="*/ 7 w 15"/>
                <a:gd name="T117"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 h="15">
                  <a:moveTo>
                    <a:pt x="0" y="5"/>
                  </a:moveTo>
                  <a:cubicBezTo>
                    <a:pt x="1" y="4"/>
                    <a:pt x="1" y="3"/>
                    <a:pt x="2" y="2"/>
                  </a:cubicBezTo>
                  <a:cubicBezTo>
                    <a:pt x="3" y="2"/>
                    <a:pt x="3" y="1"/>
                    <a:pt x="4" y="1"/>
                  </a:cubicBezTo>
                  <a:cubicBezTo>
                    <a:pt x="5" y="0"/>
                    <a:pt x="6" y="0"/>
                    <a:pt x="7" y="0"/>
                  </a:cubicBezTo>
                  <a:cubicBezTo>
                    <a:pt x="8" y="0"/>
                    <a:pt x="9" y="0"/>
                    <a:pt x="10" y="1"/>
                  </a:cubicBezTo>
                  <a:cubicBezTo>
                    <a:pt x="11" y="1"/>
                    <a:pt x="12" y="2"/>
                    <a:pt x="13" y="2"/>
                  </a:cubicBezTo>
                  <a:cubicBezTo>
                    <a:pt x="13" y="3"/>
                    <a:pt x="14" y="4"/>
                    <a:pt x="14" y="5"/>
                  </a:cubicBezTo>
                  <a:cubicBezTo>
                    <a:pt x="15" y="6"/>
                    <a:pt x="15" y="7"/>
                    <a:pt x="15" y="8"/>
                  </a:cubicBezTo>
                  <a:cubicBezTo>
                    <a:pt x="15" y="9"/>
                    <a:pt x="15" y="10"/>
                    <a:pt x="14" y="11"/>
                  </a:cubicBezTo>
                  <a:cubicBezTo>
                    <a:pt x="14" y="12"/>
                    <a:pt x="13" y="13"/>
                    <a:pt x="13" y="13"/>
                  </a:cubicBezTo>
                  <a:cubicBezTo>
                    <a:pt x="12" y="14"/>
                    <a:pt x="11" y="14"/>
                    <a:pt x="10" y="15"/>
                  </a:cubicBezTo>
                  <a:cubicBezTo>
                    <a:pt x="9" y="15"/>
                    <a:pt x="8" y="15"/>
                    <a:pt x="7" y="15"/>
                  </a:cubicBezTo>
                  <a:cubicBezTo>
                    <a:pt x="6" y="15"/>
                    <a:pt x="5" y="15"/>
                    <a:pt x="4" y="15"/>
                  </a:cubicBezTo>
                  <a:cubicBezTo>
                    <a:pt x="3" y="14"/>
                    <a:pt x="3" y="14"/>
                    <a:pt x="2" y="13"/>
                  </a:cubicBezTo>
                  <a:cubicBezTo>
                    <a:pt x="1" y="13"/>
                    <a:pt x="1" y="12"/>
                    <a:pt x="0" y="11"/>
                  </a:cubicBezTo>
                  <a:cubicBezTo>
                    <a:pt x="0" y="10"/>
                    <a:pt x="0" y="9"/>
                    <a:pt x="0" y="8"/>
                  </a:cubicBezTo>
                  <a:cubicBezTo>
                    <a:pt x="0" y="7"/>
                    <a:pt x="0" y="6"/>
                    <a:pt x="0" y="5"/>
                  </a:cubicBezTo>
                  <a:close/>
                  <a:moveTo>
                    <a:pt x="2" y="10"/>
                  </a:moveTo>
                  <a:cubicBezTo>
                    <a:pt x="2" y="11"/>
                    <a:pt x="3" y="11"/>
                    <a:pt x="3" y="12"/>
                  </a:cubicBezTo>
                  <a:cubicBezTo>
                    <a:pt x="4" y="12"/>
                    <a:pt x="4" y="13"/>
                    <a:pt x="5" y="13"/>
                  </a:cubicBezTo>
                  <a:cubicBezTo>
                    <a:pt x="6" y="13"/>
                    <a:pt x="6" y="14"/>
                    <a:pt x="7" y="14"/>
                  </a:cubicBezTo>
                  <a:cubicBezTo>
                    <a:pt x="8" y="14"/>
                    <a:pt x="9" y="13"/>
                    <a:pt x="9" y="13"/>
                  </a:cubicBezTo>
                  <a:cubicBezTo>
                    <a:pt x="10" y="13"/>
                    <a:pt x="11" y="12"/>
                    <a:pt x="11" y="12"/>
                  </a:cubicBezTo>
                  <a:cubicBezTo>
                    <a:pt x="12" y="11"/>
                    <a:pt x="12" y="11"/>
                    <a:pt x="13" y="10"/>
                  </a:cubicBezTo>
                  <a:cubicBezTo>
                    <a:pt x="13" y="9"/>
                    <a:pt x="13" y="9"/>
                    <a:pt x="13" y="8"/>
                  </a:cubicBezTo>
                  <a:cubicBezTo>
                    <a:pt x="13" y="7"/>
                    <a:pt x="13" y="6"/>
                    <a:pt x="13" y="5"/>
                  </a:cubicBezTo>
                  <a:cubicBezTo>
                    <a:pt x="12" y="5"/>
                    <a:pt x="12" y="4"/>
                    <a:pt x="11" y="3"/>
                  </a:cubicBezTo>
                  <a:cubicBezTo>
                    <a:pt x="11" y="3"/>
                    <a:pt x="10" y="3"/>
                    <a:pt x="9" y="2"/>
                  </a:cubicBezTo>
                  <a:cubicBezTo>
                    <a:pt x="9" y="2"/>
                    <a:pt x="8" y="2"/>
                    <a:pt x="7" y="2"/>
                  </a:cubicBezTo>
                  <a:cubicBezTo>
                    <a:pt x="6" y="2"/>
                    <a:pt x="6" y="2"/>
                    <a:pt x="5" y="2"/>
                  </a:cubicBezTo>
                  <a:cubicBezTo>
                    <a:pt x="4" y="3"/>
                    <a:pt x="4" y="3"/>
                    <a:pt x="3" y="3"/>
                  </a:cubicBezTo>
                  <a:cubicBezTo>
                    <a:pt x="3" y="4"/>
                    <a:pt x="2" y="5"/>
                    <a:pt x="2" y="5"/>
                  </a:cubicBezTo>
                  <a:cubicBezTo>
                    <a:pt x="2" y="6"/>
                    <a:pt x="2" y="7"/>
                    <a:pt x="2" y="8"/>
                  </a:cubicBezTo>
                  <a:cubicBezTo>
                    <a:pt x="2" y="9"/>
                    <a:pt x="2" y="9"/>
                    <a:pt x="2" y="10"/>
                  </a:cubicBezTo>
                  <a:close/>
                  <a:moveTo>
                    <a:pt x="7" y="3"/>
                  </a:moveTo>
                  <a:cubicBezTo>
                    <a:pt x="9" y="3"/>
                    <a:pt x="9" y="4"/>
                    <a:pt x="10" y="4"/>
                  </a:cubicBezTo>
                  <a:cubicBezTo>
                    <a:pt x="10" y="4"/>
                    <a:pt x="11" y="5"/>
                    <a:pt x="11" y="6"/>
                  </a:cubicBezTo>
                  <a:cubicBezTo>
                    <a:pt x="11" y="6"/>
                    <a:pt x="11" y="7"/>
                    <a:pt x="11" y="7"/>
                  </a:cubicBezTo>
                  <a:cubicBezTo>
                    <a:pt x="10" y="7"/>
                    <a:pt x="10" y="7"/>
                    <a:pt x="10" y="8"/>
                  </a:cubicBezTo>
                  <a:cubicBezTo>
                    <a:pt x="10" y="8"/>
                    <a:pt x="10" y="8"/>
                    <a:pt x="9" y="8"/>
                  </a:cubicBezTo>
                  <a:cubicBezTo>
                    <a:pt x="9" y="8"/>
                    <a:pt x="9" y="8"/>
                    <a:pt x="9" y="8"/>
                  </a:cubicBezTo>
                  <a:cubicBezTo>
                    <a:pt x="11" y="12"/>
                    <a:pt x="11" y="12"/>
                    <a:pt x="11" y="12"/>
                  </a:cubicBezTo>
                  <a:cubicBezTo>
                    <a:pt x="9" y="12"/>
                    <a:pt x="9" y="12"/>
                    <a:pt x="9" y="12"/>
                  </a:cubicBezTo>
                  <a:cubicBezTo>
                    <a:pt x="7" y="8"/>
                    <a:pt x="7" y="8"/>
                    <a:pt x="7" y="8"/>
                  </a:cubicBezTo>
                  <a:cubicBezTo>
                    <a:pt x="6" y="8"/>
                    <a:pt x="6" y="8"/>
                    <a:pt x="6" y="8"/>
                  </a:cubicBezTo>
                  <a:cubicBezTo>
                    <a:pt x="6" y="12"/>
                    <a:pt x="6" y="12"/>
                    <a:pt x="6" y="12"/>
                  </a:cubicBezTo>
                  <a:cubicBezTo>
                    <a:pt x="4" y="12"/>
                    <a:pt x="4" y="12"/>
                    <a:pt x="4" y="12"/>
                  </a:cubicBezTo>
                  <a:cubicBezTo>
                    <a:pt x="4" y="3"/>
                    <a:pt x="4" y="3"/>
                    <a:pt x="4" y="3"/>
                  </a:cubicBezTo>
                  <a:lnTo>
                    <a:pt x="7" y="3"/>
                  </a:lnTo>
                  <a:close/>
                  <a:moveTo>
                    <a:pt x="7" y="7"/>
                  </a:moveTo>
                  <a:cubicBezTo>
                    <a:pt x="8" y="7"/>
                    <a:pt x="8" y="7"/>
                    <a:pt x="9" y="7"/>
                  </a:cubicBezTo>
                  <a:cubicBezTo>
                    <a:pt x="9" y="7"/>
                    <a:pt x="9" y="6"/>
                    <a:pt x="9" y="6"/>
                  </a:cubicBezTo>
                  <a:cubicBezTo>
                    <a:pt x="9" y="6"/>
                    <a:pt x="9" y="5"/>
                    <a:pt x="9" y="5"/>
                  </a:cubicBezTo>
                  <a:cubicBezTo>
                    <a:pt x="9" y="5"/>
                    <a:pt x="9" y="5"/>
                    <a:pt x="9" y="5"/>
                  </a:cubicBezTo>
                  <a:cubicBezTo>
                    <a:pt x="8" y="5"/>
                    <a:pt x="8" y="5"/>
                    <a:pt x="8" y="5"/>
                  </a:cubicBezTo>
                  <a:cubicBezTo>
                    <a:pt x="8" y="5"/>
                    <a:pt x="8" y="5"/>
                    <a:pt x="7" y="5"/>
                  </a:cubicBezTo>
                  <a:cubicBezTo>
                    <a:pt x="6" y="5"/>
                    <a:pt x="6" y="5"/>
                    <a:pt x="6" y="5"/>
                  </a:cubicBezTo>
                  <a:cubicBezTo>
                    <a:pt x="6" y="7"/>
                    <a:pt x="6" y="7"/>
                    <a:pt x="6" y="7"/>
                  </a:cubicBezTo>
                  <a:lnTo>
                    <a:pt x="7" y="7"/>
                  </a:lnTo>
                  <a:close/>
                </a:path>
              </a:pathLst>
            </a:custGeom>
            <a:solidFill>
              <a:srgbClr val="D123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255759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lnSpc>
        <a:spcPct val="95000"/>
      </a:lnSpc>
      <a:spcAft>
        <a:spcPts val="600"/>
      </a:spcAft>
      <a:defRPr sz="1200" kern="1200">
        <a:solidFill>
          <a:schemeClr val="tx1"/>
        </a:solidFill>
        <a:latin typeface="+mn-lt"/>
        <a:ea typeface="+mn-ea"/>
        <a:cs typeface="+mn-cs"/>
      </a:defRPr>
    </a:lvl1pPr>
    <a:lvl2pPr marL="227013" indent="0" algn="l" defTabSz="457200" rtl="0" eaLnBrk="1" latinLnBrk="0" hangingPunct="1">
      <a:lnSpc>
        <a:spcPct val="95000"/>
      </a:lnSpc>
      <a:spcAft>
        <a:spcPts val="600"/>
      </a:spcAft>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400"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1</a:t>
            </a:fld>
            <a:endParaRPr lang="en-US" dirty="0"/>
          </a:p>
        </p:txBody>
      </p:sp>
    </p:spTree>
    <p:extLst>
      <p:ext uri="{BB962C8B-B14F-4D97-AF65-F5344CB8AC3E}">
        <p14:creationId xmlns:p14="http://schemas.microsoft.com/office/powerpoint/2010/main" val="9950427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95000"/>
              </a:lnSpc>
              <a:spcBef>
                <a:spcPts val="0"/>
              </a:spcBef>
              <a:spcAft>
                <a:spcPts val="600"/>
              </a:spcAft>
              <a:buClrTx/>
              <a:buSzTx/>
              <a:buFontTx/>
              <a:buNone/>
              <a:tabLst/>
              <a:defRPr/>
            </a:pPr>
            <a:r>
              <a:rPr lang="en-US" sz="1200" b="1" dirty="0">
                <a:latin typeface="Avenir Book" charset="0"/>
                <a:ea typeface="Avenir Book" charset="0"/>
                <a:cs typeface="Avenir Book" charset="0"/>
              </a:rPr>
              <a:t>Note</a:t>
            </a:r>
            <a:r>
              <a:rPr lang="en-US" sz="1200" dirty="0">
                <a:latin typeface="Avenir Book" charset="0"/>
                <a:ea typeface="Avenir Book" charset="0"/>
                <a:cs typeface="Avenir Book" charset="0"/>
              </a:rPr>
              <a:t>: </a:t>
            </a:r>
            <a:r>
              <a:rPr lang="en-US" sz="1200" dirty="0">
                <a:solidFill>
                  <a:srgbClr val="0070C0"/>
                </a:solidFill>
                <a:latin typeface="Avenir Book" charset="0"/>
                <a:ea typeface="Avenir Book" charset="0"/>
                <a:cs typeface="Avenir Book" charset="0"/>
              </a:rPr>
              <a:t>Please limit to one slide.</a:t>
            </a: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DE2917E-1C20-844B-B32D-63976B822967}" type="slidenum">
              <a:rPr kumimoji="0" lang="en-US" sz="1200" b="0" i="0" u="none" strike="noStrike" kern="1200" cap="none" spc="0" normalizeH="0" baseline="0" noProof="0" smtClean="0">
                <a:ln>
                  <a:noFill/>
                </a:ln>
                <a:solidFill>
                  <a:srgbClr val="515151"/>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srgbClr val="515151"/>
              </a:solidFill>
              <a:effectLst/>
              <a:uLnTx/>
              <a:uFillTx/>
              <a:latin typeface="Calibri"/>
              <a:ea typeface="+mn-ea"/>
              <a:cs typeface="+mn-cs"/>
            </a:endParaRPr>
          </a:p>
        </p:txBody>
      </p:sp>
    </p:spTree>
    <p:extLst>
      <p:ext uri="{BB962C8B-B14F-4D97-AF65-F5344CB8AC3E}">
        <p14:creationId xmlns:p14="http://schemas.microsoft.com/office/powerpoint/2010/main" val="20896808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95000"/>
              </a:lnSpc>
              <a:spcBef>
                <a:spcPts val="0"/>
              </a:spcBef>
              <a:spcAft>
                <a:spcPts val="600"/>
              </a:spcAft>
              <a:buClrTx/>
              <a:buSzTx/>
              <a:buFontTx/>
              <a:buNone/>
              <a:tabLst/>
              <a:defRPr/>
            </a:pPr>
            <a:endParaRPr lang="en-US" dirty="0"/>
          </a:p>
          <a:p>
            <a:pPr marL="0" marR="0" indent="0" algn="l" defTabSz="457200" rtl="0" eaLnBrk="1" fontAlgn="auto" latinLnBrk="0" hangingPunct="1">
              <a:lnSpc>
                <a:spcPct val="95000"/>
              </a:lnSpc>
              <a:spcBef>
                <a:spcPts val="0"/>
              </a:spcBef>
              <a:spcAft>
                <a:spcPts val="600"/>
              </a:spcAft>
              <a:buClrTx/>
              <a:buSzTx/>
              <a:buFontTx/>
              <a:buNone/>
              <a:tabLst/>
              <a:defRPr/>
            </a:pPr>
            <a:r>
              <a:rPr lang="en-US" dirty="0"/>
              <a:t>Let’s start</a:t>
            </a:r>
            <a:r>
              <a:rPr lang="en-US" baseline="0" dirty="0"/>
              <a:t> with Security Incident Response.</a:t>
            </a:r>
          </a:p>
          <a:p>
            <a:pPr marL="0" marR="0" indent="0" algn="l" defTabSz="457200" rtl="0" eaLnBrk="1" fontAlgn="auto" latinLnBrk="0" hangingPunct="1">
              <a:lnSpc>
                <a:spcPct val="95000"/>
              </a:lnSpc>
              <a:spcBef>
                <a:spcPts val="0"/>
              </a:spcBef>
              <a:spcAft>
                <a:spcPts val="600"/>
              </a:spcAft>
              <a:buClrTx/>
              <a:buSzTx/>
              <a:buFontTx/>
              <a:buNone/>
              <a:tabLst/>
              <a:defRPr/>
            </a:pPr>
            <a:endParaRPr lang="en-US" baseline="0" dirty="0"/>
          </a:p>
          <a:p>
            <a:pPr marL="0" marR="0" indent="0" algn="l" defTabSz="457200" rtl="0" eaLnBrk="1" fontAlgn="auto" latinLnBrk="0" hangingPunct="1">
              <a:lnSpc>
                <a:spcPct val="95000"/>
              </a:lnSpc>
              <a:spcBef>
                <a:spcPts val="0"/>
              </a:spcBef>
              <a:spcAft>
                <a:spcPts val="600"/>
              </a:spcAft>
              <a:buClrTx/>
              <a:buSzTx/>
              <a:buFontTx/>
              <a:buNone/>
              <a:tabLst/>
              <a:defRPr/>
            </a:pPr>
            <a:r>
              <a:rPr lang="en-US" baseline="0" dirty="0"/>
              <a:t>We integrate with an organization’s existing security tools, like a firewall, endpoint security product or Security Information and Event Manager to collect and prioritize security incidents.  This prioritization includes not just the severity of a particular security issue, but due to </a:t>
            </a:r>
            <a:r>
              <a:rPr lang="en-US" baseline="0" dirty="0" err="1"/>
              <a:t>ServiceNow’s</a:t>
            </a:r>
            <a:r>
              <a:rPr lang="en-US" baseline="0" dirty="0"/>
              <a:t> deep integration with IT, we can factor in the type of asset or system or service affected which allows us to prioritize security incidents based on the actual impact the issue can have on your organization.  We leverage </a:t>
            </a:r>
            <a:r>
              <a:rPr lang="en-US" baseline="0" dirty="0" err="1"/>
              <a:t>ServiceNow’s</a:t>
            </a:r>
            <a:r>
              <a:rPr lang="en-US" baseline="0" dirty="0"/>
              <a:t> core workflow, automation and orchestration capabilities to create purpose-built security workflows, automation and orchestrations to dramatically improve and manage the response process, including working with IT when needed.</a:t>
            </a:r>
          </a:p>
          <a:p>
            <a:pPr marL="0" marR="0" indent="0" algn="l" defTabSz="457200" rtl="0" eaLnBrk="1" fontAlgn="auto" latinLnBrk="0" hangingPunct="1">
              <a:lnSpc>
                <a:spcPct val="95000"/>
              </a:lnSpc>
              <a:spcBef>
                <a:spcPts val="0"/>
              </a:spcBef>
              <a:spcAft>
                <a:spcPts val="600"/>
              </a:spcAft>
              <a:buClrTx/>
              <a:buSzTx/>
              <a:buFontTx/>
              <a:buNone/>
              <a:tabLst/>
              <a:defRPr/>
            </a:pPr>
            <a:endParaRPr lang="en-US" baseline="0" dirty="0"/>
          </a:p>
          <a:p>
            <a:r>
              <a:rPr lang="en-US" baseline="0" dirty="0"/>
              <a:t>&lt;click&gt;</a:t>
            </a:r>
            <a:br>
              <a:rPr lang="en-US" baseline="0" dirty="0"/>
            </a:br>
            <a:r>
              <a:rPr lang="en-US" dirty="0"/>
              <a:t>The second</a:t>
            </a:r>
            <a:r>
              <a:rPr lang="en-US" baseline="0" dirty="0"/>
              <a:t> module within Security Operations is our Vulnerability Response application.  If we think of Security Incident Response as being how we react to security incidents. Vulnerability Response is the opportunity to be proactive in reducing the attack surface by plugging the most important vulnerabilities. </a:t>
            </a:r>
          </a:p>
          <a:p>
            <a:endParaRPr lang="en-US" baseline="0" dirty="0"/>
          </a:p>
          <a:p>
            <a:r>
              <a:rPr lang="en-US" baseline="0" dirty="0"/>
              <a:t>We work with vulnerability assessment solutions, including leaders such as </a:t>
            </a:r>
            <a:r>
              <a:rPr lang="en-US" baseline="0" dirty="0" err="1"/>
              <a:t>Qualys</a:t>
            </a:r>
            <a:r>
              <a:rPr lang="en-US" baseline="0" dirty="0"/>
              <a:t>, Rapid 7 and Tenable, to take the results of their vulnerability assessments and help an organization manage the response process.  And just like with the Security Incident Response module, we can marry the severity of the vulnerability with the rich IT information to understand the type of system that is vulnerable, allowing an organization to quick respond to their most business critical vulnerable items first.  And we leverage </a:t>
            </a:r>
            <a:r>
              <a:rPr lang="en-US" baseline="0" dirty="0" err="1"/>
              <a:t>ServiceNow’s</a:t>
            </a:r>
            <a:r>
              <a:rPr lang="en-US" baseline="0" dirty="0"/>
              <a:t> workflow, automation and orchestration capabilities to make this happen fast.</a:t>
            </a:r>
          </a:p>
          <a:p>
            <a:endParaRPr lang="en-US" baseline="0" dirty="0"/>
          </a:p>
          <a:p>
            <a:r>
              <a:rPr lang="en-US" baseline="0" dirty="0"/>
              <a:t>&lt;click&gt;</a:t>
            </a:r>
          </a:p>
          <a:p>
            <a:r>
              <a:rPr lang="en-US" dirty="0"/>
              <a:t>And</a:t>
            </a:r>
            <a:r>
              <a:rPr lang="en-US" baseline="0" dirty="0"/>
              <a:t> we have a threat intelligence application which really enhances all of the information in our Security Incident Response and Vulnerability Response applications.</a:t>
            </a:r>
          </a:p>
          <a:p>
            <a:endParaRPr lang="en-US" baseline="0" dirty="0"/>
          </a:p>
          <a:p>
            <a:r>
              <a:rPr lang="en-US" baseline="0" dirty="0"/>
              <a:t>We support STIX and TAXII allow an organization to work with nearly any threat intelligence feed – whether its an open source feed, a commercially available threat intelligence source or one of the sharing communities like an ISAC.  We can pull relevant threat intelligence information directly into Security Operations so all of the information to make decisions is right there for a security analyst.  This is a great area for automation.  We can save that analyst tons of time by doing the manual, mundane lookups for them, allowing them to spend more time understanding the depth of the problem.</a:t>
            </a:r>
            <a:endParaRPr lang="en-US" dirty="0"/>
          </a:p>
          <a:p>
            <a:endParaRPr lang="en-US" dirty="0"/>
          </a:p>
          <a:p>
            <a:r>
              <a:rPr lang="en-US" dirty="0"/>
              <a:t>&lt;click&gt;</a:t>
            </a:r>
          </a:p>
          <a:p>
            <a:r>
              <a:rPr lang="en-US" dirty="0"/>
              <a:t>And</a:t>
            </a:r>
            <a:r>
              <a:rPr lang="en-US" baseline="0" dirty="0"/>
              <a:t> most importantly, this is built on the ServiceNow platform.  This is the same, proven Workflow that powers thousands of IT departments today – except they are built for security teams.  And they can be used to pass tasks back and forth to get security problems solved.</a:t>
            </a:r>
          </a:p>
          <a:p>
            <a:endParaRPr lang="en-US" baseline="0" dirty="0"/>
          </a:p>
          <a:p>
            <a:r>
              <a:rPr lang="en-US" baseline="0" dirty="0"/>
              <a:t>The automation and orchestration capabilities on the ServiceNow platform are important to Security Operations as well.  We’ve built orchestration packs to automate many of the manual, repeat processes that security teams do today such as automatically querying Palo Alto Networks </a:t>
            </a:r>
            <a:r>
              <a:rPr lang="en-US" baseline="0" dirty="0" err="1"/>
              <a:t>Widlfire</a:t>
            </a:r>
            <a:r>
              <a:rPr lang="en-US" baseline="0" dirty="0"/>
              <a:t> and Autofocus to enrich security incidents or leveraging Tanium to automatically query a potentially affected endpoint.</a:t>
            </a:r>
          </a:p>
          <a:p>
            <a:endParaRPr lang="en-US" baseline="0" dirty="0"/>
          </a:p>
          <a:p>
            <a:r>
              <a:rPr lang="en-US" baseline="0" dirty="0"/>
              <a:t>And most importantly, a deep integration with IT.  This allows ServiceNow to first – understand what the an affected asset is.  We know who owns it, what it does and how important it is – and this can be used to make a decision on how quickly to work on a problem – typically based on business impact.  It is also important because most of the time, solving a security problems involves someone in IT.  A task can be passed from a security person to an IT person in the same system – making for significantly more efficient security response.</a:t>
            </a:r>
            <a:endParaRPr lang="en-US" dirty="0"/>
          </a:p>
          <a:p>
            <a:endParaRPr lang="en-US" dirty="0"/>
          </a:p>
          <a:p>
            <a:pPr marL="0" marR="0" indent="0" algn="l" defTabSz="457200" rtl="0" eaLnBrk="1" fontAlgn="auto" latinLnBrk="0" hangingPunct="1">
              <a:lnSpc>
                <a:spcPct val="95000"/>
              </a:lnSpc>
              <a:spcBef>
                <a:spcPts val="0"/>
              </a:spcBef>
              <a:spcAft>
                <a:spcPts val="60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74299CD-3469-7241-AD37-C0E01E3A61D2}" type="slidenum">
              <a:rPr kumimoji="0" lang="en-US" sz="1200" b="0" i="0" u="none" strike="noStrike" kern="1200" cap="none" spc="0" normalizeH="0" baseline="0" noProof="0" smtClean="0">
                <a:ln>
                  <a:noFill/>
                </a:ln>
                <a:solidFill>
                  <a:srgbClr val="515151"/>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dirty="0">
              <a:ln>
                <a:noFill/>
              </a:ln>
              <a:solidFill>
                <a:srgbClr val="515151"/>
              </a:solidFill>
              <a:effectLst/>
              <a:uLnTx/>
              <a:uFillTx/>
              <a:latin typeface="Calibri"/>
              <a:ea typeface="+mn-ea"/>
              <a:cs typeface="+mn-cs"/>
            </a:endParaRPr>
          </a:p>
        </p:txBody>
      </p:sp>
    </p:spTree>
    <p:extLst>
      <p:ext uri="{BB962C8B-B14F-4D97-AF65-F5344CB8AC3E}">
        <p14:creationId xmlns:p14="http://schemas.microsoft.com/office/powerpoint/2010/main" val="21181810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95000"/>
              </a:lnSpc>
              <a:spcBef>
                <a:spcPts val="0"/>
              </a:spcBef>
              <a:spcAft>
                <a:spcPts val="600"/>
              </a:spcAft>
              <a:buClrTx/>
              <a:buSzTx/>
              <a:buFontTx/>
              <a:buNone/>
              <a:tabLst/>
              <a:defRPr/>
            </a:pPr>
            <a:endParaRPr lang="en-US" dirty="0"/>
          </a:p>
          <a:p>
            <a:pPr marL="0" marR="0" indent="0" algn="l" defTabSz="457200" rtl="0" eaLnBrk="1" fontAlgn="auto" latinLnBrk="0" hangingPunct="1">
              <a:lnSpc>
                <a:spcPct val="95000"/>
              </a:lnSpc>
              <a:spcBef>
                <a:spcPts val="0"/>
              </a:spcBef>
              <a:spcAft>
                <a:spcPts val="600"/>
              </a:spcAft>
              <a:buClrTx/>
              <a:buSzTx/>
              <a:buFontTx/>
              <a:buNone/>
              <a:tabLst/>
              <a:defRPr/>
            </a:pPr>
            <a:r>
              <a:rPr lang="en-US" dirty="0"/>
              <a:t>Let’s start</a:t>
            </a:r>
            <a:r>
              <a:rPr lang="en-US" baseline="0" dirty="0"/>
              <a:t> with Security Incident Response.</a:t>
            </a:r>
          </a:p>
          <a:p>
            <a:pPr marL="0" marR="0" indent="0" algn="l" defTabSz="457200" rtl="0" eaLnBrk="1" fontAlgn="auto" latinLnBrk="0" hangingPunct="1">
              <a:lnSpc>
                <a:spcPct val="95000"/>
              </a:lnSpc>
              <a:spcBef>
                <a:spcPts val="0"/>
              </a:spcBef>
              <a:spcAft>
                <a:spcPts val="600"/>
              </a:spcAft>
              <a:buClrTx/>
              <a:buSzTx/>
              <a:buFontTx/>
              <a:buNone/>
              <a:tabLst/>
              <a:defRPr/>
            </a:pPr>
            <a:endParaRPr lang="en-US" baseline="0" dirty="0"/>
          </a:p>
          <a:p>
            <a:pPr marL="0" marR="0" indent="0" algn="l" defTabSz="457200" rtl="0" eaLnBrk="1" fontAlgn="auto" latinLnBrk="0" hangingPunct="1">
              <a:lnSpc>
                <a:spcPct val="95000"/>
              </a:lnSpc>
              <a:spcBef>
                <a:spcPts val="0"/>
              </a:spcBef>
              <a:spcAft>
                <a:spcPts val="600"/>
              </a:spcAft>
              <a:buClrTx/>
              <a:buSzTx/>
              <a:buFontTx/>
              <a:buNone/>
              <a:tabLst/>
              <a:defRPr/>
            </a:pPr>
            <a:r>
              <a:rPr lang="en-US" baseline="0" dirty="0"/>
              <a:t>We integrate with an organization’s existing security tools, like a firewall, endpoint security product or Security Information and Event Manager to collect and prioritize security incidents.  This prioritization includes not just the severity of a particular security issue, but due to </a:t>
            </a:r>
            <a:r>
              <a:rPr lang="en-US" baseline="0" dirty="0" err="1"/>
              <a:t>ServiceNow’s</a:t>
            </a:r>
            <a:r>
              <a:rPr lang="en-US" baseline="0" dirty="0"/>
              <a:t> deep integration with IT, we can factor in the type of asset or system or service affected which allows us to prioritize security incidents based on the actual impact the issue can have on your organization.  We leverage </a:t>
            </a:r>
            <a:r>
              <a:rPr lang="en-US" baseline="0" dirty="0" err="1"/>
              <a:t>ServiceNow’s</a:t>
            </a:r>
            <a:r>
              <a:rPr lang="en-US" baseline="0" dirty="0"/>
              <a:t> core workflow, automation and orchestration capabilities to create purpose-built security workflows, automation and orchestrations to dramatically improve and manage the response process, including working with IT when needed.</a:t>
            </a:r>
          </a:p>
          <a:p>
            <a:pPr marL="0" marR="0" indent="0" algn="l" defTabSz="457200" rtl="0" eaLnBrk="1" fontAlgn="auto" latinLnBrk="0" hangingPunct="1">
              <a:lnSpc>
                <a:spcPct val="95000"/>
              </a:lnSpc>
              <a:spcBef>
                <a:spcPts val="0"/>
              </a:spcBef>
              <a:spcAft>
                <a:spcPts val="600"/>
              </a:spcAft>
              <a:buClrTx/>
              <a:buSzTx/>
              <a:buFontTx/>
              <a:buNone/>
              <a:tabLst/>
              <a:defRPr/>
            </a:pPr>
            <a:endParaRPr lang="en-US" baseline="0" dirty="0"/>
          </a:p>
          <a:p>
            <a:r>
              <a:rPr lang="en-US" baseline="0" dirty="0"/>
              <a:t>&lt;click&gt;</a:t>
            </a:r>
            <a:br>
              <a:rPr lang="en-US" baseline="0" dirty="0"/>
            </a:br>
            <a:r>
              <a:rPr lang="en-US" dirty="0"/>
              <a:t>The second</a:t>
            </a:r>
            <a:r>
              <a:rPr lang="en-US" baseline="0" dirty="0"/>
              <a:t> module within Security Operations is our Vulnerability Response application.  If we think of Security Incident Response as being how we react to security incidents. Vulnerability Response is the opportunity to be proactive in reducing the attack surface by plugging the most important vulnerabilities. </a:t>
            </a:r>
          </a:p>
          <a:p>
            <a:endParaRPr lang="en-US" baseline="0" dirty="0"/>
          </a:p>
          <a:p>
            <a:r>
              <a:rPr lang="en-US" baseline="0" dirty="0"/>
              <a:t>We work with vulnerability assessment solutions, including leaders such as </a:t>
            </a:r>
            <a:r>
              <a:rPr lang="en-US" baseline="0" dirty="0" err="1"/>
              <a:t>Qualys</a:t>
            </a:r>
            <a:r>
              <a:rPr lang="en-US" baseline="0" dirty="0"/>
              <a:t>, Rapid 7 and Tenable, to take the results of their vulnerability assessments and help an organization manage the response process.  And just like with the Security Incident Response module, we can marry the severity of the vulnerability with the rich IT information to understand the type of system that is vulnerable, allowing an organization to quick respond to their most business critical vulnerable items first.  And we leverage </a:t>
            </a:r>
            <a:r>
              <a:rPr lang="en-US" baseline="0" dirty="0" err="1"/>
              <a:t>ServiceNow’s</a:t>
            </a:r>
            <a:r>
              <a:rPr lang="en-US" baseline="0" dirty="0"/>
              <a:t> workflow, automation and orchestration capabilities to make this happen fast.</a:t>
            </a:r>
          </a:p>
          <a:p>
            <a:endParaRPr lang="en-US" baseline="0" dirty="0"/>
          </a:p>
          <a:p>
            <a:r>
              <a:rPr lang="en-US" baseline="0" dirty="0"/>
              <a:t>&lt;click&gt;</a:t>
            </a:r>
          </a:p>
          <a:p>
            <a:r>
              <a:rPr lang="en-US" dirty="0"/>
              <a:t>And</a:t>
            </a:r>
            <a:r>
              <a:rPr lang="en-US" baseline="0" dirty="0"/>
              <a:t> we have a threat intelligence application which really enhances all of the information in our Security Incident Response and Vulnerability Response applications.</a:t>
            </a:r>
          </a:p>
          <a:p>
            <a:endParaRPr lang="en-US" baseline="0" dirty="0"/>
          </a:p>
          <a:p>
            <a:r>
              <a:rPr lang="en-US" baseline="0" dirty="0"/>
              <a:t>We support STIX and TAXII allow an organization to work with nearly any threat intelligence feed – whether its an open source feed, a commercially available threat intelligence source or one of the sharing communities like an ISAC.  We can pull relevant threat intelligence information directly into Security Operations so all of the information to make decisions is right there for a security analyst.  This is a great area for automation.  We can save that analyst tons of time by doing the manual, mundane lookups for them, allowing them to spend more time understanding the depth of the problem.</a:t>
            </a:r>
            <a:endParaRPr lang="en-US" dirty="0"/>
          </a:p>
          <a:p>
            <a:endParaRPr lang="en-US" dirty="0"/>
          </a:p>
          <a:p>
            <a:r>
              <a:rPr lang="en-US" dirty="0"/>
              <a:t>&lt;click&gt;</a:t>
            </a:r>
          </a:p>
          <a:p>
            <a:r>
              <a:rPr lang="en-US" dirty="0"/>
              <a:t>And</a:t>
            </a:r>
            <a:r>
              <a:rPr lang="en-US" baseline="0" dirty="0"/>
              <a:t> most importantly, this is built on the ServiceNow platform.  This is the same, proven Workflow that powers thousands of IT departments today – except they are built for security teams.  And they can be used to pass tasks back and forth to get security problems solved.</a:t>
            </a:r>
          </a:p>
          <a:p>
            <a:endParaRPr lang="en-US" baseline="0" dirty="0"/>
          </a:p>
          <a:p>
            <a:r>
              <a:rPr lang="en-US" baseline="0" dirty="0"/>
              <a:t>The automation and orchestration capabilities on the ServiceNow platform are important to Security Operations as well.  We’ve built orchestration packs to automate many of the manual, repeat processes that security teams do today such as automatically querying Palo Alto Networks </a:t>
            </a:r>
            <a:r>
              <a:rPr lang="en-US" baseline="0" dirty="0" err="1"/>
              <a:t>Widlfire</a:t>
            </a:r>
            <a:r>
              <a:rPr lang="en-US" baseline="0" dirty="0"/>
              <a:t> and Autofocus to enrich security incidents or leveraging Tanium to automatically query a potentially affected endpoint.</a:t>
            </a:r>
          </a:p>
          <a:p>
            <a:endParaRPr lang="en-US" baseline="0" dirty="0"/>
          </a:p>
          <a:p>
            <a:r>
              <a:rPr lang="en-US" baseline="0" dirty="0"/>
              <a:t>The most importantly, a deep integration with IT.  This allows ServiceNow to first – understand what the an affected asset is.  We know who owns it, what it does and how important it is – and this can be used to make a decision on how quickly to work on a problem – typically based on business impact.  It is also important because most of the time, solving a security problems involves someone in IT.  A task can be passed from a security person to an IT person in the same system – making for significantly more efficient security response.</a:t>
            </a:r>
            <a:endParaRPr lang="en-US" dirty="0"/>
          </a:p>
          <a:p>
            <a:endParaRPr lang="en-US" dirty="0"/>
          </a:p>
          <a:p>
            <a:pPr marL="0" marR="0" indent="0" algn="l" defTabSz="457200" rtl="0" eaLnBrk="1" fontAlgn="auto" latinLnBrk="0" hangingPunct="1">
              <a:lnSpc>
                <a:spcPct val="95000"/>
              </a:lnSpc>
              <a:spcBef>
                <a:spcPts val="0"/>
              </a:spcBef>
              <a:spcAft>
                <a:spcPts val="60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074299CD-3469-7241-AD37-C0E01E3A61D2}" type="slidenum">
              <a:rPr kumimoji="0" lang="en-US" sz="1200" b="0" i="0" u="none" strike="noStrike" kern="1200" cap="none" spc="0" normalizeH="0" baseline="0" noProof="0" smtClean="0">
                <a:ln>
                  <a:noFill/>
                </a:ln>
                <a:solidFill>
                  <a:srgbClr val="515151"/>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srgbClr val="515151"/>
              </a:solidFill>
              <a:effectLst/>
              <a:uLnTx/>
              <a:uFillTx/>
              <a:latin typeface="Calibri"/>
              <a:ea typeface="+mn-ea"/>
              <a:cs typeface="+mn-cs"/>
            </a:endParaRPr>
          </a:p>
        </p:txBody>
      </p:sp>
    </p:spTree>
    <p:extLst>
      <p:ext uri="{BB962C8B-B14F-4D97-AF65-F5344CB8AC3E}">
        <p14:creationId xmlns:p14="http://schemas.microsoft.com/office/powerpoint/2010/main" val="5532686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dirty="0"/>
              <a:t>PII Data Mapping - </a:t>
            </a:r>
            <a:r>
              <a:rPr lang="en-US" dirty="0">
                <a:solidFill>
                  <a:schemeClr val="tx1"/>
                </a:solidFill>
              </a:rPr>
              <a:t>Identify personal data using the ServiceNow CMDB to manage information assets, associate them to other Configuration Items, and generate risks and controls.</a:t>
            </a:r>
          </a:p>
          <a:p>
            <a:pPr marL="171450" marR="0" lvl="0" indent="-171450" algn="l" defTabSz="45720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dirty="0"/>
              <a:t>GDPR </a:t>
            </a:r>
            <a:r>
              <a:rPr lang="en-US" dirty="0" err="1"/>
              <a:t>Req</a:t>
            </a:r>
            <a:r>
              <a:rPr lang="en-US" dirty="0"/>
              <a:t> &amp; Description - </a:t>
            </a:r>
            <a:r>
              <a:rPr lang="en-US" dirty="0">
                <a:solidFill>
                  <a:schemeClr val="tx1"/>
                </a:solidFill>
              </a:rPr>
              <a:t>Map the identified GDPR requirements directly into the application, with underlying citation and controls needed for compliance checks and continuous monitoring. Then manage the policies through their full lifecycle.</a:t>
            </a:r>
          </a:p>
          <a:p>
            <a:pPr marL="171450" marR="0" lvl="0" indent="-171450" algn="l" defTabSz="45720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dirty="0">
                <a:solidFill>
                  <a:schemeClr val="tx1"/>
                </a:solidFill>
              </a:rPr>
              <a:t>DPIA - Align data protection assessments with data protection policies and underlying requirements to assess the risk to data subjects of processing operations.  </a:t>
            </a:r>
          </a:p>
          <a:p>
            <a:pPr marL="171450" marR="0" lvl="0" indent="-171450" algn="l" defTabSz="45720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dirty="0">
                <a:solidFill>
                  <a:schemeClr val="tx1"/>
                </a:solidFill>
              </a:rPr>
              <a:t>Risk Management - Get visibility into risk identification and compliance statistics, with notifications (including the associated risks) sent automatically to a Supervisory Authority (SA) at the time of breach.  Controls and capabilities also address confidentiality, integrity, and availability of systems and applications.</a:t>
            </a:r>
          </a:p>
          <a:p>
            <a:pPr marL="171450" marR="0" lvl="0" indent="-171450" algn="l" defTabSz="45720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dirty="0">
                <a:solidFill>
                  <a:schemeClr val="tx1"/>
                </a:solidFill>
              </a:rPr>
              <a:t>Audit Management - Schedule regulator GDPR audits targeting the organization and its personal data sensitive systems, then generate remediation plans and track them to conclusion.  Dashboards provide the ability to monitor the global level of compliance.</a:t>
            </a:r>
          </a:p>
          <a:p>
            <a:pPr marL="171450" marR="0" lvl="0" indent="-171450" algn="l" defTabSz="45720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dirty="0">
                <a:solidFill>
                  <a:schemeClr val="tx1"/>
                </a:solidFill>
              </a:rPr>
              <a:t>Data Subject Portal (CSM) - Use ServiceNow Customer Service Management and the Service Portal to share data (ex. policies, procedures) and collect decisions.</a:t>
            </a:r>
          </a:p>
        </p:txBody>
      </p:sp>
      <p:sp>
        <p:nvSpPr>
          <p:cNvPr id="4" name="Slide Number Placeholder 3"/>
          <p:cNvSpPr>
            <a:spLocks noGrp="1"/>
          </p:cNvSpPr>
          <p:nvPr>
            <p:ph type="sldNum" sz="quarter" idx="10"/>
          </p:nvPr>
        </p:nvSpPr>
        <p:spPr/>
        <p:txBody>
          <a:bodyPr/>
          <a:lstStyle/>
          <a:p>
            <a:fld id="{074299CD-3469-7241-AD37-C0E01E3A61D2}" type="slidenum">
              <a:rPr lang="en-US" smtClean="0"/>
              <a:pPr/>
              <a:t>20</a:t>
            </a:fld>
            <a:endParaRPr lang="en-US" dirty="0"/>
          </a:p>
        </p:txBody>
      </p:sp>
    </p:spTree>
    <p:extLst>
      <p:ext uri="{BB962C8B-B14F-4D97-AF65-F5344CB8AC3E}">
        <p14:creationId xmlns:p14="http://schemas.microsoft.com/office/powerpoint/2010/main" val="5599485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dirty="0"/>
              <a:t>3</a:t>
            </a:r>
            <a:r>
              <a:rPr lang="en-US" baseline="30000" dirty="0"/>
              <a:t>rd</a:t>
            </a:r>
            <a:r>
              <a:rPr lang="en-US" dirty="0"/>
              <a:t> Party Vendor Management - </a:t>
            </a:r>
            <a:r>
              <a:rPr lang="en-US" dirty="0">
                <a:solidFill>
                  <a:schemeClr val="tx1"/>
                </a:solidFill>
              </a:rPr>
              <a:t>Manage the vendor portfolio and schedule data privacy assessments based on tiers or risks.  A Vendor Portal consolidates communication, manages assessments, and issues. Use the GRC portfolio to roll-up vendor risk to the enterprise.</a:t>
            </a:r>
          </a:p>
          <a:p>
            <a:pPr marL="171450" marR="0" lvl="0" indent="-171450" algn="l" defTabSz="45720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dirty="0"/>
              <a:t>72-hour breach notification (SecOps SIR) - </a:t>
            </a:r>
            <a:r>
              <a:rPr lang="en-US" dirty="0">
                <a:solidFill>
                  <a:schemeClr val="tx1"/>
                </a:solidFill>
              </a:rPr>
              <a:t>Use Security Operation to detect breaches and align with GRC data protection risks.  Automatically generate notification to Supervisory Authority (SA) and execute response; tracking compliance status.</a:t>
            </a:r>
          </a:p>
          <a:p>
            <a:pPr marL="171450" marR="0" lvl="0" indent="-171450" algn="l" defTabSz="457200" rtl="0" eaLnBrk="1" fontAlgn="auto" latinLnBrk="0" hangingPunct="1">
              <a:lnSpc>
                <a:spcPct val="95000"/>
              </a:lnSpc>
              <a:spcBef>
                <a:spcPts val="0"/>
              </a:spcBef>
              <a:spcAft>
                <a:spcPts val="600"/>
              </a:spcAft>
              <a:buClrTx/>
              <a:buSzTx/>
              <a:buFont typeface="Arial" panose="020B0604020202020204" pitchFamily="34" charset="0"/>
              <a:buChar char="•"/>
              <a:tabLst/>
              <a:defRPr/>
            </a:pPr>
            <a:r>
              <a:rPr lang="en-US" dirty="0"/>
              <a:t>DPO Dashboard (Performance Analytics) - </a:t>
            </a:r>
            <a:r>
              <a:rPr lang="en-US" dirty="0">
                <a:solidFill>
                  <a:schemeClr val="tx1"/>
                </a:solidFill>
              </a:rPr>
              <a:t>Provide visibility to the Data Protection Officer to pinpoint the location of incidents, monitor risk scores, and business impact using Performance Analytics and the Service Portal.</a:t>
            </a:r>
          </a:p>
          <a:p>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21</a:t>
            </a:fld>
            <a:endParaRPr lang="en-US" dirty="0"/>
          </a:p>
        </p:txBody>
      </p:sp>
    </p:spTree>
    <p:extLst>
      <p:ext uri="{BB962C8B-B14F-4D97-AF65-F5344CB8AC3E}">
        <p14:creationId xmlns:p14="http://schemas.microsoft.com/office/powerpoint/2010/main" val="1363232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ServiceNow empowers you to address GDPR by easily identifying a European’s personal data, tracking compliance, managing risk, and effectively communicating to ensure their data is protected.</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Tracking compliance: Managing GDPR requirements (authority docs) and privacy policy, DPIA, GDPR Audit Management, and PII data mapping</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Managing Risk: Privacy Risk Management, 72-breach notification (SecOps – SIR), and 3</a:t>
            </a:r>
            <a:r>
              <a:rPr lang="en-US" sz="1200" kern="1200" baseline="30000" dirty="0">
                <a:solidFill>
                  <a:schemeClr val="tx1"/>
                </a:solidFill>
                <a:effectLst/>
                <a:latin typeface="+mn-lt"/>
                <a:ea typeface="+mn-ea"/>
                <a:cs typeface="+mn-cs"/>
              </a:rPr>
              <a:t>rd</a:t>
            </a:r>
            <a:r>
              <a:rPr lang="en-US" sz="1200" kern="1200" dirty="0">
                <a:solidFill>
                  <a:schemeClr val="tx1"/>
                </a:solidFill>
                <a:effectLst/>
                <a:latin typeface="+mn-lt"/>
                <a:ea typeface="+mn-ea"/>
                <a:cs typeface="+mn-cs"/>
              </a:rPr>
              <a:t>-party risk</a:t>
            </a: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Communicating effectively: Data subject portal (CSM), DPO dashboard (PA)</a:t>
            </a:r>
          </a:p>
          <a:p>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22</a:t>
            </a:fld>
            <a:endParaRPr lang="en-US" dirty="0"/>
          </a:p>
        </p:txBody>
      </p:sp>
    </p:spTree>
    <p:extLst>
      <p:ext uri="{BB962C8B-B14F-4D97-AF65-F5344CB8AC3E}">
        <p14:creationId xmlns:p14="http://schemas.microsoft.com/office/powerpoint/2010/main" val="8867893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24</a:t>
            </a:fld>
            <a:endParaRPr lang="en-US" dirty="0"/>
          </a:p>
        </p:txBody>
      </p:sp>
    </p:spTree>
    <p:extLst>
      <p:ext uri="{BB962C8B-B14F-4D97-AF65-F5344CB8AC3E}">
        <p14:creationId xmlns:p14="http://schemas.microsoft.com/office/powerpoint/2010/main" val="263397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95000"/>
              </a:lnSpc>
              <a:spcBef>
                <a:spcPts val="0"/>
              </a:spcBef>
              <a:spcAft>
                <a:spcPts val="600"/>
              </a:spcAft>
              <a:buClrTx/>
              <a:buSzTx/>
              <a:buFontTx/>
              <a:buNone/>
              <a:tabLst/>
              <a:defRPr/>
            </a:pPr>
            <a:r>
              <a:rPr lang="en-US" sz="1200" b="1" dirty="0">
                <a:solidFill>
                  <a:srgbClr val="0070C0"/>
                </a:solidFill>
                <a:latin typeface="Avenir Book" charset="0"/>
                <a:ea typeface="Avenir Book" charset="0"/>
                <a:cs typeface="Avenir Book" charset="0"/>
              </a:rPr>
              <a:t>Note: </a:t>
            </a:r>
            <a:r>
              <a:rPr lang="en-US" sz="1200" dirty="0">
                <a:solidFill>
                  <a:srgbClr val="0070C0"/>
                </a:solidFill>
                <a:latin typeface="Avenir Book" charset="0"/>
                <a:ea typeface="Avenir Book" charset="0"/>
                <a:cs typeface="Avenir Book" charset="0"/>
              </a:rPr>
              <a:t>Speaker Introduction slide – option 1. Please use one slide per presenter.</a:t>
            </a:r>
          </a:p>
          <a:p>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2</a:t>
            </a:fld>
            <a:endParaRPr lang="en-US" dirty="0"/>
          </a:p>
        </p:txBody>
      </p:sp>
    </p:spTree>
    <p:extLst>
      <p:ext uri="{BB962C8B-B14F-4D97-AF65-F5344CB8AC3E}">
        <p14:creationId xmlns:p14="http://schemas.microsoft.com/office/powerpoint/2010/main" val="19913274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95000"/>
              </a:lnSpc>
              <a:spcBef>
                <a:spcPts val="0"/>
              </a:spcBef>
              <a:spcAft>
                <a:spcPts val="600"/>
              </a:spcAft>
              <a:buClrTx/>
              <a:buSzTx/>
              <a:buFontTx/>
              <a:buNone/>
              <a:tabLst/>
              <a:defRPr/>
            </a:pPr>
            <a:r>
              <a:rPr lang="en-US" sz="1200" b="1" dirty="0">
                <a:solidFill>
                  <a:srgbClr val="0070C0"/>
                </a:solidFill>
                <a:latin typeface="Avenir Book" charset="0"/>
                <a:ea typeface="Avenir Book" charset="0"/>
                <a:cs typeface="Avenir Book" charset="0"/>
              </a:rPr>
              <a:t>Note: </a:t>
            </a:r>
            <a:r>
              <a:rPr lang="en-US" sz="1200" dirty="0">
                <a:solidFill>
                  <a:srgbClr val="0070C0"/>
                </a:solidFill>
                <a:latin typeface="Avenir Book" charset="0"/>
                <a:ea typeface="Avenir Book" charset="0"/>
                <a:cs typeface="Avenir Book" charset="0"/>
              </a:rPr>
              <a:t>Speaker Introduction slide – option 1. Please use one slide per presenter.</a:t>
            </a:r>
          </a:p>
          <a:p>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3</a:t>
            </a:fld>
            <a:endParaRPr lang="en-US" dirty="0"/>
          </a:p>
        </p:txBody>
      </p:sp>
    </p:spTree>
    <p:extLst>
      <p:ext uri="{BB962C8B-B14F-4D97-AF65-F5344CB8AC3E}">
        <p14:creationId xmlns:p14="http://schemas.microsoft.com/office/powerpoint/2010/main" val="865611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0" marR="0" indent="0" algn="l" defTabSz="457040" rtl="0" eaLnBrk="1" fontAlgn="auto" latinLnBrk="0" hangingPunct="1">
              <a:lnSpc>
                <a:spcPct val="95000"/>
              </a:lnSpc>
              <a:spcBef>
                <a:spcPts val="0"/>
              </a:spcBef>
              <a:spcAft>
                <a:spcPts val="600"/>
              </a:spcAft>
              <a:buClrTx/>
              <a:buSzTx/>
              <a:buFontTx/>
              <a:buNone/>
              <a:tabLst/>
              <a:defRPr/>
            </a:pPr>
            <a:r>
              <a:rPr lang="en-US" dirty="0"/>
              <a:t>Just to take a minute here</a:t>
            </a:r>
            <a:r>
              <a:rPr lang="en-US" baseline="0" dirty="0"/>
              <a:t> and give you some brief highlights about what </a:t>
            </a:r>
            <a:r>
              <a:rPr lang="en-US" baseline="0" dirty="0" err="1"/>
              <a:t>GDPR</a:t>
            </a:r>
            <a:r>
              <a:rPr lang="en-US" baseline="0" dirty="0"/>
              <a:t> is. </a:t>
            </a:r>
            <a:r>
              <a:rPr lang="en-US" baseline="0" dirty="0" err="1"/>
              <a:t>GDPR</a:t>
            </a:r>
            <a:r>
              <a:rPr lang="en-US" baseline="0" dirty="0"/>
              <a:t> stands for General Data Protection Regulation. It’s a new regulation voted last May 2016 in the European Union. But it doesn’t only apply to the 28 European countries. It actually applies to all countries and all companies who are hosting EU citizen personal data. It can be customers, it can be staff, it can be 3</a:t>
            </a:r>
            <a:r>
              <a:rPr lang="en-US" baseline="30000" dirty="0"/>
              <a:t>rd</a:t>
            </a:r>
            <a:r>
              <a:rPr lang="en-US" baseline="0" dirty="0"/>
              <a:t> parties, vendors. Any kind of contact you have and you record in your systems is a target, meaning that potentially all companies are targeted by this regulation and we have to show and demonstrate compliance – particularly highly international organizations have to comply to the </a:t>
            </a:r>
            <a:r>
              <a:rPr lang="en-US" baseline="0" dirty="0" err="1"/>
              <a:t>GDPR</a:t>
            </a:r>
            <a:r>
              <a:rPr lang="en-US" baseline="0" dirty="0"/>
              <a:t>. It is quite an expensive regulation in terms of finalities (?) as well. We talked about 4% of the global turnover of companies at stake. It is very demanding in terms of processes. We’ll do that in more detail in a minute, but just to illustrate one of those requirements, 72 hours to be able to report a personal data breach. Who companies are able to do that today, I’m not sure. Maybe those who have implemented Enterprise Security Response from </a:t>
            </a:r>
            <a:r>
              <a:rPr lang="en-US" baseline="0" dirty="0" err="1"/>
              <a:t>ServiceNow</a:t>
            </a:r>
            <a:r>
              <a:rPr lang="en-US" baseline="0" dirty="0"/>
              <a:t> have a better chance to get there on time, but it is a really challenging regulation. So let’s have a look deeper. </a:t>
            </a:r>
            <a:endParaRPr lang="en-US" dirty="0"/>
          </a:p>
          <a:p>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162070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marL="0" marR="0" indent="0" algn="l" defTabSz="457040" rtl="0" eaLnBrk="1" fontAlgn="auto" latinLnBrk="0" hangingPunct="1">
              <a:lnSpc>
                <a:spcPct val="95000"/>
              </a:lnSpc>
              <a:spcBef>
                <a:spcPts val="0"/>
              </a:spcBef>
              <a:spcAft>
                <a:spcPts val="600"/>
              </a:spcAft>
              <a:buClrTx/>
              <a:buSzTx/>
              <a:buFontTx/>
              <a:buNone/>
              <a:tabLst/>
              <a:defRPr/>
            </a:pPr>
            <a:r>
              <a:rPr lang="en-US" dirty="0"/>
              <a:t>Companies everywhere must be prepared for </a:t>
            </a:r>
            <a:r>
              <a:rPr lang="en-US" dirty="0" err="1"/>
              <a:t>GDPR</a:t>
            </a:r>
            <a:r>
              <a:rPr lang="en-US" baseline="0" dirty="0"/>
              <a:t> and that is reflected in spend initiatives. We’ll take a closer look at why the focus remains centered on </a:t>
            </a:r>
            <a:r>
              <a:rPr lang="en-US" baseline="0" dirty="0" err="1"/>
              <a:t>GDPR</a:t>
            </a:r>
            <a:r>
              <a:rPr lang="en-US" baseline="0" dirty="0"/>
              <a:t>.</a:t>
            </a:r>
            <a:endParaRPr lang="en-US" dirty="0"/>
          </a:p>
          <a:p>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1554805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pPr/>
              <a:t>9</a:t>
            </a:fld>
            <a:endParaRPr lang="en-US" dirty="0"/>
          </a:p>
        </p:txBody>
      </p:sp>
    </p:spTree>
    <p:extLst>
      <p:ext uri="{BB962C8B-B14F-4D97-AF65-F5344CB8AC3E}">
        <p14:creationId xmlns:p14="http://schemas.microsoft.com/office/powerpoint/2010/main" val="887087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So what is personal</a:t>
            </a:r>
            <a:r>
              <a:rPr lang="en-US" baseline="0" dirty="0"/>
              <a:t> data? Well, there’s a clear definition in the regulation, and a very </a:t>
            </a:r>
            <a:r>
              <a:rPr lang="en-US" baseline="0" dirty="0" err="1"/>
              <a:t>very</a:t>
            </a:r>
            <a:r>
              <a:rPr lang="en-US" baseline="0" dirty="0"/>
              <a:t> extensive one, actually. Because we talk here about any information related to individuals, whether private, professional, or public life. So name, photo (?), email address, of course bank, social security number, but as well social websites – I mean what you have published in Twitter or other social networks like Facebook, etc., medical information, your IP address, etc. All of that is considered personal data. </a:t>
            </a:r>
            <a:endParaRPr lang="en-US" dirty="0"/>
          </a:p>
        </p:txBody>
      </p:sp>
      <p:sp>
        <p:nvSpPr>
          <p:cNvPr id="4" name="Slide Number Placeholder 3"/>
          <p:cNvSpPr>
            <a:spLocks noGrp="1"/>
          </p:cNvSpPr>
          <p:nvPr>
            <p:ph type="sldNum" sz="quarter" idx="10"/>
          </p:nvPr>
        </p:nvSpPr>
        <p:spPr/>
        <p:txBody>
          <a:bodyPr/>
          <a:lstStyle/>
          <a:p>
            <a:fld id="{074299CD-3469-7241-AD37-C0E01E3A61D2}"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257401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r>
              <a:rPr lang="en-US" dirty="0"/>
              <a:t>Now one of the specific requirements which is in article 35 of the regulation asks each company to run regularly a data protection impact assessment.</a:t>
            </a:r>
            <a:r>
              <a:rPr lang="en-US" baseline="0" dirty="0"/>
              <a:t> It’s a very interesting process because it helps you to identify the gaps between where you are and what the regulation requests. So it’s generally where we start the journey with our customers. That’s the first step. We try to identify the size of the effort, the size of the journey to get to full compliance. But as well, the requirements asks you to run that regularly, not only at the beginning. So that again tracks regularly where you are in your journey, but as well, once you have compliance to continue to track if you keep compliant and if your situation doesn’t get worse after a few years.</a:t>
            </a:r>
          </a:p>
          <a:p>
            <a:endParaRPr lang="en-US" baseline="0" dirty="0"/>
          </a:p>
          <a:p>
            <a:r>
              <a:rPr lang="en-US" baseline="0" dirty="0"/>
              <a:t>And if you process the records of at least 5,000 EU citizens you must hire a Data Protection Officer. </a:t>
            </a:r>
            <a:r>
              <a:rPr lang="en-US" sz="1200" kern="1200" dirty="0">
                <a:solidFill>
                  <a:schemeClr val="tx1"/>
                </a:solidFill>
                <a:effectLst/>
                <a:latin typeface="+mn-lt"/>
                <a:ea typeface="+mn-ea"/>
                <a:cs typeface="+mn-cs"/>
              </a:rPr>
              <a:t>Adding together customers, employees, vendors, partners, prospects, and any other relevant category, you can get to 5,000 pretty quickly. This person is ultimately responsible for your company</a:t>
            </a:r>
            <a:r>
              <a:rPr lang="en-US" sz="1200" kern="1200" baseline="0" dirty="0">
                <a:solidFill>
                  <a:schemeClr val="tx1"/>
                </a:solidFill>
                <a:effectLst/>
                <a:latin typeface="+mn-lt"/>
                <a:ea typeface="+mn-ea"/>
                <a:cs typeface="+mn-cs"/>
              </a:rPr>
              <a:t> is compliant.</a:t>
            </a:r>
            <a:endParaRPr lang="en-US" baseline="0" dirty="0"/>
          </a:p>
        </p:txBody>
      </p:sp>
      <p:sp>
        <p:nvSpPr>
          <p:cNvPr id="4" name="Slide Number Placeholder 3"/>
          <p:cNvSpPr>
            <a:spLocks noGrp="1"/>
          </p:cNvSpPr>
          <p:nvPr>
            <p:ph type="sldNum" sz="quarter" idx="10"/>
          </p:nvPr>
        </p:nvSpPr>
        <p:spPr/>
        <p:txBody>
          <a:bodyPr/>
          <a:lstStyle/>
          <a:p>
            <a:fld id="{074299CD-3469-7241-AD37-C0E01E3A61D2}"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16029055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95000"/>
              </a:lnSpc>
              <a:spcBef>
                <a:spcPts val="0"/>
              </a:spcBef>
              <a:spcAft>
                <a:spcPts val="600"/>
              </a:spcAft>
              <a:buClrTx/>
              <a:buSzTx/>
              <a:buFontTx/>
              <a:buNone/>
              <a:tabLst/>
              <a:defRPr/>
            </a:pPr>
            <a:r>
              <a:rPr lang="en-US" sz="1200" b="1" dirty="0">
                <a:latin typeface="Avenir Book" charset="0"/>
                <a:ea typeface="Avenir Book" charset="0"/>
                <a:cs typeface="Avenir Book" charset="0"/>
              </a:rPr>
              <a:t>Note</a:t>
            </a:r>
            <a:r>
              <a:rPr lang="en-US" sz="1200" dirty="0">
                <a:latin typeface="Avenir Book" charset="0"/>
                <a:ea typeface="Avenir Book" charset="0"/>
                <a:cs typeface="Avenir Book" charset="0"/>
              </a:rPr>
              <a:t>: </a:t>
            </a:r>
            <a:r>
              <a:rPr lang="en-US" sz="1200" dirty="0">
                <a:solidFill>
                  <a:srgbClr val="0070C0"/>
                </a:solidFill>
                <a:latin typeface="Avenir Book" charset="0"/>
                <a:ea typeface="Avenir Book" charset="0"/>
                <a:cs typeface="Avenir Book" charset="0"/>
              </a:rPr>
              <a:t>Please limit to one slide.</a:t>
            </a:r>
          </a:p>
        </p:txBody>
      </p:sp>
      <p:sp>
        <p:nvSpPr>
          <p:cNvPr id="4" name="Slide Number Placeholder 3"/>
          <p:cNvSpPr>
            <a:spLocks noGrp="1"/>
          </p:cNvSpPr>
          <p:nvPr>
            <p:ph type="sldNum" sz="quarter" idx="10"/>
          </p:nvPr>
        </p:nvSpPr>
        <p:spPr/>
        <p:txBody>
          <a:bodyPr/>
          <a:lstStyle/>
          <a:p>
            <a:pPr>
              <a:defRPr/>
            </a:pPr>
            <a:fld id="{0DE2917E-1C20-844B-B32D-63976B822967}" type="slidenum">
              <a:rPr lang="en-US" smtClean="0"/>
              <a:pPr>
                <a:defRPr/>
              </a:pPr>
              <a:t>14</a:t>
            </a:fld>
            <a:endParaRPr lang="en-US" dirty="0"/>
          </a:p>
        </p:txBody>
      </p:sp>
    </p:spTree>
    <p:extLst>
      <p:ext uri="{BB962C8B-B14F-4D97-AF65-F5344CB8AC3E}">
        <p14:creationId xmlns:p14="http://schemas.microsoft.com/office/powerpoint/2010/main" val="1919816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0.png"/><Relationship Id="rId1" Type="http://schemas.openxmlformats.org/officeDocument/2006/relationships/slideMaster" Target="../slideMasters/slideMaster1.xml"/><Relationship Id="rId2" Type="http://schemas.openxmlformats.org/officeDocument/2006/relationships/image" Target="../media/image9.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2" cy="6858000"/>
          </a:xfrm>
          <a:prstGeom prst="rect">
            <a:avLst/>
          </a:prstGeom>
        </p:spPr>
      </p:pic>
      <p:sp>
        <p:nvSpPr>
          <p:cNvPr id="13" name="Title 1"/>
          <p:cNvSpPr>
            <a:spLocks noGrp="1"/>
          </p:cNvSpPr>
          <p:nvPr>
            <p:ph type="ctrTitle"/>
          </p:nvPr>
        </p:nvSpPr>
        <p:spPr bwMode="gray">
          <a:xfrm>
            <a:off x="510530" y="2283787"/>
            <a:ext cx="6166189" cy="1336386"/>
          </a:xfrm>
        </p:spPr>
        <p:txBody>
          <a:bodyPr/>
          <a:lstStyle>
            <a:lvl1pPr algn="l" defTabSz="457200" rtl="0" eaLnBrk="1" latinLnBrk="0" hangingPunct="1">
              <a:lnSpc>
                <a:spcPct val="85000"/>
              </a:lnSpc>
              <a:spcBef>
                <a:spcPts val="0"/>
              </a:spcBef>
              <a:buNone/>
              <a:defRPr lang="en-US" sz="5200" b="0" i="0" kern="1200" normalizeH="0" baseline="0" dirty="0">
                <a:solidFill>
                  <a:schemeClr val="bg1"/>
                </a:solidFill>
                <a:latin typeface="Calibri Light" charset="0"/>
                <a:ea typeface="Calibri Light" charset="0"/>
                <a:cs typeface="Calibri Light" charset="0"/>
              </a:defRPr>
            </a:lvl1pPr>
          </a:lstStyle>
          <a:p>
            <a:r>
              <a:rPr lang="en-US"/>
              <a:t>Click to edit Master title style</a:t>
            </a:r>
            <a:endParaRPr lang="en-US" dirty="0"/>
          </a:p>
        </p:txBody>
      </p:sp>
      <p:sp>
        <p:nvSpPr>
          <p:cNvPr id="14" name="Subtitle 2"/>
          <p:cNvSpPr>
            <a:spLocks noGrp="1"/>
          </p:cNvSpPr>
          <p:nvPr>
            <p:ph type="subTitle" idx="1"/>
          </p:nvPr>
        </p:nvSpPr>
        <p:spPr bwMode="gray">
          <a:xfrm>
            <a:off x="530169" y="4895119"/>
            <a:ext cx="6166818" cy="389744"/>
          </a:xfrm>
        </p:spPr>
        <p:txBody>
          <a:bodyPr anchor="b" anchorCtr="0"/>
          <a:lstStyle>
            <a:lvl1pPr marL="0" indent="0" algn="l" defTabSz="457200" rtl="0" eaLnBrk="1" latinLnBrk="0" hangingPunct="1">
              <a:lnSpc>
                <a:spcPct val="85000"/>
              </a:lnSpc>
              <a:spcBef>
                <a:spcPts val="1200"/>
              </a:spcBef>
              <a:buClr>
                <a:schemeClr val="tx2"/>
              </a:buClr>
              <a:buFont typeface="Arial"/>
              <a:buNone/>
              <a:defRPr lang="en-US" sz="1400" b="0" i="0" kern="1200" dirty="0">
                <a:solidFill>
                  <a:schemeClr val="bg1"/>
                </a:solidFill>
                <a:latin typeface="+mn-lt"/>
                <a:ea typeface="Calibri Regular" charset="0"/>
                <a:cs typeface="Calibri Regular"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5" name="Text Placeholder 2"/>
          <p:cNvSpPr>
            <a:spLocks noGrp="1"/>
          </p:cNvSpPr>
          <p:nvPr>
            <p:ph type="body" sz="quarter" idx="10" hasCustomPrompt="1"/>
          </p:nvPr>
        </p:nvSpPr>
        <p:spPr>
          <a:xfrm>
            <a:off x="520578" y="3697168"/>
            <a:ext cx="6153605" cy="789637"/>
          </a:xfrm>
        </p:spPr>
        <p:txBody>
          <a:bodyPr/>
          <a:lstStyle>
            <a:lvl1pPr marL="0" indent="0">
              <a:lnSpc>
                <a:spcPct val="80000"/>
              </a:lnSpc>
              <a:spcBef>
                <a:spcPts val="0"/>
              </a:spcBef>
              <a:buFont typeface="Arial" panose="020B0604020202020204" pitchFamily="34" charset="0"/>
              <a:buNone/>
              <a:defRPr sz="2000" b="0">
                <a:solidFill>
                  <a:schemeClr val="bg1"/>
                </a:solidFill>
              </a:defRPr>
            </a:lvl1pPr>
            <a:lvl2pPr marL="231775" indent="0">
              <a:buNone/>
              <a:defRPr/>
            </a:lvl2pPr>
            <a:lvl3pPr marL="569913" indent="0">
              <a:buNone/>
              <a:defRPr/>
            </a:lvl3pPr>
            <a:lvl4pPr marL="854075" indent="0">
              <a:buNone/>
              <a:defRPr/>
            </a:lvl4pPr>
            <a:lvl5pPr marL="1146175" indent="0">
              <a:buNone/>
              <a:defRPr/>
            </a:lvl5pPr>
          </a:lstStyle>
          <a:p>
            <a:pPr lvl="0"/>
            <a:r>
              <a:rPr lang="en-US" dirty="0"/>
              <a:t>Click to edit Subtitle Master text styles</a:t>
            </a:r>
          </a:p>
        </p:txBody>
      </p:sp>
      <p:sp>
        <p:nvSpPr>
          <p:cNvPr id="16" name="Text Placeholder 4"/>
          <p:cNvSpPr>
            <a:spLocks noGrp="1"/>
          </p:cNvSpPr>
          <p:nvPr>
            <p:ph type="body" sz="quarter" idx="11" hasCustomPrompt="1"/>
          </p:nvPr>
        </p:nvSpPr>
        <p:spPr>
          <a:xfrm>
            <a:off x="527955" y="5265981"/>
            <a:ext cx="6166326" cy="914400"/>
          </a:xfrm>
        </p:spPr>
        <p:txBody>
          <a:bodyPr/>
          <a:lstStyle>
            <a:lvl1pPr marL="0" indent="0">
              <a:buNone/>
              <a:defRPr sz="1400" b="0" i="0">
                <a:solidFill>
                  <a:schemeClr val="bg1"/>
                </a:solidFill>
                <a:latin typeface="+mn-lt"/>
                <a:ea typeface="Calibri Regular" charset="0"/>
                <a:cs typeface="Calibri Regular" charset="0"/>
              </a:defRPr>
            </a:lvl1pPr>
            <a:lvl2pPr marL="231775" indent="0">
              <a:buNone/>
              <a:defRPr/>
            </a:lvl2pPr>
            <a:lvl3pPr marL="569913" indent="0">
              <a:buNone/>
              <a:defRPr/>
            </a:lvl3pPr>
            <a:lvl4pPr marL="854075" indent="0">
              <a:buNone/>
              <a:defRPr/>
            </a:lvl4pPr>
            <a:lvl5pPr marL="1146175" indent="0">
              <a:buNone/>
              <a:defRPr/>
            </a:lvl5pPr>
          </a:lstStyle>
          <a:p>
            <a:r>
              <a:rPr lang="en-US" dirty="0"/>
              <a:t>Click to edit Master subtitle style</a:t>
            </a:r>
          </a:p>
        </p:txBody>
      </p:sp>
      <p:grpSp>
        <p:nvGrpSpPr>
          <p:cNvPr id="10" name="Group 9">
            <a:extLst>
              <a:ext uri="{FF2B5EF4-FFF2-40B4-BE49-F238E27FC236}">
                <a16:creationId xmlns="" xmlns:a16="http://schemas.microsoft.com/office/drawing/2014/main" id="{5E8FE8F7-BEA6-4E9A-ACA7-FB495016EE2E}"/>
              </a:ext>
            </a:extLst>
          </p:cNvPr>
          <p:cNvGrpSpPr/>
          <p:nvPr userDrawn="1"/>
        </p:nvGrpSpPr>
        <p:grpSpPr>
          <a:xfrm>
            <a:off x="510061" y="6491135"/>
            <a:ext cx="3236252" cy="222250"/>
            <a:chOff x="346526" y="6468275"/>
            <a:chExt cx="3237095" cy="222250"/>
          </a:xfrm>
        </p:grpSpPr>
        <p:sp>
          <p:nvSpPr>
            <p:cNvPr id="11" name="Footer Placeholder 4">
              <a:extLst>
                <a:ext uri="{FF2B5EF4-FFF2-40B4-BE49-F238E27FC236}">
                  <a16:creationId xmlns="" xmlns:a16="http://schemas.microsoft.com/office/drawing/2014/main" id="{A7DEF88C-7D04-4BCF-8884-90FC2B66C02B}"/>
                </a:ext>
              </a:extLst>
            </p:cNvPr>
            <p:cNvSpPr txBox="1">
              <a:spLocks/>
            </p:cNvSpPr>
            <p:nvPr/>
          </p:nvSpPr>
          <p:spPr bwMode="auto">
            <a:xfrm>
              <a:off x="346526" y="6468275"/>
              <a:ext cx="3237095"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l" defTabSz="457017" rtl="0" eaLnBrk="1" latinLnBrk="0" hangingPunct="1">
                <a:tabLst>
                  <a:tab pos="3599010" algn="l"/>
                </a:tabLst>
              </a:pPr>
              <a:r>
                <a:rPr lang="en-US" sz="800" kern="1200" dirty="0">
                  <a:solidFill>
                    <a:schemeClr val="bg1"/>
                  </a:solidFill>
                  <a:latin typeface="+mn-lt"/>
                  <a:ea typeface="Calibri" charset="0"/>
                  <a:cs typeface="Calibri" charset="0"/>
                </a:rPr>
                <a:t>© 2018 ServiceNow. All Rights Reserved  |  @</a:t>
              </a:r>
              <a:r>
                <a:rPr lang="en-US" sz="800" kern="1200" dirty="0" err="1">
                  <a:solidFill>
                    <a:schemeClr val="bg1"/>
                  </a:solidFill>
                  <a:latin typeface="+mn-lt"/>
                  <a:ea typeface="Calibri" charset="0"/>
                  <a:cs typeface="Calibri" charset="0"/>
                </a:rPr>
                <a:t>TwitterHandle</a:t>
              </a:r>
              <a:r>
                <a:rPr lang="en-US" sz="800" kern="1200" dirty="0">
                  <a:solidFill>
                    <a:schemeClr val="bg1"/>
                  </a:solidFill>
                  <a:latin typeface="+mn-lt"/>
                  <a:ea typeface="Calibri" charset="0"/>
                  <a:cs typeface="Calibri" charset="0"/>
                </a:rPr>
                <a:t>  |  #Know18</a:t>
              </a:r>
            </a:p>
          </p:txBody>
        </p:sp>
        <p:sp>
          <p:nvSpPr>
            <p:cNvPr id="12" name="Footer Placeholder 4">
              <a:extLst>
                <a:ext uri="{FF2B5EF4-FFF2-40B4-BE49-F238E27FC236}">
                  <a16:creationId xmlns="" xmlns:a16="http://schemas.microsoft.com/office/drawing/2014/main" id="{8F8DF968-CA28-496B-8293-7F4EAF61CDD5}"/>
                </a:ext>
              </a:extLst>
            </p:cNvPr>
            <p:cNvSpPr txBox="1">
              <a:spLocks/>
            </p:cNvSpPr>
            <p:nvPr/>
          </p:nvSpPr>
          <p:spPr bwMode="auto">
            <a:xfrm>
              <a:off x="1947324" y="6468275"/>
              <a:ext cx="1335468"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defTabSz="457017" rtl="0" eaLnBrk="1" latinLnBrk="0" hangingPunct="1">
                <a:tabLst>
                  <a:tab pos="3599010" algn="l"/>
                </a:tabLst>
              </a:pPr>
              <a:endParaRPr lang="en-US" sz="800" kern="1200" dirty="0">
                <a:solidFill>
                  <a:schemeClr val="bg1"/>
                </a:solidFill>
                <a:latin typeface="Calibri" charset="0"/>
                <a:ea typeface="Calibri" charset="0"/>
                <a:cs typeface="Calibri" charset="0"/>
              </a:endParaRPr>
            </a:p>
          </p:txBody>
        </p:sp>
      </p:grpSp>
    </p:spTree>
    <p:extLst>
      <p:ext uri="{BB962C8B-B14F-4D97-AF65-F5344CB8AC3E}">
        <p14:creationId xmlns:p14="http://schemas.microsoft.com/office/powerpoint/2010/main" val="1001076663"/>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hoto left">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p>
        </p:txBody>
      </p:sp>
      <p:sp>
        <p:nvSpPr>
          <p:cNvPr id="7" name="Content Placeholder 5"/>
          <p:cNvSpPr>
            <a:spLocks noGrp="1"/>
          </p:cNvSpPr>
          <p:nvPr>
            <p:ph sz="quarter" idx="11"/>
          </p:nvPr>
        </p:nvSpPr>
        <p:spPr>
          <a:xfrm>
            <a:off x="6330731" y="1531490"/>
            <a:ext cx="5272621" cy="4632325"/>
          </a:xfrm>
        </p:spPr>
        <p:txBody>
          <a:bodyPr/>
          <a:lstStyle/>
          <a:p>
            <a:pPr lvl="0"/>
            <a:r>
              <a:rPr lang="en-US" dirty="0"/>
              <a:t>Click to edit Master text styles</a:t>
            </a:r>
          </a:p>
          <a:p>
            <a:pPr lvl="1"/>
            <a:r>
              <a:rPr lang="en-US" dirty="0"/>
              <a:t>Second level</a:t>
            </a:r>
          </a:p>
        </p:txBody>
      </p:sp>
      <p:sp>
        <p:nvSpPr>
          <p:cNvPr id="8" name="Picture Placeholder 4"/>
          <p:cNvSpPr>
            <a:spLocks noGrp="1"/>
          </p:cNvSpPr>
          <p:nvPr>
            <p:ph type="pic" sz="quarter" idx="10"/>
          </p:nvPr>
        </p:nvSpPr>
        <p:spPr bwMode="gray">
          <a:xfrm>
            <a:off x="618310" y="1627288"/>
            <a:ext cx="5424184" cy="3867824"/>
          </a:xfrm>
          <a:prstGeom prst="roundRect">
            <a:avLst>
              <a:gd name="adj" fmla="val 0"/>
            </a:avLst>
          </a:prstGeom>
        </p:spPr>
        <p:txBody>
          <a:bodyPr anchor="ctr"/>
          <a:lstStyle>
            <a:lvl1pPr marL="0" indent="0" algn="ctr">
              <a:buFontTx/>
              <a:buNone/>
              <a:defRPr>
                <a:solidFill>
                  <a:schemeClr val="tx1"/>
                </a:solidFill>
              </a:defRPr>
            </a:lvl1pPr>
          </a:lstStyle>
          <a:p>
            <a:r>
              <a:rPr lang="en-US" dirty="0"/>
              <a:t>Drag picture to placeholder or click icon to add</a:t>
            </a:r>
          </a:p>
        </p:txBody>
      </p:sp>
    </p:spTree>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ouble Photo">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p>
        </p:txBody>
      </p:sp>
      <p:sp>
        <p:nvSpPr>
          <p:cNvPr id="5" name="Picture Placeholder 4"/>
          <p:cNvSpPr>
            <a:spLocks noGrp="1"/>
          </p:cNvSpPr>
          <p:nvPr>
            <p:ph type="pic" sz="quarter" idx="10"/>
          </p:nvPr>
        </p:nvSpPr>
        <p:spPr bwMode="gray">
          <a:xfrm>
            <a:off x="608171" y="1618579"/>
            <a:ext cx="5390779" cy="3758200"/>
          </a:xfrm>
          <a:prstGeom prst="roundRect">
            <a:avLst>
              <a:gd name="adj" fmla="val 0"/>
            </a:avLst>
          </a:prstGeom>
        </p:spPr>
        <p:txBody>
          <a:bodyPr anchor="ctr"/>
          <a:lstStyle>
            <a:lvl1pPr marL="0" indent="0" algn="ctr">
              <a:buFontTx/>
              <a:buNone/>
              <a:defRPr>
                <a:solidFill>
                  <a:schemeClr val="bg1"/>
                </a:solidFill>
              </a:defRPr>
            </a:lvl1pPr>
          </a:lstStyle>
          <a:p>
            <a:r>
              <a:rPr lang="en-US" dirty="0"/>
              <a:t>Drag picture to placeholder or click icon to add</a:t>
            </a:r>
          </a:p>
        </p:txBody>
      </p:sp>
      <p:sp>
        <p:nvSpPr>
          <p:cNvPr id="6" name="Picture Placeholder 4"/>
          <p:cNvSpPr>
            <a:spLocks noGrp="1"/>
          </p:cNvSpPr>
          <p:nvPr>
            <p:ph type="pic" sz="quarter" idx="11"/>
          </p:nvPr>
        </p:nvSpPr>
        <p:spPr bwMode="gray">
          <a:xfrm>
            <a:off x="6266155" y="1618579"/>
            <a:ext cx="5398160" cy="3758200"/>
          </a:xfrm>
          <a:prstGeom prst="roundRect">
            <a:avLst>
              <a:gd name="adj" fmla="val 0"/>
            </a:avLst>
          </a:prstGeom>
        </p:spPr>
        <p:txBody>
          <a:bodyPr anchor="ctr"/>
          <a:lstStyle>
            <a:lvl1pPr marL="0" indent="0" algn="ctr">
              <a:buFontTx/>
              <a:buNone/>
              <a:defRPr>
                <a:solidFill>
                  <a:schemeClr val="bg1"/>
                </a:solidFill>
              </a:defRPr>
            </a:lvl1pPr>
          </a:lstStyle>
          <a:p>
            <a:r>
              <a:rPr lang="en-US" dirty="0"/>
              <a:t>Drag picture to placeholder or click icon to add</a:t>
            </a:r>
          </a:p>
        </p:txBody>
      </p:sp>
      <p:sp>
        <p:nvSpPr>
          <p:cNvPr id="9" name="Text Placeholder 3"/>
          <p:cNvSpPr>
            <a:spLocks noGrp="1"/>
          </p:cNvSpPr>
          <p:nvPr>
            <p:ph type="body" sz="quarter" idx="12"/>
          </p:nvPr>
        </p:nvSpPr>
        <p:spPr>
          <a:xfrm>
            <a:off x="608171" y="5441090"/>
            <a:ext cx="5390966" cy="735012"/>
          </a:xfrm>
        </p:spPr>
        <p:txBody>
          <a:bodyPr/>
          <a:lstStyle>
            <a:lvl1pPr marL="0" indent="0">
              <a:buNone/>
              <a:defRPr sz="1800"/>
            </a:lvl1pPr>
            <a:lvl2pPr marL="231682" indent="0">
              <a:buNone/>
              <a:defRPr sz="1600"/>
            </a:lvl2pPr>
            <a:lvl3pPr marL="569685" indent="0">
              <a:buNone/>
              <a:defRPr sz="1600"/>
            </a:lvl3pPr>
            <a:lvl4pPr marL="853733" indent="0">
              <a:buNone/>
              <a:defRPr sz="1600"/>
            </a:lvl4pPr>
            <a:lvl5pPr marL="1145716" indent="0">
              <a:buNone/>
              <a:defRPr sz="1600"/>
            </a:lvl5pPr>
          </a:lstStyle>
          <a:p>
            <a:pPr lvl="0"/>
            <a:r>
              <a:rPr lang="en-US" dirty="0"/>
              <a:t>Click to edit Master text styles</a:t>
            </a:r>
          </a:p>
        </p:txBody>
      </p:sp>
      <p:sp>
        <p:nvSpPr>
          <p:cNvPr id="10" name="Text Placeholder 3"/>
          <p:cNvSpPr>
            <a:spLocks noGrp="1"/>
          </p:cNvSpPr>
          <p:nvPr>
            <p:ph type="body" sz="quarter" idx="13"/>
          </p:nvPr>
        </p:nvSpPr>
        <p:spPr>
          <a:xfrm>
            <a:off x="6273349" y="5441090"/>
            <a:ext cx="5390966" cy="735012"/>
          </a:xfrm>
        </p:spPr>
        <p:txBody>
          <a:bodyPr/>
          <a:lstStyle>
            <a:lvl1pPr marL="0" indent="0">
              <a:buNone/>
              <a:defRPr sz="1800"/>
            </a:lvl1pPr>
            <a:lvl2pPr marL="231682" indent="0">
              <a:buNone/>
              <a:defRPr sz="1600"/>
            </a:lvl2pPr>
            <a:lvl3pPr marL="569685" indent="0">
              <a:buNone/>
              <a:defRPr sz="1600"/>
            </a:lvl3pPr>
            <a:lvl4pPr marL="853733" indent="0">
              <a:buNone/>
              <a:defRPr sz="1600"/>
            </a:lvl4pPr>
            <a:lvl5pPr marL="1145716" indent="0">
              <a:buNone/>
              <a:defRPr sz="1600"/>
            </a:lvl5pPr>
          </a:lstStyle>
          <a:p>
            <a:pPr lvl="0"/>
            <a:r>
              <a:rPr lang="en-US" dirty="0"/>
              <a:t>Click to edit Master </a:t>
            </a:r>
            <a:r>
              <a:rPr lang="en-US"/>
              <a:t>text styles</a:t>
            </a:r>
            <a:endParaRPr lang="en-US" dirty="0"/>
          </a:p>
        </p:txBody>
      </p:sp>
    </p:spTree>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riple Photo–">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p>
        </p:txBody>
      </p:sp>
      <p:sp>
        <p:nvSpPr>
          <p:cNvPr id="7" name="Picture Placeholder 4"/>
          <p:cNvSpPr>
            <a:spLocks noGrp="1"/>
          </p:cNvSpPr>
          <p:nvPr>
            <p:ph type="pic" sz="quarter" idx="10"/>
          </p:nvPr>
        </p:nvSpPr>
        <p:spPr bwMode="gray">
          <a:xfrm>
            <a:off x="608171" y="1618578"/>
            <a:ext cx="3516666" cy="3758200"/>
          </a:xfrm>
          <a:prstGeom prst="roundRect">
            <a:avLst>
              <a:gd name="adj" fmla="val 0"/>
            </a:avLst>
          </a:prstGeom>
        </p:spPr>
        <p:txBody>
          <a:bodyPr anchor="ctr"/>
          <a:lstStyle>
            <a:lvl1pPr marL="0" indent="0" algn="ctr">
              <a:buFontTx/>
              <a:buNone/>
              <a:defRPr>
                <a:solidFill>
                  <a:schemeClr val="bg1"/>
                </a:solidFill>
              </a:defRPr>
            </a:lvl1pPr>
          </a:lstStyle>
          <a:p>
            <a:r>
              <a:rPr lang="en-US" dirty="0"/>
              <a:t>Drag picture to placeholder or click icon to add</a:t>
            </a:r>
          </a:p>
        </p:txBody>
      </p:sp>
      <p:sp>
        <p:nvSpPr>
          <p:cNvPr id="8" name="Picture Placeholder 4"/>
          <p:cNvSpPr>
            <a:spLocks noGrp="1"/>
          </p:cNvSpPr>
          <p:nvPr>
            <p:ph type="pic" sz="quarter" idx="11"/>
          </p:nvPr>
        </p:nvSpPr>
        <p:spPr bwMode="gray">
          <a:xfrm>
            <a:off x="4373814" y="1618578"/>
            <a:ext cx="3516666" cy="3758200"/>
          </a:xfrm>
          <a:prstGeom prst="roundRect">
            <a:avLst>
              <a:gd name="adj" fmla="val 0"/>
            </a:avLst>
          </a:prstGeom>
        </p:spPr>
        <p:txBody>
          <a:bodyPr anchor="ctr"/>
          <a:lstStyle>
            <a:lvl1pPr marL="0" indent="0" algn="ctr">
              <a:buFontTx/>
              <a:buNone/>
              <a:defRPr>
                <a:solidFill>
                  <a:schemeClr val="bg1"/>
                </a:solidFill>
              </a:defRPr>
            </a:lvl1pPr>
          </a:lstStyle>
          <a:p>
            <a:r>
              <a:rPr lang="en-US" dirty="0"/>
              <a:t>Drag picture to placeholder or click icon to add</a:t>
            </a:r>
          </a:p>
        </p:txBody>
      </p:sp>
      <p:sp>
        <p:nvSpPr>
          <p:cNvPr id="11" name="Picture Placeholder 4"/>
          <p:cNvSpPr>
            <a:spLocks noGrp="1"/>
          </p:cNvSpPr>
          <p:nvPr>
            <p:ph type="pic" sz="quarter" idx="12"/>
          </p:nvPr>
        </p:nvSpPr>
        <p:spPr bwMode="gray">
          <a:xfrm>
            <a:off x="8139457" y="1618578"/>
            <a:ext cx="3516666" cy="3758200"/>
          </a:xfrm>
          <a:prstGeom prst="roundRect">
            <a:avLst>
              <a:gd name="adj" fmla="val 0"/>
            </a:avLst>
          </a:prstGeom>
        </p:spPr>
        <p:txBody>
          <a:bodyPr anchor="ctr"/>
          <a:lstStyle>
            <a:lvl1pPr marL="0" indent="0" algn="ctr">
              <a:buFontTx/>
              <a:buNone/>
              <a:defRPr>
                <a:solidFill>
                  <a:schemeClr val="bg1"/>
                </a:solidFill>
              </a:defRPr>
            </a:lvl1pPr>
          </a:lstStyle>
          <a:p>
            <a:r>
              <a:rPr lang="en-US" dirty="0"/>
              <a:t>Drag picture to placeholder or click icon to add</a:t>
            </a:r>
          </a:p>
        </p:txBody>
      </p:sp>
      <p:sp>
        <p:nvSpPr>
          <p:cNvPr id="12" name="Text Placeholder 3"/>
          <p:cNvSpPr>
            <a:spLocks noGrp="1"/>
          </p:cNvSpPr>
          <p:nvPr>
            <p:ph type="body" sz="quarter" idx="13"/>
          </p:nvPr>
        </p:nvSpPr>
        <p:spPr>
          <a:xfrm>
            <a:off x="608171" y="5441089"/>
            <a:ext cx="3516666" cy="735012"/>
          </a:xfrm>
        </p:spPr>
        <p:txBody>
          <a:bodyPr/>
          <a:lstStyle>
            <a:lvl1pPr marL="0" indent="0">
              <a:buNone/>
              <a:defRPr sz="1800"/>
            </a:lvl1pPr>
            <a:lvl2pPr marL="231682" indent="0">
              <a:buNone/>
              <a:defRPr sz="1600"/>
            </a:lvl2pPr>
            <a:lvl3pPr marL="569685" indent="0">
              <a:buNone/>
              <a:defRPr sz="1600"/>
            </a:lvl3pPr>
            <a:lvl4pPr marL="853733" indent="0">
              <a:buNone/>
              <a:defRPr sz="1600"/>
            </a:lvl4pPr>
            <a:lvl5pPr marL="1145716" indent="0">
              <a:buNone/>
              <a:defRPr sz="1600"/>
            </a:lvl5pPr>
          </a:lstStyle>
          <a:p>
            <a:pPr lvl="0"/>
            <a:r>
              <a:rPr lang="en-US" dirty="0"/>
              <a:t>Click to edit Master text styles</a:t>
            </a:r>
          </a:p>
        </p:txBody>
      </p:sp>
      <p:sp>
        <p:nvSpPr>
          <p:cNvPr id="13" name="Text Placeholder 3"/>
          <p:cNvSpPr>
            <a:spLocks noGrp="1"/>
          </p:cNvSpPr>
          <p:nvPr>
            <p:ph type="body" sz="quarter" idx="14"/>
          </p:nvPr>
        </p:nvSpPr>
        <p:spPr>
          <a:xfrm>
            <a:off x="4373814" y="5441089"/>
            <a:ext cx="3516666" cy="735012"/>
          </a:xfrm>
        </p:spPr>
        <p:txBody>
          <a:bodyPr/>
          <a:lstStyle>
            <a:lvl1pPr marL="0" indent="0">
              <a:buNone/>
              <a:defRPr sz="1800"/>
            </a:lvl1pPr>
            <a:lvl2pPr marL="231682" indent="0">
              <a:buNone/>
              <a:defRPr sz="1600"/>
            </a:lvl2pPr>
            <a:lvl3pPr marL="569685" indent="0">
              <a:buNone/>
              <a:defRPr sz="1600"/>
            </a:lvl3pPr>
            <a:lvl4pPr marL="853733" indent="0">
              <a:buNone/>
              <a:defRPr sz="1600"/>
            </a:lvl4pPr>
            <a:lvl5pPr marL="1145716" indent="0">
              <a:buNone/>
              <a:defRPr sz="1600"/>
            </a:lvl5pPr>
          </a:lstStyle>
          <a:p>
            <a:pPr lvl="0"/>
            <a:r>
              <a:rPr lang="en-US" dirty="0"/>
              <a:t>Click to edit Master </a:t>
            </a:r>
            <a:r>
              <a:rPr lang="en-US"/>
              <a:t>text styles</a:t>
            </a:r>
            <a:endParaRPr lang="en-US" dirty="0"/>
          </a:p>
        </p:txBody>
      </p:sp>
      <p:sp>
        <p:nvSpPr>
          <p:cNvPr id="14" name="Text Placeholder 3"/>
          <p:cNvSpPr>
            <a:spLocks noGrp="1"/>
          </p:cNvSpPr>
          <p:nvPr>
            <p:ph type="body" sz="quarter" idx="15"/>
          </p:nvPr>
        </p:nvSpPr>
        <p:spPr>
          <a:xfrm>
            <a:off x="8121522" y="5441089"/>
            <a:ext cx="3516666" cy="735012"/>
          </a:xfrm>
        </p:spPr>
        <p:txBody>
          <a:bodyPr/>
          <a:lstStyle>
            <a:lvl1pPr marL="0" indent="0">
              <a:buNone/>
              <a:defRPr sz="1800"/>
            </a:lvl1pPr>
            <a:lvl2pPr marL="231682" indent="0">
              <a:buNone/>
              <a:defRPr sz="1600"/>
            </a:lvl2pPr>
            <a:lvl3pPr marL="569685" indent="0">
              <a:buNone/>
              <a:defRPr sz="1600"/>
            </a:lvl3pPr>
            <a:lvl4pPr marL="853733" indent="0">
              <a:buNone/>
              <a:defRPr sz="1600"/>
            </a:lvl4pPr>
            <a:lvl5pPr marL="1145716" indent="0">
              <a:buNone/>
              <a:defRPr sz="1600"/>
            </a:lvl5pPr>
          </a:lstStyle>
          <a:p>
            <a:pPr lvl="0"/>
            <a:r>
              <a:rPr lang="en-US" dirty="0"/>
              <a:t>Click to edit Master </a:t>
            </a:r>
            <a:r>
              <a:rPr lang="en-US"/>
              <a:t>text styles</a:t>
            </a:r>
            <a:endParaRPr lang="en-US" dirty="0"/>
          </a:p>
        </p:txBody>
      </p:sp>
    </p:spTree>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ustomer_Reference">
    <p:spTree>
      <p:nvGrpSpPr>
        <p:cNvPr id="1" name=""/>
        <p:cNvGrpSpPr/>
        <p:nvPr/>
      </p:nvGrpSpPr>
      <p:grpSpPr>
        <a:xfrm>
          <a:off x="0" y="0"/>
          <a:ext cx="0" cy="0"/>
          <a:chOff x="0" y="0"/>
          <a:chExt cx="0" cy="0"/>
        </a:xfrm>
      </p:grpSpPr>
      <p:sp>
        <p:nvSpPr>
          <p:cNvPr id="8" name="Rectangle 7"/>
          <p:cNvSpPr/>
          <p:nvPr userDrawn="1"/>
        </p:nvSpPr>
        <p:spPr>
          <a:xfrm>
            <a:off x="0" y="0"/>
            <a:ext cx="6389225" cy="6352674"/>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10" name="Oval 9"/>
          <p:cNvSpPr/>
          <p:nvPr userDrawn="1"/>
        </p:nvSpPr>
        <p:spPr>
          <a:xfrm>
            <a:off x="8398864" y="400837"/>
            <a:ext cx="1699771" cy="1699772"/>
          </a:xfrm>
          <a:prstGeom prst="ellipse">
            <a:avLst/>
          </a:prstGeom>
          <a:solidFill>
            <a:schemeClr val="bg1"/>
          </a:solidFill>
          <a:ln w="38100">
            <a:solidFill>
              <a:srgbClr val="57A1D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8" b="0" i="0" dirty="0">
              <a:solidFill>
                <a:srgbClr val="FFFFFF"/>
              </a:solidFill>
              <a:latin typeface="Calibri Regular" charset="0"/>
              <a:ea typeface="Calibri Regular" charset="0"/>
              <a:cs typeface="Calibri Regular" charset="0"/>
            </a:endParaRPr>
          </a:p>
        </p:txBody>
      </p:sp>
      <p:sp>
        <p:nvSpPr>
          <p:cNvPr id="11" name="Text Placeholder 2"/>
          <p:cNvSpPr>
            <a:spLocks noGrp="1"/>
          </p:cNvSpPr>
          <p:nvPr>
            <p:ph type="body" sz="quarter" idx="10" hasCustomPrompt="1"/>
          </p:nvPr>
        </p:nvSpPr>
        <p:spPr>
          <a:xfrm>
            <a:off x="6620718" y="2365826"/>
            <a:ext cx="5348187" cy="789637"/>
          </a:xfrm>
        </p:spPr>
        <p:txBody>
          <a:bodyPr/>
          <a:lstStyle>
            <a:lvl1pPr marL="0" indent="0" algn="ctr">
              <a:lnSpc>
                <a:spcPct val="80000"/>
              </a:lnSpc>
              <a:spcBef>
                <a:spcPts val="0"/>
              </a:spcBef>
              <a:buFont typeface="Arial" panose="020B0604020202020204" pitchFamily="34" charset="0"/>
              <a:buNone/>
              <a:defRPr sz="1999" b="0" i="0">
                <a:solidFill>
                  <a:schemeClr val="tx1"/>
                </a:solidFill>
                <a:latin typeface="+mn-lt"/>
                <a:ea typeface="Calibri Regular" charset="0"/>
                <a:cs typeface="Calibri Regular"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Click to edit Quote text styles</a:t>
            </a:r>
          </a:p>
        </p:txBody>
      </p:sp>
      <p:sp>
        <p:nvSpPr>
          <p:cNvPr id="12" name="Text Placeholder 2"/>
          <p:cNvSpPr>
            <a:spLocks noGrp="1"/>
          </p:cNvSpPr>
          <p:nvPr>
            <p:ph type="body" sz="quarter" idx="11" hasCustomPrompt="1"/>
          </p:nvPr>
        </p:nvSpPr>
        <p:spPr>
          <a:xfrm>
            <a:off x="6620718" y="5352094"/>
            <a:ext cx="5348187" cy="789637"/>
          </a:xfrm>
        </p:spPr>
        <p:txBody>
          <a:bodyPr/>
          <a:lstStyle>
            <a:lvl1pPr marL="0" indent="0" algn="ctr">
              <a:lnSpc>
                <a:spcPct val="80000"/>
              </a:lnSpc>
              <a:spcBef>
                <a:spcPts val="0"/>
              </a:spcBef>
              <a:buFont typeface="Arial" panose="020B0604020202020204" pitchFamily="34" charset="0"/>
              <a:buNone/>
              <a:defRPr sz="1999" b="0" i="0">
                <a:solidFill>
                  <a:schemeClr val="tx1"/>
                </a:solidFill>
                <a:latin typeface="+mn-lt"/>
                <a:ea typeface="Calibri Regular" charset="0"/>
                <a:cs typeface="Calibri Regular"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Click to edit Quote text styles</a:t>
            </a:r>
          </a:p>
        </p:txBody>
      </p:sp>
      <p:sp>
        <p:nvSpPr>
          <p:cNvPr id="13" name="Oval 12"/>
          <p:cNvSpPr/>
          <p:nvPr userDrawn="1"/>
        </p:nvSpPr>
        <p:spPr>
          <a:xfrm>
            <a:off x="8398864" y="3421831"/>
            <a:ext cx="1699771" cy="1699772"/>
          </a:xfrm>
          <a:prstGeom prst="ellipse">
            <a:avLst/>
          </a:prstGeom>
          <a:solidFill>
            <a:schemeClr val="bg1"/>
          </a:solidFill>
          <a:ln w="38100">
            <a:solidFill>
              <a:srgbClr val="57A1D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8" b="0" i="0" dirty="0">
              <a:solidFill>
                <a:srgbClr val="FFFFFF"/>
              </a:solidFill>
              <a:latin typeface="Calibri Regular" charset="0"/>
              <a:ea typeface="Calibri Regular" charset="0"/>
              <a:cs typeface="Calibri Regular" charset="0"/>
            </a:endParaRPr>
          </a:p>
        </p:txBody>
      </p:sp>
      <p:sp>
        <p:nvSpPr>
          <p:cNvPr id="14" name="Text Placeholder 2"/>
          <p:cNvSpPr>
            <a:spLocks noGrp="1"/>
          </p:cNvSpPr>
          <p:nvPr>
            <p:ph type="body" sz="quarter" idx="12" hasCustomPrompt="1"/>
          </p:nvPr>
        </p:nvSpPr>
        <p:spPr>
          <a:xfrm>
            <a:off x="519844" y="2904962"/>
            <a:ext cx="5348187" cy="789637"/>
          </a:xfrm>
        </p:spPr>
        <p:txBody>
          <a:bodyPr/>
          <a:lstStyle>
            <a:lvl1pPr marL="0" indent="0" algn="ctr">
              <a:lnSpc>
                <a:spcPct val="80000"/>
              </a:lnSpc>
              <a:spcBef>
                <a:spcPts val="0"/>
              </a:spcBef>
              <a:buFont typeface="Arial" panose="020B0604020202020204" pitchFamily="34" charset="0"/>
              <a:buNone/>
              <a:defRPr sz="1999" b="0" i="0">
                <a:solidFill>
                  <a:schemeClr val="bg1"/>
                </a:solidFill>
                <a:latin typeface="+mn-lt"/>
                <a:ea typeface="Calibri Regular" charset="0"/>
                <a:cs typeface="Calibri Regular"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Add Customer Photo Here</a:t>
            </a:r>
          </a:p>
        </p:txBody>
      </p:sp>
      <p:sp>
        <p:nvSpPr>
          <p:cNvPr id="15" name="Text Placeholder 2"/>
          <p:cNvSpPr>
            <a:spLocks noGrp="1"/>
          </p:cNvSpPr>
          <p:nvPr>
            <p:ph type="body" sz="quarter" idx="13" hasCustomPrompt="1"/>
          </p:nvPr>
        </p:nvSpPr>
        <p:spPr>
          <a:xfrm>
            <a:off x="169152" y="5636851"/>
            <a:ext cx="3669176" cy="506057"/>
          </a:xfrm>
        </p:spPr>
        <p:txBody>
          <a:bodyPr/>
          <a:lstStyle>
            <a:lvl1pPr marL="0" indent="0" algn="l">
              <a:lnSpc>
                <a:spcPct val="80000"/>
              </a:lnSpc>
              <a:spcBef>
                <a:spcPts val="0"/>
              </a:spcBef>
              <a:buFont typeface="Arial" panose="020B0604020202020204" pitchFamily="34" charset="0"/>
              <a:buNone/>
              <a:defRPr sz="1999" b="0" i="0">
                <a:solidFill>
                  <a:schemeClr val="bg1"/>
                </a:solidFill>
                <a:latin typeface="+mn-lt"/>
                <a:ea typeface="Calibri Regular" charset="0"/>
                <a:cs typeface="Calibri Regular"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Add Customer Logo Here</a:t>
            </a:r>
          </a:p>
        </p:txBody>
      </p:sp>
      <p:sp>
        <p:nvSpPr>
          <p:cNvPr id="16" name="Text Placeholder 2"/>
          <p:cNvSpPr>
            <a:spLocks noGrp="1"/>
          </p:cNvSpPr>
          <p:nvPr>
            <p:ph type="body" sz="quarter" idx="15" hasCustomPrompt="1"/>
          </p:nvPr>
        </p:nvSpPr>
        <p:spPr>
          <a:xfrm>
            <a:off x="8553693" y="1011589"/>
            <a:ext cx="1400535" cy="789637"/>
          </a:xfrm>
        </p:spPr>
        <p:txBody>
          <a:bodyPr/>
          <a:lstStyle>
            <a:lvl1pPr marL="0" indent="0" algn="ctr">
              <a:lnSpc>
                <a:spcPct val="80000"/>
              </a:lnSpc>
              <a:spcBef>
                <a:spcPts val="0"/>
              </a:spcBef>
              <a:buFont typeface="Arial" panose="020B0604020202020204" pitchFamily="34" charset="0"/>
              <a:buNone/>
              <a:defRPr sz="1999" b="0" i="0" baseline="0">
                <a:solidFill>
                  <a:schemeClr val="tx1"/>
                </a:solidFill>
                <a:latin typeface="+mn-lt"/>
                <a:ea typeface="Calibri Regular" charset="0"/>
                <a:cs typeface="Calibri Regular"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Add Icon Here</a:t>
            </a:r>
          </a:p>
        </p:txBody>
      </p:sp>
      <p:sp>
        <p:nvSpPr>
          <p:cNvPr id="17" name="Text Placeholder 2"/>
          <p:cNvSpPr>
            <a:spLocks noGrp="1"/>
          </p:cNvSpPr>
          <p:nvPr>
            <p:ph type="body" sz="quarter" idx="16" hasCustomPrompt="1"/>
          </p:nvPr>
        </p:nvSpPr>
        <p:spPr>
          <a:xfrm>
            <a:off x="8553693" y="4078880"/>
            <a:ext cx="1400535" cy="789637"/>
          </a:xfrm>
        </p:spPr>
        <p:txBody>
          <a:bodyPr/>
          <a:lstStyle>
            <a:lvl1pPr marL="0" indent="0" algn="ctr">
              <a:lnSpc>
                <a:spcPct val="80000"/>
              </a:lnSpc>
              <a:spcBef>
                <a:spcPts val="0"/>
              </a:spcBef>
              <a:buFont typeface="Arial" panose="020B0604020202020204" pitchFamily="34" charset="0"/>
              <a:buNone/>
              <a:defRPr sz="1999" b="0" i="0" baseline="0">
                <a:solidFill>
                  <a:schemeClr val="tx1"/>
                </a:solidFill>
                <a:latin typeface="+mn-lt"/>
                <a:ea typeface="Calibri Regular" charset="0"/>
                <a:cs typeface="Calibri Regular"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Add Icon Here</a:t>
            </a:r>
          </a:p>
        </p:txBody>
      </p:sp>
      <p:sp>
        <p:nvSpPr>
          <p:cNvPr id="18" name="Text Placeholder 2"/>
          <p:cNvSpPr>
            <a:spLocks noGrp="1"/>
          </p:cNvSpPr>
          <p:nvPr>
            <p:ph type="body" sz="quarter" idx="17" hasCustomPrompt="1"/>
          </p:nvPr>
        </p:nvSpPr>
        <p:spPr>
          <a:xfrm>
            <a:off x="6585997" y="224511"/>
            <a:ext cx="1805649" cy="789637"/>
          </a:xfrm>
        </p:spPr>
        <p:txBody>
          <a:bodyPr/>
          <a:lstStyle>
            <a:lvl1pPr marL="0" indent="0" algn="ctr">
              <a:lnSpc>
                <a:spcPct val="80000"/>
              </a:lnSpc>
              <a:spcBef>
                <a:spcPts val="0"/>
              </a:spcBef>
              <a:buFont typeface="Arial" panose="020B0604020202020204" pitchFamily="34" charset="0"/>
              <a:buNone/>
              <a:defRPr sz="1400" b="0" i="0" baseline="0">
                <a:solidFill>
                  <a:schemeClr val="tx1"/>
                </a:solidFill>
                <a:latin typeface="+mn-lt"/>
                <a:ea typeface="Calibri Regular" charset="0"/>
                <a:cs typeface="Calibri Regular"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Switch circle outline to appropriate</a:t>
            </a:r>
          </a:p>
          <a:p>
            <a:pPr lvl="0"/>
            <a:r>
              <a:rPr lang="en-US" dirty="0"/>
              <a:t>Cloud Service color</a:t>
            </a:r>
          </a:p>
        </p:txBody>
      </p:sp>
      <p:sp>
        <p:nvSpPr>
          <p:cNvPr id="19" name="Text Placeholder 2"/>
          <p:cNvSpPr>
            <a:spLocks noGrp="1"/>
          </p:cNvSpPr>
          <p:nvPr>
            <p:ph type="body" sz="quarter" idx="18" hasCustomPrompt="1"/>
          </p:nvPr>
        </p:nvSpPr>
        <p:spPr>
          <a:xfrm>
            <a:off x="6585997" y="3395975"/>
            <a:ext cx="1805649" cy="789637"/>
          </a:xfrm>
        </p:spPr>
        <p:txBody>
          <a:bodyPr/>
          <a:lstStyle>
            <a:lvl1pPr marL="0" indent="0" algn="ctr">
              <a:lnSpc>
                <a:spcPct val="80000"/>
              </a:lnSpc>
              <a:spcBef>
                <a:spcPts val="0"/>
              </a:spcBef>
              <a:buFont typeface="Arial" panose="020B0604020202020204" pitchFamily="34" charset="0"/>
              <a:buNone/>
              <a:defRPr sz="1400" b="0" i="0" baseline="0">
                <a:solidFill>
                  <a:schemeClr val="tx1"/>
                </a:solidFill>
                <a:latin typeface="+mn-lt"/>
                <a:ea typeface="Calibri Regular" charset="0"/>
                <a:cs typeface="Calibri Regular"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Switch circle outline to appropriate</a:t>
            </a:r>
          </a:p>
          <a:p>
            <a:pPr lvl="0"/>
            <a:r>
              <a:rPr lang="en-US" dirty="0"/>
              <a:t>Cloud Service color</a:t>
            </a:r>
          </a:p>
        </p:txBody>
      </p:sp>
    </p:spTree>
    <p:extLst>
      <p:ext uri="{BB962C8B-B14F-4D97-AF65-F5344CB8AC3E}">
        <p14:creationId xmlns:p14="http://schemas.microsoft.com/office/powerpoint/2010/main" val="134969885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hart">
    <p:spTree>
      <p:nvGrpSpPr>
        <p:cNvPr id="1" name=""/>
        <p:cNvGrpSpPr/>
        <p:nvPr/>
      </p:nvGrpSpPr>
      <p:grpSpPr>
        <a:xfrm>
          <a:off x="0" y="0"/>
          <a:ext cx="0" cy="0"/>
          <a:chOff x="0" y="0"/>
          <a:chExt cx="0" cy="0"/>
        </a:xfrm>
      </p:grpSpPr>
      <p:sp>
        <p:nvSpPr>
          <p:cNvPr id="4" name="Chart Placeholder 3"/>
          <p:cNvSpPr>
            <a:spLocks noGrp="1"/>
          </p:cNvSpPr>
          <p:nvPr>
            <p:ph type="chart" sz="quarter" idx="10" hasCustomPrompt="1"/>
          </p:nvPr>
        </p:nvSpPr>
        <p:spPr bwMode="gray">
          <a:xfrm>
            <a:off x="536448" y="1106488"/>
            <a:ext cx="5559552" cy="4742106"/>
          </a:xfrm>
        </p:spPr>
        <p:txBody>
          <a:bodyPr anchor="ctr" anchorCtr="0"/>
          <a:lstStyle>
            <a:lvl1pPr marL="0" indent="0" algn="ctr">
              <a:buNone/>
              <a:defRPr sz="2400" baseline="0">
                <a:solidFill>
                  <a:srgbClr val="7C7C7C"/>
                </a:solidFill>
              </a:defRPr>
            </a:lvl1pPr>
          </a:lstStyle>
          <a:p>
            <a:r>
              <a:rPr lang="en-US" dirty="0"/>
              <a:t>Place chart here</a:t>
            </a:r>
          </a:p>
        </p:txBody>
      </p:sp>
      <p:sp>
        <p:nvSpPr>
          <p:cNvPr id="12" name="Chart Placeholder 3"/>
          <p:cNvSpPr>
            <a:spLocks noGrp="1"/>
          </p:cNvSpPr>
          <p:nvPr>
            <p:ph type="chart" sz="quarter" idx="18" hasCustomPrompt="1"/>
          </p:nvPr>
        </p:nvSpPr>
        <p:spPr bwMode="gray">
          <a:xfrm>
            <a:off x="6096001" y="1106488"/>
            <a:ext cx="5559552" cy="4742106"/>
          </a:xfrm>
        </p:spPr>
        <p:txBody>
          <a:bodyPr anchor="ctr" anchorCtr="0"/>
          <a:lstStyle>
            <a:lvl1pPr marL="0" indent="0" algn="ctr">
              <a:buNone/>
              <a:defRPr sz="2400" baseline="0">
                <a:solidFill>
                  <a:srgbClr val="7C7C7C"/>
                </a:solidFill>
              </a:defRPr>
            </a:lvl1pPr>
          </a:lstStyle>
          <a:p>
            <a:r>
              <a:rPr lang="en-US" dirty="0"/>
              <a:t>Place chart here</a:t>
            </a:r>
          </a:p>
        </p:txBody>
      </p:sp>
      <p:sp>
        <p:nvSpPr>
          <p:cNvPr id="7" name="Text Placeholder 6"/>
          <p:cNvSpPr>
            <a:spLocks noGrp="1"/>
          </p:cNvSpPr>
          <p:nvPr>
            <p:ph type="body" sz="quarter" idx="17" hasCustomPrompt="1"/>
          </p:nvPr>
        </p:nvSpPr>
        <p:spPr bwMode="gray">
          <a:xfrm>
            <a:off x="536448" y="5951594"/>
            <a:ext cx="11109451" cy="260484"/>
          </a:xfrm>
        </p:spPr>
        <p:txBody>
          <a:bodyPr bIns="0" anchor="b" anchorCtr="0"/>
          <a:lstStyle>
            <a:lvl1pPr marL="0" indent="0">
              <a:buNone/>
              <a:defRPr lang="en-US" sz="800" kern="1200" baseline="0" dirty="0">
                <a:solidFill>
                  <a:schemeClr val="bg2"/>
                </a:solidFill>
                <a:latin typeface="+mn-lt"/>
                <a:ea typeface="+mn-ea"/>
                <a:cs typeface="+mn-cs"/>
              </a:defRPr>
            </a:lvl1pPr>
          </a:lstStyle>
          <a:p>
            <a:pPr marL="0" lvl="0" indent="0" algn="l" defTabSz="457200" rtl="0" eaLnBrk="1" latinLnBrk="0" hangingPunct="1">
              <a:lnSpc>
                <a:spcPct val="90000"/>
              </a:lnSpc>
              <a:spcBef>
                <a:spcPts val="1200"/>
              </a:spcBef>
              <a:buClr>
                <a:schemeClr val="tx2"/>
              </a:buClr>
              <a:buFont typeface="Arial"/>
              <a:buNone/>
            </a:pPr>
            <a:r>
              <a:rPr lang="en-US" dirty="0"/>
              <a:t>Source: Goes Here</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603902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7" name="Text Placeholder 6"/>
          <p:cNvSpPr>
            <a:spLocks noGrp="1"/>
          </p:cNvSpPr>
          <p:nvPr>
            <p:ph type="body" sz="quarter" idx="17" hasCustomPrompt="1"/>
          </p:nvPr>
        </p:nvSpPr>
        <p:spPr bwMode="gray">
          <a:xfrm>
            <a:off x="534166" y="5949919"/>
            <a:ext cx="11123084" cy="260484"/>
          </a:xfrm>
        </p:spPr>
        <p:txBody>
          <a:bodyPr bIns="0" anchor="b" anchorCtr="0"/>
          <a:lstStyle>
            <a:lvl1pPr marL="0" indent="0">
              <a:buNone/>
              <a:defRPr sz="800" baseline="0">
                <a:solidFill>
                  <a:schemeClr val="bg2"/>
                </a:solidFill>
              </a:defRPr>
            </a:lvl1pPr>
          </a:lstStyle>
          <a:p>
            <a:pPr lvl="0"/>
            <a:r>
              <a:rPr lang="en-US" dirty="0"/>
              <a:t>Source: Goes Here</a:t>
            </a:r>
          </a:p>
        </p:txBody>
      </p:sp>
      <p:sp>
        <p:nvSpPr>
          <p:cNvPr id="4" name="Table Placeholder 3"/>
          <p:cNvSpPr>
            <a:spLocks noGrp="1"/>
          </p:cNvSpPr>
          <p:nvPr>
            <p:ph type="tbl" sz="quarter" idx="18"/>
          </p:nvPr>
        </p:nvSpPr>
        <p:spPr bwMode="gray">
          <a:xfrm>
            <a:off x="536448" y="1230697"/>
            <a:ext cx="11147552" cy="4481512"/>
          </a:xfrm>
        </p:spPr>
        <p:txBody>
          <a:bodyPr anchor="ctr"/>
          <a:lstStyle>
            <a:lvl1pPr marL="0" indent="0" algn="ctr">
              <a:buNone/>
              <a:defRPr/>
            </a:lvl1pPr>
          </a:lstStyle>
          <a:p>
            <a:r>
              <a:rPr lang="en-US" dirty="0"/>
              <a:t>Click icon to add table</a:t>
            </a:r>
          </a:p>
        </p:txBody>
      </p:sp>
      <p:sp>
        <p:nvSpPr>
          <p:cNvPr id="9" name="Rectangle 8"/>
          <p:cNvSpPr/>
          <p:nvPr/>
        </p:nvSpPr>
        <p:spPr bwMode="white">
          <a:xfrm>
            <a:off x="281354" y="855785"/>
            <a:ext cx="11605846" cy="16412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02340165"/>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_Placeholder_slide">
    <p:bg bwMode="gray">
      <p:bgPr>
        <a:solidFill>
          <a:srgbClr val="FFFFFF"/>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gradFill flip="none" rotWithShape="1">
            <a:gsLst>
              <a:gs pos="0">
                <a:srgbClr val="106477"/>
              </a:gs>
              <a:gs pos="100000">
                <a:srgbClr val="011022"/>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8" name="Footer Placeholder 4"/>
          <p:cNvSpPr txBox="1">
            <a:spLocks/>
          </p:cNvSpPr>
          <p:nvPr userDrawn="1"/>
        </p:nvSpPr>
        <p:spPr bwMode="auto">
          <a:xfrm>
            <a:off x="5852794" y="6502436"/>
            <a:ext cx="497841"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FBDCBF2-BE2D-4B82-87DE-56AD2FCE3670}" type="slidenum">
              <a:rPr lang="en-US" sz="800" b="0" i="0" smtClean="0">
                <a:solidFill>
                  <a:schemeClr val="bg1"/>
                </a:solidFill>
                <a:latin typeface="+mn-lt"/>
                <a:cs typeface="Calibri Regular" charset="0"/>
              </a:rPr>
              <a:pPr algn="ctr"/>
              <a:t>‹#›</a:t>
            </a:fld>
            <a:endParaRPr lang="en-US" sz="800" b="0" i="0" dirty="0">
              <a:solidFill>
                <a:schemeClr val="bg1"/>
              </a:solidFill>
              <a:latin typeface="+mn-lt"/>
              <a:cs typeface="Calibri Regular" charset="0"/>
            </a:endParaRPr>
          </a:p>
        </p:txBody>
      </p:sp>
      <p:pic>
        <p:nvPicPr>
          <p:cNvPr id="9" name="Picture 8"/>
          <p:cNvPicPr>
            <a:picLocks noChangeAspect="1"/>
          </p:cNvPicPr>
          <p:nvPr userDrawn="1"/>
        </p:nvPicPr>
        <p:blipFill rotWithShape="1">
          <a:blip r:embed="rId2" cstate="email">
            <a:extLst>
              <a:ext uri="{28A0092B-C50C-407E-A947-70E740481C1C}">
                <a14:useLocalDpi xmlns:a14="http://schemas.microsoft.com/office/drawing/2010/main"/>
              </a:ext>
            </a:extLst>
          </a:blip>
          <a:srcRect l="8739" t="12398" r="8191" b="10444"/>
          <a:stretch/>
        </p:blipFill>
        <p:spPr>
          <a:xfrm>
            <a:off x="0" y="-1"/>
            <a:ext cx="12192000" cy="6858001"/>
          </a:xfrm>
          <a:prstGeom prst="rect">
            <a:avLst/>
          </a:prstGeom>
        </p:spPr>
      </p:pic>
      <p:grpSp>
        <p:nvGrpSpPr>
          <p:cNvPr id="3" name="Group 2"/>
          <p:cNvGrpSpPr/>
          <p:nvPr userDrawn="1"/>
        </p:nvGrpSpPr>
        <p:grpSpPr>
          <a:xfrm>
            <a:off x="4744555" y="2003982"/>
            <a:ext cx="2674651" cy="2674651"/>
            <a:chOff x="4744555" y="2003982"/>
            <a:chExt cx="2674651" cy="2674651"/>
          </a:xfrm>
        </p:grpSpPr>
        <p:grpSp>
          <p:nvGrpSpPr>
            <p:cNvPr id="10" name="Group 9"/>
            <p:cNvGrpSpPr/>
            <p:nvPr userDrawn="1"/>
          </p:nvGrpSpPr>
          <p:grpSpPr>
            <a:xfrm>
              <a:off x="4744555" y="2003982"/>
              <a:ext cx="2674651" cy="2674651"/>
              <a:chOff x="4409612" y="1655810"/>
              <a:chExt cx="3372773" cy="3372773"/>
            </a:xfrm>
          </p:grpSpPr>
          <p:sp>
            <p:nvSpPr>
              <p:cNvPr id="16" name="Oval 15"/>
              <p:cNvSpPr/>
              <p:nvPr/>
            </p:nvSpPr>
            <p:spPr>
              <a:xfrm>
                <a:off x="4409612" y="1655810"/>
                <a:ext cx="3372773" cy="337277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798" dirty="0">
                  <a:solidFill>
                    <a:srgbClr val="FFFFFF"/>
                  </a:solidFill>
                </a:endParaRPr>
              </a:p>
            </p:txBody>
          </p:sp>
          <p:sp>
            <p:nvSpPr>
              <p:cNvPr id="17" name="TextBox 16"/>
              <p:cNvSpPr txBox="1"/>
              <p:nvPr/>
            </p:nvSpPr>
            <p:spPr>
              <a:xfrm>
                <a:off x="5216485" y="3919471"/>
                <a:ext cx="1759032" cy="815033"/>
              </a:xfrm>
              <a:prstGeom prst="rect">
                <a:avLst/>
              </a:prstGeom>
              <a:noFill/>
            </p:spPr>
            <p:txBody>
              <a:bodyPr wrap="none" rtlCol="0">
                <a:spAutoFit/>
              </a:bodyPr>
              <a:lstStyle/>
              <a:p>
                <a:pPr algn="ctr">
                  <a:spcBef>
                    <a:spcPts val="1200"/>
                  </a:spcBef>
                  <a:buClr>
                    <a:srgbClr val="D1232B"/>
                  </a:buClr>
                </a:pPr>
                <a:r>
                  <a:rPr lang="en-US" sz="3600" dirty="0">
                    <a:solidFill>
                      <a:schemeClr val="accent6"/>
                    </a:solidFill>
                    <a:latin typeface="Calibri" charset="0"/>
                    <a:ea typeface="Calibri" charset="0"/>
                    <a:cs typeface="Calibri" charset="0"/>
                  </a:rPr>
                  <a:t>DEMO</a:t>
                </a:r>
              </a:p>
            </p:txBody>
          </p:sp>
          <p:cxnSp>
            <p:nvCxnSpPr>
              <p:cNvPr id="18" name="Straight Connector 17"/>
              <p:cNvCxnSpPr/>
              <p:nvPr/>
            </p:nvCxnSpPr>
            <p:spPr>
              <a:xfrm>
                <a:off x="5005320" y="3910024"/>
                <a:ext cx="2181358" cy="0"/>
              </a:xfrm>
              <a:prstGeom prst="line">
                <a:avLst/>
              </a:prstGeom>
              <a:ln w="25400" cap="rnd">
                <a:solidFill>
                  <a:schemeClr val="accent6"/>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0" name="Freeform 5"/>
            <p:cNvSpPr>
              <a:spLocks noEditPoints="1"/>
            </p:cNvSpPr>
            <p:nvPr userDrawn="1"/>
          </p:nvSpPr>
          <p:spPr bwMode="auto">
            <a:xfrm>
              <a:off x="5512765" y="2529789"/>
              <a:ext cx="1098067" cy="1025173"/>
            </a:xfrm>
            <a:custGeom>
              <a:avLst/>
              <a:gdLst>
                <a:gd name="T0" fmla="*/ 356 w 828"/>
                <a:gd name="T1" fmla="*/ 477 h 777"/>
                <a:gd name="T2" fmla="*/ 498 w 828"/>
                <a:gd name="T3" fmla="*/ 377 h 777"/>
                <a:gd name="T4" fmla="*/ 336 w 828"/>
                <a:gd name="T5" fmla="*/ 298 h 777"/>
                <a:gd name="T6" fmla="*/ 336 w 828"/>
                <a:gd name="T7" fmla="*/ 479 h 777"/>
                <a:gd name="T8" fmla="*/ 349 w 828"/>
                <a:gd name="T9" fmla="*/ 451 h 777"/>
                <a:gd name="T10" fmla="*/ 77 w 828"/>
                <a:gd name="T11" fmla="*/ 621 h 777"/>
                <a:gd name="T12" fmla="*/ 77 w 828"/>
                <a:gd name="T13" fmla="*/ 466 h 777"/>
                <a:gd name="T14" fmla="*/ 0 w 828"/>
                <a:gd name="T15" fmla="*/ 0 h 777"/>
                <a:gd name="T16" fmla="*/ 51 w 828"/>
                <a:gd name="T17" fmla="*/ 104 h 777"/>
                <a:gd name="T18" fmla="*/ 207 w 828"/>
                <a:gd name="T19" fmla="*/ 129 h 777"/>
                <a:gd name="T20" fmla="*/ 0 w 828"/>
                <a:gd name="T21" fmla="*/ 673 h 777"/>
                <a:gd name="T22" fmla="*/ 0 w 828"/>
                <a:gd name="T23" fmla="*/ 751 h 777"/>
                <a:gd name="T24" fmla="*/ 828 w 828"/>
                <a:gd name="T25" fmla="*/ 751 h 777"/>
                <a:gd name="T26" fmla="*/ 828 w 828"/>
                <a:gd name="T27" fmla="*/ 673 h 777"/>
                <a:gd name="T28" fmla="*/ 621 w 828"/>
                <a:gd name="T29" fmla="*/ 129 h 777"/>
                <a:gd name="T30" fmla="*/ 777 w 828"/>
                <a:gd name="T31" fmla="*/ 104 h 777"/>
                <a:gd name="T32" fmla="*/ 129 w 828"/>
                <a:gd name="T33" fmla="*/ 751 h 777"/>
                <a:gd name="T34" fmla="*/ 129 w 828"/>
                <a:gd name="T35" fmla="*/ 673 h 777"/>
                <a:gd name="T36" fmla="*/ 155 w 828"/>
                <a:gd name="T37" fmla="*/ 751 h 777"/>
                <a:gd name="T38" fmla="*/ 207 w 828"/>
                <a:gd name="T39" fmla="*/ 751 h 777"/>
                <a:gd name="T40" fmla="*/ 518 w 828"/>
                <a:gd name="T41" fmla="*/ 104 h 777"/>
                <a:gd name="T42" fmla="*/ 388 w 828"/>
                <a:gd name="T43" fmla="*/ 26 h 777"/>
                <a:gd name="T44" fmla="*/ 388 w 828"/>
                <a:gd name="T45" fmla="*/ 104 h 777"/>
                <a:gd name="T46" fmla="*/ 362 w 828"/>
                <a:gd name="T47" fmla="*/ 26 h 777"/>
                <a:gd name="T48" fmla="*/ 310 w 828"/>
                <a:gd name="T49" fmla="*/ 26 h 777"/>
                <a:gd name="T50" fmla="*/ 285 w 828"/>
                <a:gd name="T51" fmla="*/ 104 h 777"/>
                <a:gd name="T52" fmla="*/ 129 w 828"/>
                <a:gd name="T53" fmla="*/ 104 h 777"/>
                <a:gd name="T54" fmla="*/ 129 w 828"/>
                <a:gd name="T55" fmla="*/ 26 h 777"/>
                <a:gd name="T56" fmla="*/ 155 w 828"/>
                <a:gd name="T57" fmla="*/ 104 h 777"/>
                <a:gd name="T58" fmla="*/ 207 w 828"/>
                <a:gd name="T59" fmla="*/ 104 h 777"/>
                <a:gd name="T60" fmla="*/ 233 w 828"/>
                <a:gd name="T61" fmla="*/ 673 h 777"/>
                <a:gd name="T62" fmla="*/ 362 w 828"/>
                <a:gd name="T63" fmla="*/ 751 h 777"/>
                <a:gd name="T64" fmla="*/ 362 w 828"/>
                <a:gd name="T65" fmla="*/ 673 h 777"/>
                <a:gd name="T66" fmla="*/ 388 w 828"/>
                <a:gd name="T67" fmla="*/ 751 h 777"/>
                <a:gd name="T68" fmla="*/ 440 w 828"/>
                <a:gd name="T69" fmla="*/ 751 h 777"/>
                <a:gd name="T70" fmla="*/ 466 w 828"/>
                <a:gd name="T71" fmla="*/ 673 h 777"/>
                <a:gd name="T72" fmla="*/ 595 w 828"/>
                <a:gd name="T73" fmla="*/ 751 h 777"/>
                <a:gd name="T74" fmla="*/ 595 w 828"/>
                <a:gd name="T75" fmla="*/ 673 h 777"/>
                <a:gd name="T76" fmla="*/ 233 w 828"/>
                <a:gd name="T77" fmla="*/ 647 h 777"/>
                <a:gd name="T78" fmla="*/ 595 w 828"/>
                <a:gd name="T79" fmla="*/ 647 h 777"/>
                <a:gd name="T80" fmla="*/ 544 w 828"/>
                <a:gd name="T81" fmla="*/ 26 h 777"/>
                <a:gd name="T82" fmla="*/ 699 w 828"/>
                <a:gd name="T83" fmla="*/ 673 h 777"/>
                <a:gd name="T84" fmla="*/ 699 w 828"/>
                <a:gd name="T85" fmla="*/ 751 h 777"/>
                <a:gd name="T86" fmla="*/ 673 w 828"/>
                <a:gd name="T87" fmla="*/ 751 h 777"/>
                <a:gd name="T88" fmla="*/ 673 w 828"/>
                <a:gd name="T89" fmla="*/ 673 h 777"/>
                <a:gd name="T90" fmla="*/ 621 w 828"/>
                <a:gd name="T91" fmla="*/ 26 h 777"/>
                <a:gd name="T92" fmla="*/ 751 w 828"/>
                <a:gd name="T93" fmla="*/ 104 h 777"/>
                <a:gd name="T94" fmla="*/ 751 w 828"/>
                <a:gd name="T95" fmla="*/ 26 h 777"/>
                <a:gd name="T96" fmla="*/ 699 w 828"/>
                <a:gd name="T97" fmla="*/ 350 h 777"/>
                <a:gd name="T98" fmla="*/ 725 w 828"/>
                <a:gd name="T99" fmla="*/ 350 h 777"/>
                <a:gd name="T100" fmla="*/ 0 w 828"/>
                <a:gd name="T101" fmla="*/ 155 h 777"/>
                <a:gd name="T102" fmla="*/ 751 w 828"/>
                <a:gd name="T103" fmla="*/ 621 h 777"/>
                <a:gd name="T104" fmla="*/ 777 w 828"/>
                <a:gd name="T105" fmla="*/ 621 h 777"/>
                <a:gd name="T106" fmla="*/ 699 w 828"/>
                <a:gd name="T107" fmla="*/ 401 h 777"/>
                <a:gd name="T108" fmla="*/ 725 w 828"/>
                <a:gd name="T109" fmla="*/ 401 h 777"/>
                <a:gd name="T110" fmla="*/ 725 w 828"/>
                <a:gd name="T111" fmla="*/ 453 h 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28" h="777">
                  <a:moveTo>
                    <a:pt x="336" y="479"/>
                  </a:moveTo>
                  <a:cubicBezTo>
                    <a:pt x="349" y="479"/>
                    <a:pt x="349" y="479"/>
                    <a:pt x="349" y="479"/>
                  </a:cubicBezTo>
                  <a:cubicBezTo>
                    <a:pt x="351" y="479"/>
                    <a:pt x="354" y="478"/>
                    <a:pt x="356" y="477"/>
                  </a:cubicBezTo>
                  <a:cubicBezTo>
                    <a:pt x="498" y="400"/>
                    <a:pt x="498" y="400"/>
                    <a:pt x="498" y="400"/>
                  </a:cubicBezTo>
                  <a:cubicBezTo>
                    <a:pt x="502" y="397"/>
                    <a:pt x="505" y="393"/>
                    <a:pt x="505" y="388"/>
                  </a:cubicBezTo>
                  <a:cubicBezTo>
                    <a:pt x="505" y="384"/>
                    <a:pt x="502" y="379"/>
                    <a:pt x="498" y="377"/>
                  </a:cubicBezTo>
                  <a:cubicBezTo>
                    <a:pt x="356" y="299"/>
                    <a:pt x="356" y="299"/>
                    <a:pt x="356" y="299"/>
                  </a:cubicBezTo>
                  <a:cubicBezTo>
                    <a:pt x="354" y="298"/>
                    <a:pt x="351" y="298"/>
                    <a:pt x="349" y="298"/>
                  </a:cubicBezTo>
                  <a:cubicBezTo>
                    <a:pt x="336" y="298"/>
                    <a:pt x="336" y="298"/>
                    <a:pt x="336" y="298"/>
                  </a:cubicBezTo>
                  <a:cubicBezTo>
                    <a:pt x="329" y="298"/>
                    <a:pt x="323" y="304"/>
                    <a:pt x="323" y="311"/>
                  </a:cubicBezTo>
                  <a:cubicBezTo>
                    <a:pt x="323" y="466"/>
                    <a:pt x="323" y="466"/>
                    <a:pt x="323" y="466"/>
                  </a:cubicBezTo>
                  <a:cubicBezTo>
                    <a:pt x="323" y="473"/>
                    <a:pt x="329" y="479"/>
                    <a:pt x="336" y="479"/>
                  </a:cubicBezTo>
                  <a:close/>
                  <a:moveTo>
                    <a:pt x="349" y="325"/>
                  </a:moveTo>
                  <a:cubicBezTo>
                    <a:pt x="465" y="388"/>
                    <a:pt x="465" y="388"/>
                    <a:pt x="465" y="388"/>
                  </a:cubicBezTo>
                  <a:cubicBezTo>
                    <a:pt x="349" y="451"/>
                    <a:pt x="349" y="451"/>
                    <a:pt x="349" y="451"/>
                  </a:cubicBezTo>
                  <a:lnTo>
                    <a:pt x="349" y="325"/>
                  </a:lnTo>
                  <a:close/>
                  <a:moveTo>
                    <a:pt x="77" y="466"/>
                  </a:moveTo>
                  <a:cubicBezTo>
                    <a:pt x="77" y="621"/>
                    <a:pt x="77" y="621"/>
                    <a:pt x="77" y="621"/>
                  </a:cubicBezTo>
                  <a:cubicBezTo>
                    <a:pt x="51" y="621"/>
                    <a:pt x="51" y="621"/>
                    <a:pt x="51" y="621"/>
                  </a:cubicBezTo>
                  <a:cubicBezTo>
                    <a:pt x="51" y="466"/>
                    <a:pt x="51" y="466"/>
                    <a:pt x="51" y="466"/>
                  </a:cubicBezTo>
                  <a:lnTo>
                    <a:pt x="77" y="466"/>
                  </a:lnTo>
                  <a:close/>
                  <a:moveTo>
                    <a:pt x="828" y="26"/>
                  </a:moveTo>
                  <a:cubicBezTo>
                    <a:pt x="828" y="0"/>
                    <a:pt x="828" y="0"/>
                    <a:pt x="828" y="0"/>
                  </a:cubicBezTo>
                  <a:cubicBezTo>
                    <a:pt x="0" y="0"/>
                    <a:pt x="0" y="0"/>
                    <a:pt x="0" y="0"/>
                  </a:cubicBezTo>
                  <a:cubicBezTo>
                    <a:pt x="0" y="26"/>
                    <a:pt x="0" y="26"/>
                    <a:pt x="0" y="26"/>
                  </a:cubicBezTo>
                  <a:cubicBezTo>
                    <a:pt x="51" y="26"/>
                    <a:pt x="51" y="26"/>
                    <a:pt x="51" y="26"/>
                  </a:cubicBezTo>
                  <a:cubicBezTo>
                    <a:pt x="51" y="104"/>
                    <a:pt x="51" y="104"/>
                    <a:pt x="51" y="104"/>
                  </a:cubicBezTo>
                  <a:cubicBezTo>
                    <a:pt x="0" y="104"/>
                    <a:pt x="0" y="104"/>
                    <a:pt x="0" y="104"/>
                  </a:cubicBezTo>
                  <a:cubicBezTo>
                    <a:pt x="0" y="129"/>
                    <a:pt x="0" y="129"/>
                    <a:pt x="0" y="129"/>
                  </a:cubicBezTo>
                  <a:cubicBezTo>
                    <a:pt x="207" y="129"/>
                    <a:pt x="207" y="129"/>
                    <a:pt x="207" y="129"/>
                  </a:cubicBezTo>
                  <a:cubicBezTo>
                    <a:pt x="207" y="647"/>
                    <a:pt x="207" y="647"/>
                    <a:pt x="207" y="647"/>
                  </a:cubicBezTo>
                  <a:cubicBezTo>
                    <a:pt x="0" y="647"/>
                    <a:pt x="0" y="647"/>
                    <a:pt x="0" y="647"/>
                  </a:cubicBezTo>
                  <a:cubicBezTo>
                    <a:pt x="0" y="673"/>
                    <a:pt x="0" y="673"/>
                    <a:pt x="0" y="673"/>
                  </a:cubicBezTo>
                  <a:cubicBezTo>
                    <a:pt x="51" y="673"/>
                    <a:pt x="51" y="673"/>
                    <a:pt x="51" y="673"/>
                  </a:cubicBezTo>
                  <a:cubicBezTo>
                    <a:pt x="51" y="751"/>
                    <a:pt x="51" y="751"/>
                    <a:pt x="51" y="751"/>
                  </a:cubicBezTo>
                  <a:cubicBezTo>
                    <a:pt x="0" y="751"/>
                    <a:pt x="0" y="751"/>
                    <a:pt x="0" y="751"/>
                  </a:cubicBezTo>
                  <a:cubicBezTo>
                    <a:pt x="0" y="777"/>
                    <a:pt x="0" y="777"/>
                    <a:pt x="0" y="777"/>
                  </a:cubicBezTo>
                  <a:cubicBezTo>
                    <a:pt x="828" y="777"/>
                    <a:pt x="828" y="777"/>
                    <a:pt x="828" y="777"/>
                  </a:cubicBezTo>
                  <a:cubicBezTo>
                    <a:pt x="828" y="751"/>
                    <a:pt x="828" y="751"/>
                    <a:pt x="828" y="751"/>
                  </a:cubicBezTo>
                  <a:cubicBezTo>
                    <a:pt x="777" y="751"/>
                    <a:pt x="777" y="751"/>
                    <a:pt x="777" y="751"/>
                  </a:cubicBezTo>
                  <a:cubicBezTo>
                    <a:pt x="777" y="673"/>
                    <a:pt x="777" y="673"/>
                    <a:pt x="777" y="673"/>
                  </a:cubicBezTo>
                  <a:cubicBezTo>
                    <a:pt x="828" y="673"/>
                    <a:pt x="828" y="673"/>
                    <a:pt x="828" y="673"/>
                  </a:cubicBezTo>
                  <a:cubicBezTo>
                    <a:pt x="828" y="647"/>
                    <a:pt x="828" y="647"/>
                    <a:pt x="828" y="647"/>
                  </a:cubicBezTo>
                  <a:cubicBezTo>
                    <a:pt x="621" y="647"/>
                    <a:pt x="621" y="647"/>
                    <a:pt x="621" y="647"/>
                  </a:cubicBezTo>
                  <a:cubicBezTo>
                    <a:pt x="621" y="129"/>
                    <a:pt x="621" y="129"/>
                    <a:pt x="621" y="129"/>
                  </a:cubicBezTo>
                  <a:cubicBezTo>
                    <a:pt x="828" y="129"/>
                    <a:pt x="828" y="129"/>
                    <a:pt x="828" y="129"/>
                  </a:cubicBezTo>
                  <a:cubicBezTo>
                    <a:pt x="828" y="104"/>
                    <a:pt x="828" y="104"/>
                    <a:pt x="828" y="104"/>
                  </a:cubicBezTo>
                  <a:cubicBezTo>
                    <a:pt x="777" y="104"/>
                    <a:pt x="777" y="104"/>
                    <a:pt x="777" y="104"/>
                  </a:cubicBezTo>
                  <a:cubicBezTo>
                    <a:pt x="777" y="26"/>
                    <a:pt x="777" y="26"/>
                    <a:pt x="777" y="26"/>
                  </a:cubicBezTo>
                  <a:lnTo>
                    <a:pt x="828" y="26"/>
                  </a:lnTo>
                  <a:close/>
                  <a:moveTo>
                    <a:pt x="129" y="751"/>
                  </a:moveTo>
                  <a:cubicBezTo>
                    <a:pt x="77" y="751"/>
                    <a:pt x="77" y="751"/>
                    <a:pt x="77" y="751"/>
                  </a:cubicBezTo>
                  <a:cubicBezTo>
                    <a:pt x="77" y="673"/>
                    <a:pt x="77" y="673"/>
                    <a:pt x="77" y="673"/>
                  </a:cubicBezTo>
                  <a:cubicBezTo>
                    <a:pt x="129" y="673"/>
                    <a:pt x="129" y="673"/>
                    <a:pt x="129" y="673"/>
                  </a:cubicBezTo>
                  <a:lnTo>
                    <a:pt x="129" y="751"/>
                  </a:lnTo>
                  <a:close/>
                  <a:moveTo>
                    <a:pt x="207" y="751"/>
                  </a:moveTo>
                  <a:cubicBezTo>
                    <a:pt x="155" y="751"/>
                    <a:pt x="155" y="751"/>
                    <a:pt x="155" y="751"/>
                  </a:cubicBezTo>
                  <a:cubicBezTo>
                    <a:pt x="155" y="673"/>
                    <a:pt x="155" y="673"/>
                    <a:pt x="155" y="673"/>
                  </a:cubicBezTo>
                  <a:cubicBezTo>
                    <a:pt x="207" y="673"/>
                    <a:pt x="207" y="673"/>
                    <a:pt x="207" y="673"/>
                  </a:cubicBezTo>
                  <a:lnTo>
                    <a:pt x="207" y="751"/>
                  </a:lnTo>
                  <a:close/>
                  <a:moveTo>
                    <a:pt x="466" y="26"/>
                  </a:moveTo>
                  <a:cubicBezTo>
                    <a:pt x="518" y="26"/>
                    <a:pt x="518" y="26"/>
                    <a:pt x="518" y="26"/>
                  </a:cubicBezTo>
                  <a:cubicBezTo>
                    <a:pt x="518" y="104"/>
                    <a:pt x="518" y="104"/>
                    <a:pt x="518" y="104"/>
                  </a:cubicBezTo>
                  <a:cubicBezTo>
                    <a:pt x="466" y="104"/>
                    <a:pt x="466" y="104"/>
                    <a:pt x="466" y="104"/>
                  </a:cubicBezTo>
                  <a:lnTo>
                    <a:pt x="466" y="26"/>
                  </a:lnTo>
                  <a:close/>
                  <a:moveTo>
                    <a:pt x="388" y="26"/>
                  </a:moveTo>
                  <a:cubicBezTo>
                    <a:pt x="440" y="26"/>
                    <a:pt x="440" y="26"/>
                    <a:pt x="440" y="26"/>
                  </a:cubicBezTo>
                  <a:cubicBezTo>
                    <a:pt x="440" y="104"/>
                    <a:pt x="440" y="104"/>
                    <a:pt x="440" y="104"/>
                  </a:cubicBezTo>
                  <a:cubicBezTo>
                    <a:pt x="388" y="104"/>
                    <a:pt x="388" y="104"/>
                    <a:pt x="388" y="104"/>
                  </a:cubicBezTo>
                  <a:lnTo>
                    <a:pt x="388" y="26"/>
                  </a:lnTo>
                  <a:close/>
                  <a:moveTo>
                    <a:pt x="310" y="26"/>
                  </a:moveTo>
                  <a:cubicBezTo>
                    <a:pt x="362" y="26"/>
                    <a:pt x="362" y="26"/>
                    <a:pt x="362" y="26"/>
                  </a:cubicBezTo>
                  <a:cubicBezTo>
                    <a:pt x="362" y="104"/>
                    <a:pt x="362" y="104"/>
                    <a:pt x="362" y="104"/>
                  </a:cubicBezTo>
                  <a:cubicBezTo>
                    <a:pt x="310" y="104"/>
                    <a:pt x="310" y="104"/>
                    <a:pt x="310" y="104"/>
                  </a:cubicBezTo>
                  <a:lnTo>
                    <a:pt x="310" y="26"/>
                  </a:lnTo>
                  <a:close/>
                  <a:moveTo>
                    <a:pt x="233" y="26"/>
                  </a:moveTo>
                  <a:cubicBezTo>
                    <a:pt x="285" y="26"/>
                    <a:pt x="285" y="26"/>
                    <a:pt x="285" y="26"/>
                  </a:cubicBezTo>
                  <a:cubicBezTo>
                    <a:pt x="285" y="104"/>
                    <a:pt x="285" y="104"/>
                    <a:pt x="285" y="104"/>
                  </a:cubicBezTo>
                  <a:cubicBezTo>
                    <a:pt x="233" y="104"/>
                    <a:pt x="233" y="104"/>
                    <a:pt x="233" y="104"/>
                  </a:cubicBezTo>
                  <a:lnTo>
                    <a:pt x="233" y="26"/>
                  </a:lnTo>
                  <a:close/>
                  <a:moveTo>
                    <a:pt x="129" y="104"/>
                  </a:moveTo>
                  <a:cubicBezTo>
                    <a:pt x="77" y="104"/>
                    <a:pt x="77" y="104"/>
                    <a:pt x="77" y="104"/>
                  </a:cubicBezTo>
                  <a:cubicBezTo>
                    <a:pt x="77" y="26"/>
                    <a:pt x="77" y="26"/>
                    <a:pt x="77" y="26"/>
                  </a:cubicBezTo>
                  <a:cubicBezTo>
                    <a:pt x="129" y="26"/>
                    <a:pt x="129" y="26"/>
                    <a:pt x="129" y="26"/>
                  </a:cubicBezTo>
                  <a:lnTo>
                    <a:pt x="129" y="104"/>
                  </a:lnTo>
                  <a:close/>
                  <a:moveTo>
                    <a:pt x="207" y="104"/>
                  </a:moveTo>
                  <a:cubicBezTo>
                    <a:pt x="155" y="104"/>
                    <a:pt x="155" y="104"/>
                    <a:pt x="155" y="104"/>
                  </a:cubicBezTo>
                  <a:cubicBezTo>
                    <a:pt x="155" y="26"/>
                    <a:pt x="155" y="26"/>
                    <a:pt x="155" y="26"/>
                  </a:cubicBezTo>
                  <a:cubicBezTo>
                    <a:pt x="207" y="26"/>
                    <a:pt x="207" y="26"/>
                    <a:pt x="207" y="26"/>
                  </a:cubicBezTo>
                  <a:lnTo>
                    <a:pt x="207" y="104"/>
                  </a:lnTo>
                  <a:close/>
                  <a:moveTo>
                    <a:pt x="285" y="751"/>
                  </a:moveTo>
                  <a:cubicBezTo>
                    <a:pt x="233" y="751"/>
                    <a:pt x="233" y="751"/>
                    <a:pt x="233" y="751"/>
                  </a:cubicBezTo>
                  <a:cubicBezTo>
                    <a:pt x="233" y="673"/>
                    <a:pt x="233" y="673"/>
                    <a:pt x="233" y="673"/>
                  </a:cubicBezTo>
                  <a:cubicBezTo>
                    <a:pt x="285" y="673"/>
                    <a:pt x="285" y="673"/>
                    <a:pt x="285" y="673"/>
                  </a:cubicBezTo>
                  <a:lnTo>
                    <a:pt x="285" y="751"/>
                  </a:lnTo>
                  <a:close/>
                  <a:moveTo>
                    <a:pt x="362" y="751"/>
                  </a:moveTo>
                  <a:cubicBezTo>
                    <a:pt x="310" y="751"/>
                    <a:pt x="310" y="751"/>
                    <a:pt x="310" y="751"/>
                  </a:cubicBezTo>
                  <a:cubicBezTo>
                    <a:pt x="310" y="673"/>
                    <a:pt x="310" y="673"/>
                    <a:pt x="310" y="673"/>
                  </a:cubicBezTo>
                  <a:cubicBezTo>
                    <a:pt x="362" y="673"/>
                    <a:pt x="362" y="673"/>
                    <a:pt x="362" y="673"/>
                  </a:cubicBezTo>
                  <a:lnTo>
                    <a:pt x="362" y="751"/>
                  </a:lnTo>
                  <a:close/>
                  <a:moveTo>
                    <a:pt x="440" y="751"/>
                  </a:moveTo>
                  <a:cubicBezTo>
                    <a:pt x="388" y="751"/>
                    <a:pt x="388" y="751"/>
                    <a:pt x="388" y="751"/>
                  </a:cubicBezTo>
                  <a:cubicBezTo>
                    <a:pt x="388" y="673"/>
                    <a:pt x="388" y="673"/>
                    <a:pt x="388" y="673"/>
                  </a:cubicBezTo>
                  <a:cubicBezTo>
                    <a:pt x="440" y="673"/>
                    <a:pt x="440" y="673"/>
                    <a:pt x="440" y="673"/>
                  </a:cubicBezTo>
                  <a:lnTo>
                    <a:pt x="440" y="751"/>
                  </a:lnTo>
                  <a:close/>
                  <a:moveTo>
                    <a:pt x="518" y="751"/>
                  </a:moveTo>
                  <a:cubicBezTo>
                    <a:pt x="466" y="751"/>
                    <a:pt x="466" y="751"/>
                    <a:pt x="466" y="751"/>
                  </a:cubicBezTo>
                  <a:cubicBezTo>
                    <a:pt x="466" y="673"/>
                    <a:pt x="466" y="673"/>
                    <a:pt x="466" y="673"/>
                  </a:cubicBezTo>
                  <a:cubicBezTo>
                    <a:pt x="518" y="673"/>
                    <a:pt x="518" y="673"/>
                    <a:pt x="518" y="673"/>
                  </a:cubicBezTo>
                  <a:lnTo>
                    <a:pt x="518" y="751"/>
                  </a:lnTo>
                  <a:close/>
                  <a:moveTo>
                    <a:pt x="595" y="751"/>
                  </a:moveTo>
                  <a:cubicBezTo>
                    <a:pt x="544" y="751"/>
                    <a:pt x="544" y="751"/>
                    <a:pt x="544" y="751"/>
                  </a:cubicBezTo>
                  <a:cubicBezTo>
                    <a:pt x="544" y="673"/>
                    <a:pt x="544" y="673"/>
                    <a:pt x="544" y="673"/>
                  </a:cubicBezTo>
                  <a:cubicBezTo>
                    <a:pt x="595" y="673"/>
                    <a:pt x="595" y="673"/>
                    <a:pt x="595" y="673"/>
                  </a:cubicBezTo>
                  <a:lnTo>
                    <a:pt x="595" y="751"/>
                  </a:lnTo>
                  <a:close/>
                  <a:moveTo>
                    <a:pt x="595" y="647"/>
                  </a:moveTo>
                  <a:cubicBezTo>
                    <a:pt x="233" y="647"/>
                    <a:pt x="233" y="647"/>
                    <a:pt x="233" y="647"/>
                  </a:cubicBezTo>
                  <a:cubicBezTo>
                    <a:pt x="233" y="129"/>
                    <a:pt x="233" y="129"/>
                    <a:pt x="233" y="129"/>
                  </a:cubicBezTo>
                  <a:cubicBezTo>
                    <a:pt x="595" y="129"/>
                    <a:pt x="595" y="129"/>
                    <a:pt x="595" y="129"/>
                  </a:cubicBezTo>
                  <a:lnTo>
                    <a:pt x="595" y="647"/>
                  </a:lnTo>
                  <a:close/>
                  <a:moveTo>
                    <a:pt x="595" y="104"/>
                  </a:moveTo>
                  <a:cubicBezTo>
                    <a:pt x="544" y="104"/>
                    <a:pt x="544" y="104"/>
                    <a:pt x="544" y="104"/>
                  </a:cubicBezTo>
                  <a:cubicBezTo>
                    <a:pt x="544" y="26"/>
                    <a:pt x="544" y="26"/>
                    <a:pt x="544" y="26"/>
                  </a:cubicBezTo>
                  <a:cubicBezTo>
                    <a:pt x="595" y="26"/>
                    <a:pt x="595" y="26"/>
                    <a:pt x="595" y="26"/>
                  </a:cubicBezTo>
                  <a:lnTo>
                    <a:pt x="595" y="104"/>
                  </a:lnTo>
                  <a:close/>
                  <a:moveTo>
                    <a:pt x="699" y="673"/>
                  </a:moveTo>
                  <a:cubicBezTo>
                    <a:pt x="751" y="673"/>
                    <a:pt x="751" y="673"/>
                    <a:pt x="751" y="673"/>
                  </a:cubicBezTo>
                  <a:cubicBezTo>
                    <a:pt x="751" y="751"/>
                    <a:pt x="751" y="751"/>
                    <a:pt x="751" y="751"/>
                  </a:cubicBezTo>
                  <a:cubicBezTo>
                    <a:pt x="699" y="751"/>
                    <a:pt x="699" y="751"/>
                    <a:pt x="699" y="751"/>
                  </a:cubicBezTo>
                  <a:lnTo>
                    <a:pt x="699" y="673"/>
                  </a:lnTo>
                  <a:close/>
                  <a:moveTo>
                    <a:pt x="673" y="673"/>
                  </a:moveTo>
                  <a:cubicBezTo>
                    <a:pt x="673" y="751"/>
                    <a:pt x="673" y="751"/>
                    <a:pt x="673" y="751"/>
                  </a:cubicBezTo>
                  <a:cubicBezTo>
                    <a:pt x="621" y="751"/>
                    <a:pt x="621" y="751"/>
                    <a:pt x="621" y="751"/>
                  </a:cubicBezTo>
                  <a:cubicBezTo>
                    <a:pt x="621" y="673"/>
                    <a:pt x="621" y="673"/>
                    <a:pt x="621" y="673"/>
                  </a:cubicBezTo>
                  <a:lnTo>
                    <a:pt x="673" y="673"/>
                  </a:lnTo>
                  <a:close/>
                  <a:moveTo>
                    <a:pt x="673" y="104"/>
                  </a:moveTo>
                  <a:cubicBezTo>
                    <a:pt x="621" y="104"/>
                    <a:pt x="621" y="104"/>
                    <a:pt x="621" y="104"/>
                  </a:cubicBezTo>
                  <a:cubicBezTo>
                    <a:pt x="621" y="26"/>
                    <a:pt x="621" y="26"/>
                    <a:pt x="621" y="26"/>
                  </a:cubicBezTo>
                  <a:cubicBezTo>
                    <a:pt x="673" y="26"/>
                    <a:pt x="673" y="26"/>
                    <a:pt x="673" y="26"/>
                  </a:cubicBezTo>
                  <a:lnTo>
                    <a:pt x="673" y="104"/>
                  </a:lnTo>
                  <a:close/>
                  <a:moveTo>
                    <a:pt x="751" y="104"/>
                  </a:moveTo>
                  <a:cubicBezTo>
                    <a:pt x="699" y="104"/>
                    <a:pt x="699" y="104"/>
                    <a:pt x="699" y="104"/>
                  </a:cubicBezTo>
                  <a:cubicBezTo>
                    <a:pt x="699" y="26"/>
                    <a:pt x="699" y="26"/>
                    <a:pt x="699" y="26"/>
                  </a:cubicBezTo>
                  <a:cubicBezTo>
                    <a:pt x="751" y="26"/>
                    <a:pt x="751" y="26"/>
                    <a:pt x="751" y="26"/>
                  </a:cubicBezTo>
                  <a:lnTo>
                    <a:pt x="751" y="104"/>
                  </a:lnTo>
                  <a:close/>
                  <a:moveTo>
                    <a:pt x="725" y="350"/>
                  </a:moveTo>
                  <a:cubicBezTo>
                    <a:pt x="699" y="350"/>
                    <a:pt x="699" y="350"/>
                    <a:pt x="699" y="350"/>
                  </a:cubicBezTo>
                  <a:cubicBezTo>
                    <a:pt x="699" y="324"/>
                    <a:pt x="699" y="324"/>
                    <a:pt x="699" y="324"/>
                  </a:cubicBezTo>
                  <a:cubicBezTo>
                    <a:pt x="725" y="324"/>
                    <a:pt x="725" y="324"/>
                    <a:pt x="725" y="324"/>
                  </a:cubicBezTo>
                  <a:lnTo>
                    <a:pt x="725" y="350"/>
                  </a:lnTo>
                  <a:close/>
                  <a:moveTo>
                    <a:pt x="26" y="621"/>
                  </a:moveTo>
                  <a:cubicBezTo>
                    <a:pt x="0" y="621"/>
                    <a:pt x="0" y="621"/>
                    <a:pt x="0" y="621"/>
                  </a:cubicBezTo>
                  <a:cubicBezTo>
                    <a:pt x="0" y="155"/>
                    <a:pt x="0" y="155"/>
                    <a:pt x="0" y="155"/>
                  </a:cubicBezTo>
                  <a:cubicBezTo>
                    <a:pt x="26" y="155"/>
                    <a:pt x="26" y="155"/>
                    <a:pt x="26" y="155"/>
                  </a:cubicBezTo>
                  <a:lnTo>
                    <a:pt x="26" y="621"/>
                  </a:lnTo>
                  <a:close/>
                  <a:moveTo>
                    <a:pt x="751" y="621"/>
                  </a:moveTo>
                  <a:cubicBezTo>
                    <a:pt x="751" y="155"/>
                    <a:pt x="751" y="155"/>
                    <a:pt x="751" y="155"/>
                  </a:cubicBezTo>
                  <a:cubicBezTo>
                    <a:pt x="777" y="155"/>
                    <a:pt x="777" y="155"/>
                    <a:pt x="777" y="155"/>
                  </a:cubicBezTo>
                  <a:cubicBezTo>
                    <a:pt x="777" y="621"/>
                    <a:pt x="777" y="621"/>
                    <a:pt x="777" y="621"/>
                  </a:cubicBezTo>
                  <a:lnTo>
                    <a:pt x="751" y="621"/>
                  </a:lnTo>
                  <a:close/>
                  <a:moveTo>
                    <a:pt x="725" y="401"/>
                  </a:moveTo>
                  <a:cubicBezTo>
                    <a:pt x="699" y="401"/>
                    <a:pt x="699" y="401"/>
                    <a:pt x="699" y="401"/>
                  </a:cubicBezTo>
                  <a:cubicBezTo>
                    <a:pt x="699" y="375"/>
                    <a:pt x="699" y="375"/>
                    <a:pt x="699" y="375"/>
                  </a:cubicBezTo>
                  <a:cubicBezTo>
                    <a:pt x="725" y="375"/>
                    <a:pt x="725" y="375"/>
                    <a:pt x="725" y="375"/>
                  </a:cubicBezTo>
                  <a:lnTo>
                    <a:pt x="725" y="401"/>
                  </a:lnTo>
                  <a:close/>
                  <a:moveTo>
                    <a:pt x="699" y="427"/>
                  </a:moveTo>
                  <a:cubicBezTo>
                    <a:pt x="725" y="427"/>
                    <a:pt x="725" y="427"/>
                    <a:pt x="725" y="427"/>
                  </a:cubicBezTo>
                  <a:cubicBezTo>
                    <a:pt x="725" y="453"/>
                    <a:pt x="725" y="453"/>
                    <a:pt x="725" y="453"/>
                  </a:cubicBezTo>
                  <a:cubicBezTo>
                    <a:pt x="699" y="453"/>
                    <a:pt x="699" y="453"/>
                    <a:pt x="699" y="453"/>
                  </a:cubicBezTo>
                  <a:lnTo>
                    <a:pt x="699" y="427"/>
                  </a:lnTo>
                  <a:close/>
                </a:path>
              </a:pathLst>
            </a:custGeom>
            <a:solidFill>
              <a:schemeClr val="accent6"/>
            </a:solidFill>
            <a:ln>
              <a:noFill/>
            </a:ln>
          </p:spPr>
          <p:txBody>
            <a:bodyPr vert="horz" wrap="square" lIns="91414" tIns="45707" rIns="91414" bIns="45707" numCol="1" anchor="t" anchorCtr="0" compatLnSpc="1">
              <a:prstTxWarp prst="textNoShape">
                <a:avLst/>
              </a:prstTxWarp>
            </a:bodyPr>
            <a:lstStyle/>
            <a:p>
              <a:endParaRPr lang="en-US" sz="1798" dirty="0"/>
            </a:p>
          </p:txBody>
        </p:sp>
      </p:grpSp>
      <p:sp>
        <p:nvSpPr>
          <p:cNvPr id="21" name="Text Placeholder 2"/>
          <p:cNvSpPr>
            <a:spLocks noGrp="1"/>
          </p:cNvSpPr>
          <p:nvPr>
            <p:ph type="body" sz="quarter" idx="10" hasCustomPrompt="1"/>
          </p:nvPr>
        </p:nvSpPr>
        <p:spPr>
          <a:xfrm>
            <a:off x="3460424" y="4996731"/>
            <a:ext cx="5348187" cy="789637"/>
          </a:xfrm>
        </p:spPr>
        <p:txBody>
          <a:bodyPr/>
          <a:lstStyle>
            <a:lvl1pPr marL="0" indent="0" algn="ctr">
              <a:lnSpc>
                <a:spcPct val="80000"/>
              </a:lnSpc>
              <a:spcBef>
                <a:spcPts val="0"/>
              </a:spcBef>
              <a:buFont typeface="Arial" panose="020B0604020202020204" pitchFamily="34" charset="0"/>
              <a:buNone/>
              <a:defRPr sz="2800" b="0" i="0">
                <a:solidFill>
                  <a:schemeClr val="bg1"/>
                </a:solidFill>
                <a:latin typeface="+mn-lt"/>
                <a:ea typeface="Calibri Regular" charset="0"/>
                <a:cs typeface="Calibri Regular" charset="0"/>
              </a:defRPr>
            </a:lvl1pPr>
            <a:lvl2pPr marL="231682" indent="0">
              <a:buNone/>
              <a:defRPr/>
            </a:lvl2pPr>
            <a:lvl3pPr marL="569685" indent="0">
              <a:buNone/>
              <a:defRPr/>
            </a:lvl3pPr>
            <a:lvl4pPr marL="853733" indent="0">
              <a:buNone/>
              <a:defRPr/>
            </a:lvl4pPr>
            <a:lvl5pPr marL="1145717" indent="0">
              <a:buNone/>
              <a:defRPr/>
            </a:lvl5pPr>
          </a:lstStyle>
          <a:p>
            <a:pPr lvl="0"/>
            <a:r>
              <a:rPr lang="en-US" dirty="0"/>
              <a:t>Click to edit Demo text styles</a:t>
            </a:r>
          </a:p>
        </p:txBody>
      </p:sp>
      <p:grpSp>
        <p:nvGrpSpPr>
          <p:cNvPr id="19" name="Group 18">
            <a:extLst>
              <a:ext uri="{FF2B5EF4-FFF2-40B4-BE49-F238E27FC236}">
                <a16:creationId xmlns="" xmlns:a16="http://schemas.microsoft.com/office/drawing/2014/main" id="{70A0F354-AFC5-428D-9666-4299172187A9}"/>
              </a:ext>
            </a:extLst>
          </p:cNvPr>
          <p:cNvGrpSpPr/>
          <p:nvPr userDrawn="1"/>
        </p:nvGrpSpPr>
        <p:grpSpPr>
          <a:xfrm>
            <a:off x="510061" y="6491135"/>
            <a:ext cx="3236252" cy="222250"/>
            <a:chOff x="346526" y="6468275"/>
            <a:chExt cx="3237095" cy="222250"/>
          </a:xfrm>
        </p:grpSpPr>
        <p:sp>
          <p:nvSpPr>
            <p:cNvPr id="26" name="Footer Placeholder 4">
              <a:extLst>
                <a:ext uri="{FF2B5EF4-FFF2-40B4-BE49-F238E27FC236}">
                  <a16:creationId xmlns="" xmlns:a16="http://schemas.microsoft.com/office/drawing/2014/main" id="{87658FC8-F4C9-44B8-BE87-966F7AA7302F}"/>
                </a:ext>
              </a:extLst>
            </p:cNvPr>
            <p:cNvSpPr txBox="1">
              <a:spLocks/>
            </p:cNvSpPr>
            <p:nvPr/>
          </p:nvSpPr>
          <p:spPr bwMode="auto">
            <a:xfrm>
              <a:off x="346526" y="6468275"/>
              <a:ext cx="3237095"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l" defTabSz="457017" rtl="0" eaLnBrk="1" latinLnBrk="0" hangingPunct="1">
                <a:tabLst>
                  <a:tab pos="3599010" algn="l"/>
                </a:tabLst>
              </a:pPr>
              <a:r>
                <a:rPr lang="en-US" sz="800" kern="1200" dirty="0">
                  <a:solidFill>
                    <a:schemeClr val="bg1"/>
                  </a:solidFill>
                  <a:latin typeface="+mn-lt"/>
                  <a:ea typeface="Calibri" charset="0"/>
                  <a:cs typeface="Calibri" charset="0"/>
                </a:rPr>
                <a:t>© 2018 ServiceNow. All Rights Reserved  |  @</a:t>
              </a:r>
              <a:r>
                <a:rPr lang="en-US" sz="800" kern="1200" dirty="0" err="1">
                  <a:solidFill>
                    <a:schemeClr val="bg1"/>
                  </a:solidFill>
                  <a:latin typeface="+mn-lt"/>
                  <a:ea typeface="Calibri" charset="0"/>
                  <a:cs typeface="Calibri" charset="0"/>
                </a:rPr>
                <a:t>TwitterHandle</a:t>
              </a:r>
              <a:r>
                <a:rPr lang="en-US" sz="800" kern="1200" dirty="0">
                  <a:solidFill>
                    <a:schemeClr val="bg1"/>
                  </a:solidFill>
                  <a:latin typeface="+mn-lt"/>
                  <a:ea typeface="Calibri" charset="0"/>
                  <a:cs typeface="Calibri" charset="0"/>
                </a:rPr>
                <a:t>  |  #Know18</a:t>
              </a:r>
            </a:p>
          </p:txBody>
        </p:sp>
        <p:sp>
          <p:nvSpPr>
            <p:cNvPr id="27" name="Footer Placeholder 4">
              <a:extLst>
                <a:ext uri="{FF2B5EF4-FFF2-40B4-BE49-F238E27FC236}">
                  <a16:creationId xmlns="" xmlns:a16="http://schemas.microsoft.com/office/drawing/2014/main" id="{F2CE4AC2-D8AA-434A-8BA0-6F33D827A448}"/>
                </a:ext>
              </a:extLst>
            </p:cNvPr>
            <p:cNvSpPr txBox="1">
              <a:spLocks/>
            </p:cNvSpPr>
            <p:nvPr/>
          </p:nvSpPr>
          <p:spPr bwMode="auto">
            <a:xfrm>
              <a:off x="1947324" y="6468275"/>
              <a:ext cx="1335468"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defTabSz="457017" rtl="0" eaLnBrk="1" latinLnBrk="0" hangingPunct="1">
                <a:tabLst>
                  <a:tab pos="3599010" algn="l"/>
                </a:tabLst>
              </a:pPr>
              <a:endParaRPr lang="en-US" sz="800" kern="1200" dirty="0">
                <a:solidFill>
                  <a:schemeClr val="bg1"/>
                </a:solidFill>
                <a:latin typeface="Calibri" charset="0"/>
                <a:ea typeface="Calibri" charset="0"/>
                <a:cs typeface="Calibri" charset="0"/>
              </a:endParaRPr>
            </a:p>
          </p:txBody>
        </p:sp>
      </p:grpSp>
    </p:spTree>
    <p:extLst>
      <p:ext uri="{BB962C8B-B14F-4D97-AF65-F5344CB8AC3E}">
        <p14:creationId xmlns:p14="http://schemas.microsoft.com/office/powerpoint/2010/main" val="123165132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hank_You">
    <p:bg bwMode="gray">
      <p:bgPr>
        <a:solidFill>
          <a:srgbClr val="FFFFFF"/>
        </a:solidFill>
        <a:effectLst/>
      </p:bgPr>
    </p:bg>
    <p:spTree>
      <p:nvGrpSpPr>
        <p:cNvPr id="1" name=""/>
        <p:cNvGrpSpPr/>
        <p:nvPr/>
      </p:nvGrpSpPr>
      <p:grpSpPr>
        <a:xfrm>
          <a:off x="0" y="0"/>
          <a:ext cx="0" cy="0"/>
          <a:chOff x="0" y="0"/>
          <a:chExt cx="0" cy="0"/>
        </a:xfrm>
      </p:grpSpPr>
      <p:sp>
        <p:nvSpPr>
          <p:cNvPr id="2" name="Rectangle 1"/>
          <p:cNvSpPr/>
          <p:nvPr/>
        </p:nvSpPr>
        <p:spPr bwMode="white">
          <a:xfrm>
            <a:off x="468923" y="879231"/>
            <a:ext cx="11277600" cy="1758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3" name="Rectangle 2"/>
          <p:cNvSpPr/>
          <p:nvPr userDrawn="1"/>
        </p:nvSpPr>
        <p:spPr bwMode="white">
          <a:xfrm>
            <a:off x="468923" y="879231"/>
            <a:ext cx="11277600" cy="1758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5" name="Title 5"/>
          <p:cNvSpPr txBox="1">
            <a:spLocks/>
          </p:cNvSpPr>
          <p:nvPr userDrawn="1"/>
        </p:nvSpPr>
        <p:spPr>
          <a:xfrm>
            <a:off x="3205462" y="4354634"/>
            <a:ext cx="5781076" cy="1336386"/>
          </a:xfrm>
          <a:prstGeom prst="rect">
            <a:avLst/>
          </a:prstGeom>
        </p:spPr>
        <p:txBody>
          <a:bodyPr/>
          <a:lstStyle>
            <a:lvl1pPr algn="l" defTabSz="457200" rtl="0" eaLnBrk="1" latinLnBrk="0" hangingPunct="1">
              <a:lnSpc>
                <a:spcPct val="85000"/>
              </a:lnSpc>
              <a:spcBef>
                <a:spcPts val="0"/>
              </a:spcBef>
              <a:buNone/>
              <a:defRPr lang="en-US" sz="3600" b="0" i="0" kern="1200" dirty="0" smtClean="0">
                <a:solidFill>
                  <a:schemeClr val="tx1"/>
                </a:solidFill>
                <a:latin typeface="Avenir Book" charset="0"/>
                <a:ea typeface="Avenir Book" charset="0"/>
                <a:cs typeface="Avenir Book" charset="0"/>
              </a:defRPr>
            </a:lvl1pPr>
          </a:lstStyle>
          <a:p>
            <a:pPr algn="ctr"/>
            <a:r>
              <a:rPr lang="en-US" sz="6600" dirty="0">
                <a:latin typeface="Calibri Light" charset="0"/>
                <a:ea typeface="Calibri Light" charset="0"/>
                <a:cs typeface="Calibri Light" charset="0"/>
              </a:rPr>
              <a:t>Thank You!</a:t>
            </a:r>
          </a:p>
        </p:txBody>
      </p:sp>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209418" cy="3374136"/>
          </a:xfrm>
          <a:prstGeom prst="rect">
            <a:avLst/>
          </a:prstGeom>
        </p:spPr>
      </p:pic>
    </p:spTree>
    <p:extLst>
      <p:ext uri="{BB962C8B-B14F-4D97-AF65-F5344CB8AC3E}">
        <p14:creationId xmlns:p14="http://schemas.microsoft.com/office/powerpoint/2010/main" val="96956022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_You_2_Name">
    <p:bg bwMode="gray">
      <p:bgPr>
        <a:solidFill>
          <a:srgbClr val="FFFFFF"/>
        </a:solidFill>
        <a:effectLst/>
      </p:bgPr>
    </p:bg>
    <p:spTree>
      <p:nvGrpSpPr>
        <p:cNvPr id="1" name=""/>
        <p:cNvGrpSpPr/>
        <p:nvPr/>
      </p:nvGrpSpPr>
      <p:grpSpPr>
        <a:xfrm>
          <a:off x="0" y="0"/>
          <a:ext cx="0" cy="0"/>
          <a:chOff x="0" y="0"/>
          <a:chExt cx="0" cy="0"/>
        </a:xfrm>
      </p:grpSpPr>
      <p:sp>
        <p:nvSpPr>
          <p:cNvPr id="2" name="Rectangle 1"/>
          <p:cNvSpPr/>
          <p:nvPr/>
        </p:nvSpPr>
        <p:spPr bwMode="white">
          <a:xfrm>
            <a:off x="468923" y="879231"/>
            <a:ext cx="11277600" cy="1758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3" name="Rectangle 2"/>
          <p:cNvSpPr/>
          <p:nvPr userDrawn="1"/>
        </p:nvSpPr>
        <p:spPr bwMode="white">
          <a:xfrm>
            <a:off x="468923" y="879231"/>
            <a:ext cx="11277600" cy="1758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7" name="Text Placeholder 2"/>
          <p:cNvSpPr>
            <a:spLocks noGrp="1"/>
          </p:cNvSpPr>
          <p:nvPr>
            <p:ph type="body" sz="quarter" idx="10" hasCustomPrompt="1"/>
          </p:nvPr>
        </p:nvSpPr>
        <p:spPr>
          <a:xfrm>
            <a:off x="555948" y="4592996"/>
            <a:ext cx="8958439" cy="364016"/>
          </a:xfrm>
        </p:spPr>
        <p:txBody>
          <a:bodyPr/>
          <a:lstStyle>
            <a:lvl1pPr marL="0" indent="0">
              <a:lnSpc>
                <a:spcPct val="80000"/>
              </a:lnSpc>
              <a:spcBef>
                <a:spcPts val="0"/>
              </a:spcBef>
              <a:buFont typeface="Arial" panose="020B0604020202020204" pitchFamily="34" charset="0"/>
              <a:buNone/>
              <a:defRPr sz="1400" b="0">
                <a:solidFill>
                  <a:schemeClr val="tx1"/>
                </a:solidFill>
              </a:defRPr>
            </a:lvl1pPr>
            <a:lvl2pPr marL="231775" indent="0">
              <a:buNone/>
              <a:defRPr/>
            </a:lvl2pPr>
            <a:lvl3pPr marL="569913" indent="0">
              <a:buNone/>
              <a:defRPr/>
            </a:lvl3pPr>
            <a:lvl4pPr marL="854075" indent="0">
              <a:buNone/>
              <a:defRPr/>
            </a:lvl4pPr>
            <a:lvl5pPr marL="1146175" indent="0">
              <a:buNone/>
              <a:defRPr/>
            </a:lvl5pPr>
          </a:lstStyle>
          <a:p>
            <a:pPr lvl="0"/>
            <a:r>
              <a:rPr lang="en-US" dirty="0"/>
              <a:t>Click to edit Name text styles</a:t>
            </a:r>
          </a:p>
        </p:txBody>
      </p:sp>
      <p:sp>
        <p:nvSpPr>
          <p:cNvPr id="8" name="Text Placeholder 2"/>
          <p:cNvSpPr>
            <a:spLocks noGrp="1"/>
          </p:cNvSpPr>
          <p:nvPr>
            <p:ph type="body" sz="quarter" idx="11" hasCustomPrompt="1"/>
          </p:nvPr>
        </p:nvSpPr>
        <p:spPr>
          <a:xfrm>
            <a:off x="555948" y="5507394"/>
            <a:ext cx="8958439" cy="364016"/>
          </a:xfrm>
        </p:spPr>
        <p:txBody>
          <a:bodyPr/>
          <a:lstStyle>
            <a:lvl1pPr marL="0" indent="0">
              <a:lnSpc>
                <a:spcPct val="80000"/>
              </a:lnSpc>
              <a:spcBef>
                <a:spcPts val="0"/>
              </a:spcBef>
              <a:buFont typeface="Arial" panose="020B0604020202020204" pitchFamily="34" charset="0"/>
              <a:buNone/>
              <a:defRPr sz="1400" b="0">
                <a:solidFill>
                  <a:schemeClr val="tx1"/>
                </a:solidFill>
              </a:defRPr>
            </a:lvl1pPr>
            <a:lvl2pPr marL="231775" indent="0">
              <a:buNone/>
              <a:defRPr/>
            </a:lvl2pPr>
            <a:lvl3pPr marL="569913" indent="0">
              <a:buNone/>
              <a:defRPr/>
            </a:lvl3pPr>
            <a:lvl4pPr marL="854075" indent="0">
              <a:buNone/>
              <a:defRPr/>
            </a:lvl4pPr>
            <a:lvl5pPr marL="1146175" indent="0">
              <a:buNone/>
              <a:defRPr/>
            </a:lvl5pPr>
          </a:lstStyle>
          <a:p>
            <a:pPr lvl="0"/>
            <a:r>
              <a:rPr lang="en-US" dirty="0"/>
              <a:t>Click to edit Contact text styles</a:t>
            </a:r>
          </a:p>
        </p:txBody>
      </p:sp>
      <p:sp>
        <p:nvSpPr>
          <p:cNvPr id="9" name="Text Placeholder 2"/>
          <p:cNvSpPr>
            <a:spLocks noGrp="1"/>
          </p:cNvSpPr>
          <p:nvPr>
            <p:ph type="body" sz="quarter" idx="12" hasCustomPrompt="1"/>
          </p:nvPr>
        </p:nvSpPr>
        <p:spPr>
          <a:xfrm>
            <a:off x="555948" y="4881753"/>
            <a:ext cx="8958439" cy="364016"/>
          </a:xfrm>
        </p:spPr>
        <p:txBody>
          <a:bodyPr/>
          <a:lstStyle>
            <a:lvl1pPr marL="0" indent="0">
              <a:lnSpc>
                <a:spcPct val="80000"/>
              </a:lnSpc>
              <a:spcBef>
                <a:spcPts val="0"/>
              </a:spcBef>
              <a:buFont typeface="Arial" panose="020B0604020202020204" pitchFamily="34" charset="0"/>
              <a:buNone/>
              <a:defRPr sz="1400" b="0">
                <a:solidFill>
                  <a:schemeClr val="tx1"/>
                </a:solidFill>
              </a:defRPr>
            </a:lvl1pPr>
            <a:lvl2pPr marL="231775" indent="0">
              <a:buNone/>
              <a:defRPr/>
            </a:lvl2pPr>
            <a:lvl3pPr marL="569913" indent="0">
              <a:buNone/>
              <a:defRPr/>
            </a:lvl3pPr>
            <a:lvl4pPr marL="854075" indent="0">
              <a:buNone/>
              <a:defRPr/>
            </a:lvl4pPr>
            <a:lvl5pPr marL="1146175" indent="0">
              <a:buNone/>
              <a:defRPr/>
            </a:lvl5pPr>
          </a:lstStyle>
          <a:p>
            <a:pPr lvl="0"/>
            <a:r>
              <a:rPr lang="en-US" dirty="0"/>
              <a:t>Click to edit Title text styles</a:t>
            </a:r>
          </a:p>
        </p:txBody>
      </p:sp>
      <p:sp>
        <p:nvSpPr>
          <p:cNvPr id="10" name="Title 5"/>
          <p:cNvSpPr txBox="1">
            <a:spLocks/>
          </p:cNvSpPr>
          <p:nvPr userDrawn="1"/>
        </p:nvSpPr>
        <p:spPr>
          <a:xfrm>
            <a:off x="509934" y="3600656"/>
            <a:ext cx="5781076" cy="1336386"/>
          </a:xfrm>
          <a:prstGeom prst="rect">
            <a:avLst/>
          </a:prstGeom>
        </p:spPr>
        <p:txBody>
          <a:bodyPr/>
          <a:lstStyle>
            <a:lvl1pPr algn="l" defTabSz="457200" rtl="0" eaLnBrk="1" latinLnBrk="0" hangingPunct="1">
              <a:lnSpc>
                <a:spcPct val="85000"/>
              </a:lnSpc>
              <a:spcBef>
                <a:spcPts val="0"/>
              </a:spcBef>
              <a:buNone/>
              <a:defRPr lang="en-US" sz="3600" b="0" i="0" kern="1200" dirty="0" smtClean="0">
                <a:solidFill>
                  <a:schemeClr val="tx1"/>
                </a:solidFill>
                <a:latin typeface="Avenir Book" charset="0"/>
                <a:ea typeface="Avenir Book" charset="0"/>
                <a:cs typeface="Avenir Book" charset="0"/>
              </a:defRPr>
            </a:lvl1pPr>
          </a:lstStyle>
          <a:p>
            <a:pPr algn="l"/>
            <a:r>
              <a:rPr lang="en-US" sz="7200" dirty="0">
                <a:latin typeface="Calibri Light" charset="0"/>
                <a:ea typeface="Calibri Light" charset="0"/>
                <a:cs typeface="Calibri Light" charset="0"/>
              </a:rPr>
              <a:t>Thank You!</a:t>
            </a:r>
          </a:p>
        </p:txBody>
      </p:sp>
      <p:pic>
        <p:nvPicPr>
          <p:cNvPr id="11" name="Picture 10"/>
          <p:cNvPicPr>
            <a:picLocks noChangeAspect="1"/>
          </p:cNvPicPr>
          <p:nvPr userDrawn="1"/>
        </p:nvPicPr>
        <p:blipFill rotWithShape="1">
          <a:blip r:embed="rId2" cstate="email">
            <a:extLst>
              <a:ext uri="{28A0092B-C50C-407E-A947-70E740481C1C}">
                <a14:useLocalDpi xmlns:a14="http://schemas.microsoft.com/office/drawing/2010/main"/>
              </a:ext>
            </a:extLst>
          </a:blip>
          <a:srcRect r="11282"/>
          <a:stretch/>
        </p:blipFill>
        <p:spPr>
          <a:xfrm>
            <a:off x="0" y="-1"/>
            <a:ext cx="12192000" cy="3449053"/>
          </a:xfrm>
          <a:prstGeom prst="rect">
            <a:avLst/>
          </a:prstGeom>
        </p:spPr>
      </p:pic>
    </p:spTree>
    <p:extLst>
      <p:ext uri="{BB962C8B-B14F-4D97-AF65-F5344CB8AC3E}">
        <p14:creationId xmlns:p14="http://schemas.microsoft.com/office/powerpoint/2010/main" val="170365202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 with footer">
    <p:spTree>
      <p:nvGrpSpPr>
        <p:cNvPr id="1" name=""/>
        <p:cNvGrpSpPr/>
        <p:nvPr/>
      </p:nvGrpSpPr>
      <p:grpSpPr>
        <a:xfrm>
          <a:off x="0" y="0"/>
          <a:ext cx="0" cy="0"/>
          <a:chOff x="0" y="0"/>
          <a:chExt cx="0" cy="0"/>
        </a:xfrm>
      </p:grpSpPr>
    </p:spTree>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Divider">
    <p:bg bwMode="gray">
      <p:bgPr>
        <a:solidFill>
          <a:srgbClr val="FFFFFF"/>
        </a:solidFill>
        <a:effectLst/>
      </p:bgPr>
    </p:bg>
    <p:spTree>
      <p:nvGrpSpPr>
        <p:cNvPr id="1" name=""/>
        <p:cNvGrpSpPr/>
        <p:nvPr/>
      </p:nvGrpSpPr>
      <p:grpSpPr>
        <a:xfrm>
          <a:off x="0" y="0"/>
          <a:ext cx="0" cy="0"/>
          <a:chOff x="0" y="0"/>
          <a:chExt cx="0" cy="0"/>
        </a:xfrm>
      </p:grpSpPr>
      <p:sp>
        <p:nvSpPr>
          <p:cNvPr id="2" name="Rectangle 1"/>
          <p:cNvSpPr/>
          <p:nvPr/>
        </p:nvSpPr>
        <p:spPr bwMode="white">
          <a:xfrm>
            <a:off x="468923" y="879231"/>
            <a:ext cx="11277600" cy="1758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3" name="Rectangle 2"/>
          <p:cNvSpPr/>
          <p:nvPr userDrawn="1"/>
        </p:nvSpPr>
        <p:spPr bwMode="white">
          <a:xfrm>
            <a:off x="468923" y="879231"/>
            <a:ext cx="11277600" cy="1758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r="11282"/>
          <a:stretch/>
        </p:blipFill>
        <p:spPr>
          <a:xfrm>
            <a:off x="0" y="-1"/>
            <a:ext cx="12192000" cy="3449053"/>
          </a:xfrm>
          <a:prstGeom prst="rect">
            <a:avLst/>
          </a:prstGeom>
        </p:spPr>
      </p:pic>
      <p:sp>
        <p:nvSpPr>
          <p:cNvPr id="7" name="Title 1"/>
          <p:cNvSpPr>
            <a:spLocks noGrp="1"/>
          </p:cNvSpPr>
          <p:nvPr>
            <p:ph type="ctrTitle" hasCustomPrompt="1"/>
          </p:nvPr>
        </p:nvSpPr>
        <p:spPr bwMode="gray">
          <a:xfrm>
            <a:off x="505108" y="3696027"/>
            <a:ext cx="8929182" cy="1336386"/>
          </a:xfrm>
        </p:spPr>
        <p:txBody>
          <a:bodyPr/>
          <a:lstStyle>
            <a:lvl1pPr algn="l" defTabSz="457200" rtl="0" eaLnBrk="1" latinLnBrk="0" hangingPunct="1">
              <a:lnSpc>
                <a:spcPct val="85000"/>
              </a:lnSpc>
              <a:spcBef>
                <a:spcPts val="0"/>
              </a:spcBef>
              <a:buNone/>
              <a:defRPr lang="en-US" sz="5200" b="0" kern="1200" normalizeH="0" baseline="0" dirty="0">
                <a:solidFill>
                  <a:schemeClr val="tx1"/>
                </a:solidFill>
                <a:latin typeface="Calibri Light" panose="020F0302020204030204" pitchFamily="34" charset="0"/>
                <a:ea typeface="+mj-ea"/>
                <a:cs typeface="+mj-cs"/>
              </a:defRPr>
            </a:lvl1pPr>
          </a:lstStyle>
          <a:p>
            <a:r>
              <a:rPr lang="en-US" dirty="0"/>
              <a:t>Click to edit Section Title</a:t>
            </a:r>
          </a:p>
        </p:txBody>
      </p:sp>
      <p:sp>
        <p:nvSpPr>
          <p:cNvPr id="8" name="Text Placeholder 2"/>
          <p:cNvSpPr>
            <a:spLocks noGrp="1"/>
          </p:cNvSpPr>
          <p:nvPr>
            <p:ph type="body" sz="quarter" idx="10" hasCustomPrompt="1"/>
          </p:nvPr>
        </p:nvSpPr>
        <p:spPr>
          <a:xfrm>
            <a:off x="515155" y="5042173"/>
            <a:ext cx="8958439" cy="789637"/>
          </a:xfrm>
        </p:spPr>
        <p:txBody>
          <a:bodyPr/>
          <a:lstStyle>
            <a:lvl1pPr marL="0" indent="0">
              <a:lnSpc>
                <a:spcPct val="80000"/>
              </a:lnSpc>
              <a:spcBef>
                <a:spcPts val="0"/>
              </a:spcBef>
              <a:buFont typeface="Arial" panose="020B0604020202020204" pitchFamily="34" charset="0"/>
              <a:buNone/>
              <a:defRPr sz="2000" b="0">
                <a:solidFill>
                  <a:schemeClr val="tx1"/>
                </a:solidFill>
              </a:defRPr>
            </a:lvl1pPr>
            <a:lvl2pPr marL="231775" indent="0">
              <a:buNone/>
              <a:defRPr/>
            </a:lvl2pPr>
            <a:lvl3pPr marL="569913" indent="0">
              <a:buNone/>
              <a:defRPr/>
            </a:lvl3pPr>
            <a:lvl4pPr marL="854075" indent="0">
              <a:buNone/>
              <a:defRPr/>
            </a:lvl4pPr>
            <a:lvl5pPr marL="1146175" indent="0">
              <a:buNone/>
              <a:defRPr/>
            </a:lvl5pPr>
          </a:lstStyle>
          <a:p>
            <a:pPr lvl="0"/>
            <a:r>
              <a:rPr lang="en-US" dirty="0"/>
              <a:t>Click to edit Section Subtitle text styles</a:t>
            </a:r>
          </a:p>
        </p:txBody>
      </p:sp>
    </p:spTree>
    <p:extLst>
      <p:ext uri="{BB962C8B-B14F-4D97-AF65-F5344CB8AC3E}">
        <p14:creationId xmlns:p14="http://schemas.microsoft.com/office/powerpoint/2010/main" val="681900129"/>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Full_blue_No Title">
    <p:bg bwMode="gray">
      <p:bgPr>
        <a:solidFill>
          <a:srgbClr val="FFFFFF"/>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gradFill flip="none" rotWithShape="1">
            <a:gsLst>
              <a:gs pos="0">
                <a:srgbClr val="106477"/>
              </a:gs>
              <a:gs pos="100000">
                <a:srgbClr val="011022"/>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8" name="Footer Placeholder 4"/>
          <p:cNvSpPr txBox="1">
            <a:spLocks/>
          </p:cNvSpPr>
          <p:nvPr userDrawn="1"/>
        </p:nvSpPr>
        <p:spPr bwMode="auto">
          <a:xfrm>
            <a:off x="5852794" y="6497519"/>
            <a:ext cx="497841"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FBDCBF2-BE2D-4B82-87DE-56AD2FCE3670}" type="slidenum">
              <a:rPr lang="en-US" sz="800" b="0" i="0" smtClean="0">
                <a:solidFill>
                  <a:schemeClr val="bg1"/>
                </a:solidFill>
                <a:latin typeface="Calibri Regular" charset="0"/>
                <a:cs typeface="Calibri Regular" charset="0"/>
              </a:rPr>
              <a:pPr algn="ctr"/>
              <a:t>‹#›</a:t>
            </a:fld>
            <a:endParaRPr lang="en-US" sz="800" b="0" i="0" dirty="0">
              <a:solidFill>
                <a:schemeClr val="bg1"/>
              </a:solidFill>
              <a:latin typeface="Calibri Regular" charset="0"/>
              <a:cs typeface="Calibri Regular" charset="0"/>
            </a:endParaRPr>
          </a:p>
        </p:txBody>
      </p:sp>
      <p:grpSp>
        <p:nvGrpSpPr>
          <p:cNvPr id="9" name="Group 8">
            <a:extLst>
              <a:ext uri="{FF2B5EF4-FFF2-40B4-BE49-F238E27FC236}">
                <a16:creationId xmlns="" xmlns:a16="http://schemas.microsoft.com/office/drawing/2014/main" id="{0A42BBC6-E95B-4306-A7FF-C90A434361A6}"/>
              </a:ext>
            </a:extLst>
          </p:cNvPr>
          <p:cNvGrpSpPr/>
          <p:nvPr userDrawn="1"/>
        </p:nvGrpSpPr>
        <p:grpSpPr>
          <a:xfrm>
            <a:off x="510061" y="6491135"/>
            <a:ext cx="3236252" cy="222250"/>
            <a:chOff x="346526" y="6468275"/>
            <a:chExt cx="3237095" cy="222250"/>
          </a:xfrm>
        </p:grpSpPr>
        <p:sp>
          <p:nvSpPr>
            <p:cNvPr id="12" name="Footer Placeholder 4">
              <a:extLst>
                <a:ext uri="{FF2B5EF4-FFF2-40B4-BE49-F238E27FC236}">
                  <a16:creationId xmlns="" xmlns:a16="http://schemas.microsoft.com/office/drawing/2014/main" id="{07848380-2643-4DA5-81AC-4AEE9E7491D8}"/>
                </a:ext>
              </a:extLst>
            </p:cNvPr>
            <p:cNvSpPr txBox="1">
              <a:spLocks/>
            </p:cNvSpPr>
            <p:nvPr/>
          </p:nvSpPr>
          <p:spPr bwMode="auto">
            <a:xfrm>
              <a:off x="346526" y="6468275"/>
              <a:ext cx="3237095"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l" defTabSz="457017" rtl="0" eaLnBrk="1" latinLnBrk="0" hangingPunct="1">
                <a:tabLst>
                  <a:tab pos="3599010" algn="l"/>
                </a:tabLst>
              </a:pPr>
              <a:r>
                <a:rPr lang="en-US" sz="800" kern="1200" dirty="0">
                  <a:solidFill>
                    <a:schemeClr val="bg1"/>
                  </a:solidFill>
                  <a:latin typeface="+mn-lt"/>
                  <a:ea typeface="Calibri" charset="0"/>
                  <a:cs typeface="Calibri" charset="0"/>
                </a:rPr>
                <a:t>© 2018 ServiceNow. All Rights Reserved  |  @</a:t>
              </a:r>
              <a:r>
                <a:rPr lang="en-US" sz="800" kern="1200" dirty="0" err="1">
                  <a:solidFill>
                    <a:schemeClr val="bg1"/>
                  </a:solidFill>
                  <a:latin typeface="+mn-lt"/>
                  <a:ea typeface="Calibri" charset="0"/>
                  <a:cs typeface="Calibri" charset="0"/>
                </a:rPr>
                <a:t>TwitterHandle</a:t>
              </a:r>
              <a:r>
                <a:rPr lang="en-US" sz="800" kern="1200" dirty="0">
                  <a:solidFill>
                    <a:schemeClr val="bg1"/>
                  </a:solidFill>
                  <a:latin typeface="+mn-lt"/>
                  <a:ea typeface="Calibri" charset="0"/>
                  <a:cs typeface="Calibri" charset="0"/>
                </a:rPr>
                <a:t>  |  #Know18</a:t>
              </a:r>
            </a:p>
          </p:txBody>
        </p:sp>
        <p:sp>
          <p:nvSpPr>
            <p:cNvPr id="13" name="Footer Placeholder 4">
              <a:extLst>
                <a:ext uri="{FF2B5EF4-FFF2-40B4-BE49-F238E27FC236}">
                  <a16:creationId xmlns="" xmlns:a16="http://schemas.microsoft.com/office/drawing/2014/main" id="{F9FB27CF-0289-43A3-BBC7-CC2E3CDD79E0}"/>
                </a:ext>
              </a:extLst>
            </p:cNvPr>
            <p:cNvSpPr txBox="1">
              <a:spLocks/>
            </p:cNvSpPr>
            <p:nvPr/>
          </p:nvSpPr>
          <p:spPr bwMode="auto">
            <a:xfrm>
              <a:off x="1947324" y="6468275"/>
              <a:ext cx="1335468"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defTabSz="457017" rtl="0" eaLnBrk="1" latinLnBrk="0" hangingPunct="1">
                <a:tabLst>
                  <a:tab pos="3599010" algn="l"/>
                </a:tabLst>
              </a:pPr>
              <a:endParaRPr lang="en-US" sz="800" kern="1200" dirty="0">
                <a:solidFill>
                  <a:schemeClr val="bg1"/>
                </a:solidFill>
                <a:latin typeface="Calibri" charset="0"/>
                <a:ea typeface="Calibri" charset="0"/>
                <a:cs typeface="Calibri" charset="0"/>
              </a:endParaRPr>
            </a:p>
          </p:txBody>
        </p:sp>
      </p:grpSp>
    </p:spTree>
    <p:extLst>
      <p:ext uri="{BB962C8B-B14F-4D97-AF65-F5344CB8AC3E}">
        <p14:creationId xmlns:p14="http://schemas.microsoft.com/office/powerpoint/2010/main" val="120173957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Dark Speaker Two Content">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lvl1pPr>
              <a:defRPr sz="3200"/>
            </a:lvl1pPr>
          </a:lstStyle>
          <a:p>
            <a:r>
              <a:rPr lang="en-US"/>
              <a:t>Click to edit Master title style</a:t>
            </a:r>
            <a:endParaRPr lang="en-US" dirty="0"/>
          </a:p>
        </p:txBody>
      </p:sp>
      <p:sp>
        <p:nvSpPr>
          <p:cNvPr id="12" name="Content Placeholder 2"/>
          <p:cNvSpPr>
            <a:spLocks noGrp="1"/>
          </p:cNvSpPr>
          <p:nvPr>
            <p:ph sz="half" idx="10" hasCustomPrompt="1"/>
          </p:nvPr>
        </p:nvSpPr>
        <p:spPr bwMode="gray">
          <a:xfrm>
            <a:off x="541807" y="3490546"/>
            <a:ext cx="11122655" cy="2363240"/>
          </a:xfrm>
        </p:spPr>
        <p:txBody>
          <a:bodyPr/>
          <a:lstStyle>
            <a:lvl1pPr marL="0" indent="0">
              <a:spcBef>
                <a:spcPts val="480"/>
              </a:spcBef>
              <a:buNone/>
              <a:defRPr sz="1800">
                <a:solidFill>
                  <a:schemeClr val="tx1"/>
                </a:solidFill>
              </a:defRPr>
            </a:lvl1pPr>
            <a:lvl2pPr>
              <a:spcBef>
                <a:spcPts val="432"/>
              </a:spcBef>
              <a:defRPr sz="1800"/>
            </a:lvl2pPr>
            <a:lvl3pPr>
              <a:spcBef>
                <a:spcPts val="384"/>
              </a:spcBef>
              <a:defRPr sz="1600"/>
            </a:lvl3pPr>
            <a:lvl4pPr>
              <a:spcBef>
                <a:spcPts val="336"/>
              </a:spcBef>
              <a:defRPr sz="1400"/>
            </a:lvl4pPr>
            <a:lvl5pPr>
              <a:spcBef>
                <a:spcPts val="336"/>
              </a:spcBef>
              <a:defRPr sz="1400"/>
            </a:lvl5pPr>
            <a:lvl6pPr>
              <a:defRPr sz="1800"/>
            </a:lvl6pPr>
            <a:lvl7pPr>
              <a:defRPr sz="1800"/>
            </a:lvl7pPr>
            <a:lvl8pPr>
              <a:defRPr sz="1800"/>
            </a:lvl8pPr>
            <a:lvl9pPr>
              <a:defRPr sz="1800"/>
            </a:lvl9pPr>
          </a:lstStyle>
          <a:p>
            <a:pPr lvl="0"/>
            <a:r>
              <a:rPr lang="en-US" dirty="0"/>
              <a:t>Bottom</a:t>
            </a:r>
          </a:p>
        </p:txBody>
      </p:sp>
      <p:sp>
        <p:nvSpPr>
          <p:cNvPr id="13" name="Content Placeholder 3"/>
          <p:cNvSpPr>
            <a:spLocks noGrp="1"/>
          </p:cNvSpPr>
          <p:nvPr>
            <p:ph sz="half" idx="11" hasCustomPrompt="1"/>
          </p:nvPr>
        </p:nvSpPr>
        <p:spPr bwMode="gray">
          <a:xfrm>
            <a:off x="3074243" y="1344929"/>
            <a:ext cx="8590219" cy="2226206"/>
          </a:xfrm>
        </p:spPr>
        <p:txBody>
          <a:bodyPr/>
          <a:lstStyle>
            <a:lvl1pPr marL="0" indent="0">
              <a:spcBef>
                <a:spcPts val="480"/>
              </a:spcBef>
              <a:buNone/>
              <a:defRPr sz="2200">
                <a:solidFill>
                  <a:schemeClr val="bg1"/>
                </a:solidFill>
              </a:defRPr>
            </a:lvl1pPr>
            <a:lvl2pPr>
              <a:spcBef>
                <a:spcPts val="432"/>
              </a:spcBef>
              <a:defRPr sz="1800"/>
            </a:lvl2pPr>
            <a:lvl3pPr>
              <a:spcBef>
                <a:spcPts val="384"/>
              </a:spcBef>
              <a:defRPr sz="1600"/>
            </a:lvl3pPr>
            <a:lvl4pPr>
              <a:spcBef>
                <a:spcPts val="336"/>
              </a:spcBef>
              <a:defRPr sz="1400"/>
            </a:lvl4pPr>
            <a:lvl5pPr>
              <a:spcBef>
                <a:spcPts val="336"/>
              </a:spcBef>
              <a:defRPr sz="1400"/>
            </a:lvl5pPr>
            <a:lvl6pPr>
              <a:defRPr sz="1800"/>
            </a:lvl6pPr>
            <a:lvl7pPr>
              <a:defRPr sz="1800"/>
            </a:lvl7pPr>
            <a:lvl8pPr>
              <a:defRPr sz="1800"/>
            </a:lvl8pPr>
            <a:lvl9pPr>
              <a:defRPr sz="1800"/>
            </a:lvl9pPr>
          </a:lstStyle>
          <a:p>
            <a:pPr lvl="0"/>
            <a:r>
              <a:rPr lang="en-US" dirty="0"/>
              <a:t>Top</a:t>
            </a:r>
          </a:p>
        </p:txBody>
      </p:sp>
    </p:spTree>
    <p:extLst>
      <p:ext uri="{BB962C8B-B14F-4D97-AF65-F5344CB8AC3E}">
        <p14:creationId xmlns:p14="http://schemas.microsoft.com/office/powerpoint/2010/main" val="76895611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over_4">
    <p:spTree>
      <p:nvGrpSpPr>
        <p:cNvPr id="1" name=""/>
        <p:cNvGrpSpPr/>
        <p:nvPr/>
      </p:nvGrpSpPr>
      <p:grpSpPr>
        <a:xfrm>
          <a:off x="0" y="0"/>
          <a:ext cx="0" cy="0"/>
          <a:chOff x="0" y="0"/>
          <a:chExt cx="0" cy="0"/>
        </a:xfrm>
      </p:grpSpPr>
      <p:pic>
        <p:nvPicPr>
          <p:cNvPr id="25" name="Picture 24"/>
          <p:cNvPicPr>
            <a:picLocks noChangeAspect="1"/>
          </p:cNvPicPr>
          <p:nvPr userDrawn="1"/>
        </p:nvPicPr>
        <p:blipFill rotWithShape="1">
          <a:blip r:embed="rId2" cstate="email">
            <a:extLst>
              <a:ext uri="{28A0092B-C50C-407E-A947-70E740481C1C}">
                <a14:useLocalDpi xmlns:a14="http://schemas.microsoft.com/office/drawing/2010/main"/>
              </a:ext>
            </a:extLst>
          </a:blip>
          <a:srcRect t="-1248" b="-29"/>
          <a:stretch/>
        </p:blipFill>
        <p:spPr>
          <a:xfrm>
            <a:off x="0" y="-90616"/>
            <a:ext cx="12188825" cy="6948616"/>
          </a:xfrm>
          <a:prstGeom prst="rect">
            <a:avLst/>
          </a:prstGeom>
        </p:spPr>
      </p:pic>
      <p:sp>
        <p:nvSpPr>
          <p:cNvPr id="23" name="Rectangle 22"/>
          <p:cNvSpPr/>
          <p:nvPr userDrawn="1"/>
        </p:nvSpPr>
        <p:spPr>
          <a:xfrm>
            <a:off x="0" y="0"/>
            <a:ext cx="12188825" cy="6858000"/>
          </a:xfrm>
          <a:prstGeom prst="rect">
            <a:avLst/>
          </a:prstGeom>
          <a:solidFill>
            <a:schemeClr val="tx1">
              <a:alpha val="23000"/>
            </a:schemeClr>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04" tIns="45702" rIns="91404" bIns="45702" numCol="1" spcCol="0" rtlCol="0" fromWordArt="0" anchor="ctr" anchorCtr="0" forceAA="0" compatLnSpc="1">
            <a:prstTxWarp prst="textNoShape">
              <a:avLst/>
            </a:prstTxWarp>
            <a:noAutofit/>
          </a:bodyPr>
          <a:lstStyle/>
          <a:p>
            <a:pPr algn="ctr"/>
            <a:endParaRPr lang="en-US" sz="3599" dirty="0">
              <a:solidFill>
                <a:srgbClr val="FFFFFF"/>
              </a:solidFill>
            </a:endParaRPr>
          </a:p>
        </p:txBody>
      </p:sp>
      <p:pic>
        <p:nvPicPr>
          <p:cNvPr id="24" name="Picture 23"/>
          <p:cNvPicPr>
            <a:picLocks noChangeAspect="1"/>
          </p:cNvPicPr>
          <p:nvPr userDrawn="1"/>
        </p:nvPicPr>
        <p:blipFill>
          <a:blip r:embed="rId3" cstate="email">
            <a:alphaModFix amt="91000"/>
            <a:extLst>
              <a:ext uri="{28A0092B-C50C-407E-A947-70E740481C1C}">
                <a14:useLocalDpi xmlns:a14="http://schemas.microsoft.com/office/drawing/2010/main"/>
              </a:ext>
            </a:extLst>
          </a:blip>
          <a:stretch>
            <a:fillRect/>
          </a:stretch>
        </p:blipFill>
        <p:spPr>
          <a:xfrm rot="16200000">
            <a:off x="3983916" y="-1314860"/>
            <a:ext cx="4220984" cy="12188824"/>
          </a:xfrm>
          <a:prstGeom prst="rect">
            <a:avLst/>
          </a:prstGeom>
        </p:spPr>
      </p:pic>
      <p:sp>
        <p:nvSpPr>
          <p:cNvPr id="13" name="Title 1"/>
          <p:cNvSpPr>
            <a:spLocks noGrp="1"/>
          </p:cNvSpPr>
          <p:nvPr>
            <p:ph type="ctrTitle"/>
          </p:nvPr>
        </p:nvSpPr>
        <p:spPr bwMode="gray">
          <a:xfrm>
            <a:off x="346905" y="2283787"/>
            <a:ext cx="6214315" cy="1336386"/>
          </a:xfrm>
        </p:spPr>
        <p:txBody>
          <a:bodyPr/>
          <a:lstStyle>
            <a:lvl1pPr algn="l" defTabSz="457200" rtl="0" eaLnBrk="1" latinLnBrk="0" hangingPunct="1">
              <a:lnSpc>
                <a:spcPct val="85000"/>
              </a:lnSpc>
              <a:spcBef>
                <a:spcPts val="0"/>
              </a:spcBef>
              <a:buNone/>
              <a:defRPr lang="en-US" sz="5200" b="0" i="0" kern="1200" normalizeH="0" baseline="0" dirty="0">
                <a:solidFill>
                  <a:schemeClr val="bg1"/>
                </a:solidFill>
                <a:latin typeface="Calibri Light" charset="0"/>
                <a:ea typeface="Calibri Light" charset="0"/>
                <a:cs typeface="Calibri Light" charset="0"/>
              </a:defRPr>
            </a:lvl1pPr>
          </a:lstStyle>
          <a:p>
            <a:r>
              <a:rPr lang="en-US"/>
              <a:t>Click to edit Master title style</a:t>
            </a:r>
            <a:endParaRPr lang="en-US" dirty="0"/>
          </a:p>
        </p:txBody>
      </p:sp>
      <p:sp>
        <p:nvSpPr>
          <p:cNvPr id="14" name="Subtitle 2"/>
          <p:cNvSpPr>
            <a:spLocks noGrp="1"/>
          </p:cNvSpPr>
          <p:nvPr>
            <p:ph type="subTitle" idx="1"/>
          </p:nvPr>
        </p:nvSpPr>
        <p:spPr bwMode="gray">
          <a:xfrm>
            <a:off x="366544" y="4895119"/>
            <a:ext cx="6166818" cy="389744"/>
          </a:xfrm>
        </p:spPr>
        <p:txBody>
          <a:bodyPr anchor="b" anchorCtr="0"/>
          <a:lstStyle>
            <a:lvl1pPr marL="0" indent="0" algn="l" defTabSz="457200" rtl="0" eaLnBrk="1" latinLnBrk="0" hangingPunct="1">
              <a:lnSpc>
                <a:spcPct val="85000"/>
              </a:lnSpc>
              <a:spcBef>
                <a:spcPts val="1200"/>
              </a:spcBef>
              <a:buClr>
                <a:schemeClr val="tx2"/>
              </a:buClr>
              <a:buFont typeface="Arial"/>
              <a:buNone/>
              <a:defRPr lang="en-US" sz="1400" b="0" kern="1200" dirty="0">
                <a:solidFill>
                  <a:schemeClr val="bg1"/>
                </a:solidFill>
                <a:latin typeface="+mn-lt"/>
                <a:ea typeface="Avenir Book" charset="0"/>
                <a:cs typeface="Avenir Book"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5" name="Text Placeholder 2"/>
          <p:cNvSpPr>
            <a:spLocks noGrp="1"/>
          </p:cNvSpPr>
          <p:nvPr>
            <p:ph type="body" sz="quarter" idx="10" hasCustomPrompt="1"/>
          </p:nvPr>
        </p:nvSpPr>
        <p:spPr>
          <a:xfrm>
            <a:off x="356953" y="3697168"/>
            <a:ext cx="6153605" cy="789637"/>
          </a:xfrm>
        </p:spPr>
        <p:txBody>
          <a:bodyPr/>
          <a:lstStyle>
            <a:lvl1pPr marL="0" indent="0">
              <a:lnSpc>
                <a:spcPct val="80000"/>
              </a:lnSpc>
              <a:spcBef>
                <a:spcPts val="0"/>
              </a:spcBef>
              <a:buFont typeface="Arial" panose="020B0604020202020204" pitchFamily="34" charset="0"/>
              <a:buNone/>
              <a:defRPr sz="2000" b="0">
                <a:solidFill>
                  <a:schemeClr val="bg1"/>
                </a:solidFill>
              </a:defRPr>
            </a:lvl1pPr>
            <a:lvl2pPr marL="231775" indent="0">
              <a:buNone/>
              <a:defRPr/>
            </a:lvl2pPr>
            <a:lvl3pPr marL="569913" indent="0">
              <a:buNone/>
              <a:defRPr/>
            </a:lvl3pPr>
            <a:lvl4pPr marL="854075" indent="0">
              <a:buNone/>
              <a:defRPr/>
            </a:lvl4pPr>
            <a:lvl5pPr marL="1146175" indent="0">
              <a:buNone/>
              <a:defRPr/>
            </a:lvl5pPr>
          </a:lstStyle>
          <a:p>
            <a:pPr lvl="0"/>
            <a:r>
              <a:rPr lang="en-US" dirty="0"/>
              <a:t>Click to edit Subtitle Master text styles</a:t>
            </a:r>
          </a:p>
        </p:txBody>
      </p:sp>
      <p:sp>
        <p:nvSpPr>
          <p:cNvPr id="16" name="Text Placeholder 4"/>
          <p:cNvSpPr>
            <a:spLocks noGrp="1"/>
          </p:cNvSpPr>
          <p:nvPr>
            <p:ph type="body" sz="quarter" idx="11" hasCustomPrompt="1"/>
          </p:nvPr>
        </p:nvSpPr>
        <p:spPr>
          <a:xfrm>
            <a:off x="364330" y="5265981"/>
            <a:ext cx="6166326" cy="914400"/>
          </a:xfrm>
        </p:spPr>
        <p:txBody>
          <a:bodyPr/>
          <a:lstStyle>
            <a:lvl1pPr marL="0" indent="0">
              <a:buNone/>
              <a:defRPr sz="1400">
                <a:solidFill>
                  <a:schemeClr val="bg1"/>
                </a:solidFill>
                <a:latin typeface="+mn-lt"/>
                <a:ea typeface="Avenir Book" charset="0"/>
                <a:cs typeface="Avenir Book" charset="0"/>
              </a:defRPr>
            </a:lvl1pPr>
            <a:lvl2pPr marL="231775" indent="0">
              <a:buNone/>
              <a:defRPr/>
            </a:lvl2pPr>
            <a:lvl3pPr marL="569913" indent="0">
              <a:buNone/>
              <a:defRPr/>
            </a:lvl3pPr>
            <a:lvl4pPr marL="854075" indent="0">
              <a:buNone/>
              <a:defRPr/>
            </a:lvl4pPr>
            <a:lvl5pPr marL="1146175" indent="0">
              <a:buNone/>
              <a:defRPr/>
            </a:lvl5pPr>
          </a:lstStyle>
          <a:p>
            <a:r>
              <a:rPr lang="en-US" dirty="0"/>
              <a:t>Click to edit Master subtitle style</a:t>
            </a:r>
          </a:p>
        </p:txBody>
      </p:sp>
      <p:grpSp>
        <p:nvGrpSpPr>
          <p:cNvPr id="19" name="Group 18"/>
          <p:cNvGrpSpPr/>
          <p:nvPr userDrawn="1"/>
        </p:nvGrpSpPr>
        <p:grpSpPr>
          <a:xfrm>
            <a:off x="346436" y="6468275"/>
            <a:ext cx="3236252" cy="222250"/>
            <a:chOff x="346526" y="6468275"/>
            <a:chExt cx="3237095" cy="222250"/>
          </a:xfrm>
        </p:grpSpPr>
        <p:sp>
          <p:nvSpPr>
            <p:cNvPr id="20" name="Footer Placeholder 4"/>
            <p:cNvSpPr txBox="1">
              <a:spLocks/>
            </p:cNvSpPr>
            <p:nvPr/>
          </p:nvSpPr>
          <p:spPr bwMode="auto">
            <a:xfrm>
              <a:off x="346526" y="6468275"/>
              <a:ext cx="3237095"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l" defTabSz="457017" rtl="0" eaLnBrk="1" latinLnBrk="0" hangingPunct="1">
                <a:tabLst>
                  <a:tab pos="3599010" algn="l"/>
                </a:tabLst>
              </a:pPr>
              <a:r>
                <a:rPr lang="en-US" sz="800" kern="1200" dirty="0">
                  <a:solidFill>
                    <a:schemeClr val="bg1"/>
                  </a:solidFill>
                  <a:latin typeface="+mn-lt"/>
                  <a:ea typeface="Calibri" charset="0"/>
                  <a:cs typeface="Calibri" charset="0"/>
                </a:rPr>
                <a:t>© 2017 ServiceNow All Rights Reserved</a:t>
              </a:r>
            </a:p>
          </p:txBody>
        </p:sp>
        <p:sp>
          <p:nvSpPr>
            <p:cNvPr id="21" name="Footer Placeholder 4"/>
            <p:cNvSpPr txBox="1">
              <a:spLocks/>
            </p:cNvSpPr>
            <p:nvPr/>
          </p:nvSpPr>
          <p:spPr bwMode="auto">
            <a:xfrm>
              <a:off x="1947324" y="6468275"/>
              <a:ext cx="1335468"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defTabSz="457017" rtl="0" eaLnBrk="1" latinLnBrk="0" hangingPunct="1">
                <a:tabLst>
                  <a:tab pos="3599010" algn="l"/>
                </a:tabLst>
              </a:pPr>
              <a:r>
                <a:rPr lang="en-US" sz="800" kern="1200" dirty="0">
                  <a:solidFill>
                    <a:schemeClr val="bg1"/>
                  </a:solidFill>
                  <a:latin typeface="Calibri" charset="0"/>
                  <a:ea typeface="Calibri" charset="0"/>
                  <a:cs typeface="Calibri" charset="0"/>
                </a:rPr>
                <a:t>Confidential</a:t>
              </a:r>
            </a:p>
          </p:txBody>
        </p:sp>
        <p:cxnSp>
          <p:nvCxnSpPr>
            <p:cNvPr id="22" name="Straight Connector 21"/>
            <p:cNvCxnSpPr/>
            <p:nvPr/>
          </p:nvCxnSpPr>
          <p:spPr>
            <a:xfrm>
              <a:off x="2205952" y="6520112"/>
              <a:ext cx="0" cy="116620"/>
            </a:xfrm>
            <a:prstGeom prst="line">
              <a:avLst/>
            </a:prstGeom>
            <a:ln w="9525">
              <a:solidFill>
                <a:schemeClr val="accent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88937151"/>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vert="horz" lIns="91440" tIns="0" rIns="91440" bIns="0" rtlCol="0" anchor="b" anchorCtr="0">
            <a:noAutofit/>
          </a:bodyPr>
          <a:lstStyle>
            <a:lvl1pPr>
              <a:defRPr lang="en-US" dirty="0"/>
            </a:lvl1pPr>
          </a:lstStyle>
          <a:p>
            <a:pPr lvl="0"/>
            <a:r>
              <a:rPr lang="en-US" dirty="0"/>
              <a:t>Click to edit Master title style</a:t>
            </a:r>
          </a:p>
        </p:txBody>
      </p:sp>
      <p:sp>
        <p:nvSpPr>
          <p:cNvPr id="3" name="Content Placeholder 2"/>
          <p:cNvSpPr>
            <a:spLocks noGrp="1"/>
          </p:cNvSpPr>
          <p:nvPr>
            <p:ph idx="1"/>
          </p:nvPr>
        </p:nvSpPr>
        <p:spPr bwMode="gray">
          <a:xfrm>
            <a:off x="445477" y="1152144"/>
            <a:ext cx="11230707" cy="4764820"/>
          </a:xfrm>
        </p:spPr>
        <p:txBody>
          <a:bodyPr vert="horz" lIns="91440" tIns="45720" rIns="91440" bIns="45720" rtlCol="0">
            <a:noAutofit/>
          </a:bodyPr>
          <a:lstStyle>
            <a:lvl1pPr>
              <a:defRPr lang="en-US" sz="2400" smtClean="0"/>
            </a:lvl1pPr>
            <a:lvl2pPr>
              <a:defRPr lang="en-US" smtClean="0"/>
            </a:lvl2pPr>
            <a:lvl3pPr>
              <a:defRPr lang="en-US" smtClean="0"/>
            </a:lvl3pPr>
            <a:lvl4pPr>
              <a:defRPr lang="en-US"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7055451"/>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Section_Slide_4">
    <p:bg bwMode="gray">
      <p:bgPr>
        <a:solidFill>
          <a:srgbClr val="FFFFFF"/>
        </a:solidFill>
        <a:effectLst/>
      </p:bgPr>
    </p:bg>
    <p:spTree>
      <p:nvGrpSpPr>
        <p:cNvPr id="1" name=""/>
        <p:cNvGrpSpPr/>
        <p:nvPr/>
      </p:nvGrpSpPr>
      <p:grpSpPr>
        <a:xfrm>
          <a:off x="0" y="0"/>
          <a:ext cx="0" cy="0"/>
          <a:chOff x="0" y="0"/>
          <a:chExt cx="0" cy="0"/>
        </a:xfrm>
      </p:grpSpPr>
      <p:sp>
        <p:nvSpPr>
          <p:cNvPr id="2" name="Rectangle 1"/>
          <p:cNvSpPr/>
          <p:nvPr/>
        </p:nvSpPr>
        <p:spPr bwMode="white">
          <a:xfrm>
            <a:off x="468923" y="879231"/>
            <a:ext cx="11277600" cy="1758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3" name="Rectangle 2"/>
          <p:cNvSpPr/>
          <p:nvPr userDrawn="1"/>
        </p:nvSpPr>
        <p:spPr bwMode="white">
          <a:xfrm>
            <a:off x="468923" y="879231"/>
            <a:ext cx="11277600" cy="17584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r="31842" b="32597"/>
          <a:stretch/>
        </p:blipFill>
        <p:spPr>
          <a:xfrm flipH="1">
            <a:off x="-7511" y="0"/>
            <a:ext cx="12199511" cy="3374136"/>
          </a:xfrm>
          <a:prstGeom prst="rect">
            <a:avLst/>
          </a:prstGeom>
        </p:spPr>
      </p:pic>
      <p:sp>
        <p:nvSpPr>
          <p:cNvPr id="7" name="Title 1"/>
          <p:cNvSpPr>
            <a:spLocks noGrp="1"/>
          </p:cNvSpPr>
          <p:nvPr>
            <p:ph type="ctrTitle" hasCustomPrompt="1"/>
          </p:nvPr>
        </p:nvSpPr>
        <p:spPr bwMode="gray">
          <a:xfrm>
            <a:off x="418018" y="3696027"/>
            <a:ext cx="8929182" cy="1336386"/>
          </a:xfrm>
        </p:spPr>
        <p:txBody>
          <a:bodyPr/>
          <a:lstStyle>
            <a:lvl1pPr algn="l" defTabSz="457200" rtl="0" eaLnBrk="1" latinLnBrk="0" hangingPunct="1">
              <a:lnSpc>
                <a:spcPct val="85000"/>
              </a:lnSpc>
              <a:spcBef>
                <a:spcPts val="0"/>
              </a:spcBef>
              <a:buNone/>
              <a:defRPr lang="en-US" sz="5200" b="0" kern="1200" normalizeH="0" baseline="0" dirty="0">
                <a:solidFill>
                  <a:schemeClr val="tx1"/>
                </a:solidFill>
                <a:latin typeface="Calibri Light" panose="020F0302020204030204" pitchFamily="34" charset="0"/>
                <a:ea typeface="+mj-ea"/>
                <a:cs typeface="+mj-cs"/>
              </a:defRPr>
            </a:lvl1pPr>
          </a:lstStyle>
          <a:p>
            <a:r>
              <a:rPr lang="en-US" dirty="0"/>
              <a:t>Click to edit Section Title</a:t>
            </a:r>
          </a:p>
        </p:txBody>
      </p:sp>
      <p:sp>
        <p:nvSpPr>
          <p:cNvPr id="8" name="Text Placeholder 2"/>
          <p:cNvSpPr>
            <a:spLocks noGrp="1"/>
          </p:cNvSpPr>
          <p:nvPr>
            <p:ph type="body" sz="quarter" idx="10" hasCustomPrompt="1"/>
          </p:nvPr>
        </p:nvSpPr>
        <p:spPr>
          <a:xfrm>
            <a:off x="428065" y="5042173"/>
            <a:ext cx="8958439" cy="789637"/>
          </a:xfrm>
        </p:spPr>
        <p:txBody>
          <a:bodyPr/>
          <a:lstStyle>
            <a:lvl1pPr marL="0" indent="0">
              <a:lnSpc>
                <a:spcPct val="80000"/>
              </a:lnSpc>
              <a:spcBef>
                <a:spcPts val="0"/>
              </a:spcBef>
              <a:buFont typeface="Arial" panose="020B0604020202020204" pitchFamily="34" charset="0"/>
              <a:buNone/>
              <a:defRPr sz="2000" b="0">
                <a:solidFill>
                  <a:schemeClr val="tx1"/>
                </a:solidFill>
              </a:defRPr>
            </a:lvl1pPr>
            <a:lvl2pPr marL="231775" indent="0">
              <a:buNone/>
              <a:defRPr/>
            </a:lvl2pPr>
            <a:lvl3pPr marL="569913" indent="0">
              <a:buNone/>
              <a:defRPr/>
            </a:lvl3pPr>
            <a:lvl4pPr marL="854075" indent="0">
              <a:buNone/>
              <a:defRPr/>
            </a:lvl4pPr>
            <a:lvl5pPr marL="1146175" indent="0">
              <a:buNone/>
              <a:defRPr/>
            </a:lvl5pPr>
          </a:lstStyle>
          <a:p>
            <a:pPr lvl="0"/>
            <a:r>
              <a:rPr lang="en-US" dirty="0"/>
              <a:t>Click to edit Section Subtitle text styles</a:t>
            </a:r>
          </a:p>
        </p:txBody>
      </p:sp>
    </p:spTree>
    <p:extLst>
      <p:ext uri="{BB962C8B-B14F-4D97-AF65-F5344CB8AC3E}">
        <p14:creationId xmlns:p14="http://schemas.microsoft.com/office/powerpoint/2010/main" val="166571843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ver_1">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cstate="screen">
            <a:extLst>
              <a:ext uri="{28A0092B-C50C-407E-A947-70E740481C1C}">
                <a14:useLocalDpi xmlns:a14="http://schemas.microsoft.com/office/drawing/2010/main"/>
              </a:ext>
            </a:extLst>
          </a:blip>
          <a:srcRect r="37500" b="38011"/>
          <a:stretch/>
        </p:blipFill>
        <p:spPr>
          <a:xfrm flipH="1">
            <a:off x="0" y="0"/>
            <a:ext cx="12192000" cy="6858000"/>
          </a:xfrm>
          <a:prstGeom prst="rect">
            <a:avLst/>
          </a:prstGeom>
        </p:spPr>
      </p:pic>
      <p:pic>
        <p:nvPicPr>
          <p:cNvPr id="17" name="Picture 16"/>
          <p:cNvPicPr>
            <a:picLocks noChangeAspect="1"/>
          </p:cNvPicPr>
          <p:nvPr userDrawn="1"/>
        </p:nvPicPr>
        <p:blipFill>
          <a:blip r:embed="rId3" cstate="email">
            <a:alphaModFix amt="64000"/>
            <a:extLst>
              <a:ext uri="{28A0092B-C50C-407E-A947-70E740481C1C}">
                <a14:useLocalDpi xmlns:a14="http://schemas.microsoft.com/office/drawing/2010/main"/>
              </a:ext>
            </a:extLst>
          </a:blip>
          <a:stretch>
            <a:fillRect/>
          </a:stretch>
        </p:blipFill>
        <p:spPr>
          <a:xfrm rot="16200000">
            <a:off x="3985499" y="-1316448"/>
            <a:ext cx="4220984" cy="12191999"/>
          </a:xfrm>
          <a:prstGeom prst="rect">
            <a:avLst/>
          </a:prstGeom>
        </p:spPr>
      </p:pic>
      <p:sp>
        <p:nvSpPr>
          <p:cNvPr id="13" name="Title 1"/>
          <p:cNvSpPr>
            <a:spLocks noGrp="1"/>
          </p:cNvSpPr>
          <p:nvPr>
            <p:ph type="ctrTitle"/>
          </p:nvPr>
        </p:nvSpPr>
        <p:spPr bwMode="gray">
          <a:xfrm>
            <a:off x="346906" y="2283787"/>
            <a:ext cx="5781076" cy="1336386"/>
          </a:xfrm>
        </p:spPr>
        <p:txBody>
          <a:bodyPr/>
          <a:lstStyle>
            <a:lvl1pPr algn="l" defTabSz="457200" rtl="0" eaLnBrk="1" latinLnBrk="0" hangingPunct="1">
              <a:lnSpc>
                <a:spcPct val="85000"/>
              </a:lnSpc>
              <a:spcBef>
                <a:spcPts val="0"/>
              </a:spcBef>
              <a:buNone/>
              <a:defRPr lang="en-US" sz="5200" b="0" i="0" kern="1200" normalizeH="0" baseline="0" dirty="0">
                <a:solidFill>
                  <a:schemeClr val="bg1"/>
                </a:solidFill>
                <a:latin typeface="Calibri Light" charset="0"/>
                <a:ea typeface="Calibri Light" charset="0"/>
                <a:cs typeface="Calibri Light" charset="0"/>
              </a:defRPr>
            </a:lvl1pPr>
          </a:lstStyle>
          <a:p>
            <a:r>
              <a:rPr lang="en-US"/>
              <a:t>Click to edit Master title style</a:t>
            </a:r>
            <a:endParaRPr lang="en-US" dirty="0"/>
          </a:p>
        </p:txBody>
      </p:sp>
      <p:sp>
        <p:nvSpPr>
          <p:cNvPr id="14" name="Subtitle 2"/>
          <p:cNvSpPr>
            <a:spLocks noGrp="1"/>
          </p:cNvSpPr>
          <p:nvPr>
            <p:ph type="subTitle" idx="1"/>
          </p:nvPr>
        </p:nvSpPr>
        <p:spPr bwMode="gray">
          <a:xfrm>
            <a:off x="366544" y="4895119"/>
            <a:ext cx="6166818" cy="389744"/>
          </a:xfrm>
        </p:spPr>
        <p:txBody>
          <a:bodyPr anchor="b" anchorCtr="0"/>
          <a:lstStyle>
            <a:lvl1pPr marL="0" indent="0" algn="l" defTabSz="457200" rtl="0" eaLnBrk="1" latinLnBrk="0" hangingPunct="1">
              <a:lnSpc>
                <a:spcPct val="85000"/>
              </a:lnSpc>
              <a:spcBef>
                <a:spcPts val="1200"/>
              </a:spcBef>
              <a:buClr>
                <a:schemeClr val="tx2"/>
              </a:buClr>
              <a:buFont typeface="Arial"/>
              <a:buNone/>
              <a:defRPr lang="en-US" sz="1400" b="0" kern="1200" dirty="0">
                <a:solidFill>
                  <a:schemeClr val="bg1"/>
                </a:solidFill>
                <a:latin typeface="+mn-lt"/>
                <a:ea typeface="Avenir Book" charset="0"/>
                <a:cs typeface="Avenir Book"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15" name="Text Placeholder 2"/>
          <p:cNvSpPr>
            <a:spLocks noGrp="1"/>
          </p:cNvSpPr>
          <p:nvPr>
            <p:ph type="body" sz="quarter" idx="10" hasCustomPrompt="1"/>
          </p:nvPr>
        </p:nvSpPr>
        <p:spPr>
          <a:xfrm>
            <a:off x="356953" y="3697168"/>
            <a:ext cx="6153605" cy="789637"/>
          </a:xfrm>
        </p:spPr>
        <p:txBody>
          <a:bodyPr/>
          <a:lstStyle>
            <a:lvl1pPr marL="0" indent="0">
              <a:lnSpc>
                <a:spcPct val="80000"/>
              </a:lnSpc>
              <a:spcBef>
                <a:spcPts val="0"/>
              </a:spcBef>
              <a:buFont typeface="Arial" panose="020B0604020202020204" pitchFamily="34" charset="0"/>
              <a:buNone/>
              <a:defRPr sz="2000" b="0">
                <a:solidFill>
                  <a:schemeClr val="bg1"/>
                </a:solidFill>
              </a:defRPr>
            </a:lvl1pPr>
            <a:lvl2pPr marL="231775" indent="0">
              <a:buNone/>
              <a:defRPr/>
            </a:lvl2pPr>
            <a:lvl3pPr marL="569913" indent="0">
              <a:buNone/>
              <a:defRPr/>
            </a:lvl3pPr>
            <a:lvl4pPr marL="854075" indent="0">
              <a:buNone/>
              <a:defRPr/>
            </a:lvl4pPr>
            <a:lvl5pPr marL="1146175" indent="0">
              <a:buNone/>
              <a:defRPr/>
            </a:lvl5pPr>
          </a:lstStyle>
          <a:p>
            <a:pPr lvl="0"/>
            <a:r>
              <a:rPr lang="en-US" dirty="0"/>
              <a:t>Click to edit Subtitle Master text styles</a:t>
            </a:r>
          </a:p>
        </p:txBody>
      </p:sp>
      <p:sp>
        <p:nvSpPr>
          <p:cNvPr id="16" name="Text Placeholder 4"/>
          <p:cNvSpPr>
            <a:spLocks noGrp="1"/>
          </p:cNvSpPr>
          <p:nvPr>
            <p:ph type="body" sz="quarter" idx="11" hasCustomPrompt="1"/>
          </p:nvPr>
        </p:nvSpPr>
        <p:spPr>
          <a:xfrm>
            <a:off x="364330" y="5265981"/>
            <a:ext cx="6166326" cy="914400"/>
          </a:xfrm>
        </p:spPr>
        <p:txBody>
          <a:bodyPr/>
          <a:lstStyle>
            <a:lvl1pPr marL="0" indent="0">
              <a:buNone/>
              <a:defRPr sz="1400">
                <a:solidFill>
                  <a:schemeClr val="bg1"/>
                </a:solidFill>
                <a:latin typeface="+mn-lt"/>
                <a:ea typeface="Avenir Book" charset="0"/>
                <a:cs typeface="Avenir Book" charset="0"/>
              </a:defRPr>
            </a:lvl1pPr>
            <a:lvl2pPr marL="231775" indent="0">
              <a:buNone/>
              <a:defRPr/>
            </a:lvl2pPr>
            <a:lvl3pPr marL="569913" indent="0">
              <a:buNone/>
              <a:defRPr/>
            </a:lvl3pPr>
            <a:lvl4pPr marL="854075" indent="0">
              <a:buNone/>
              <a:defRPr/>
            </a:lvl4pPr>
            <a:lvl5pPr marL="1146175" indent="0">
              <a:buNone/>
              <a:defRPr/>
            </a:lvl5pPr>
          </a:lstStyle>
          <a:p>
            <a:r>
              <a:rPr lang="en-US" dirty="0"/>
              <a:t>Click to edit Master subtitle style</a:t>
            </a:r>
          </a:p>
        </p:txBody>
      </p:sp>
      <p:grpSp>
        <p:nvGrpSpPr>
          <p:cNvPr id="19" name="Group 18"/>
          <p:cNvGrpSpPr/>
          <p:nvPr userDrawn="1"/>
        </p:nvGrpSpPr>
        <p:grpSpPr>
          <a:xfrm>
            <a:off x="346436" y="6468275"/>
            <a:ext cx="3236252" cy="222250"/>
            <a:chOff x="346526" y="6468275"/>
            <a:chExt cx="3237095" cy="222250"/>
          </a:xfrm>
        </p:grpSpPr>
        <p:sp>
          <p:nvSpPr>
            <p:cNvPr id="20" name="Footer Placeholder 4"/>
            <p:cNvSpPr txBox="1">
              <a:spLocks/>
            </p:cNvSpPr>
            <p:nvPr/>
          </p:nvSpPr>
          <p:spPr bwMode="auto">
            <a:xfrm>
              <a:off x="346526" y="6468275"/>
              <a:ext cx="3237095"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l" defTabSz="457017" rtl="0" eaLnBrk="1" latinLnBrk="0" hangingPunct="1">
                <a:tabLst>
                  <a:tab pos="3599010" algn="l"/>
                </a:tabLst>
              </a:pPr>
              <a:r>
                <a:rPr lang="en-US" sz="800" kern="1200" dirty="0">
                  <a:solidFill>
                    <a:schemeClr val="bg1"/>
                  </a:solidFill>
                  <a:latin typeface="+mn-lt"/>
                  <a:ea typeface="Calibri" charset="0"/>
                  <a:cs typeface="Calibri" charset="0"/>
                </a:rPr>
                <a:t>© 2017 ServiceNow All Rights Reserved</a:t>
              </a:r>
            </a:p>
          </p:txBody>
        </p:sp>
        <p:sp>
          <p:nvSpPr>
            <p:cNvPr id="21" name="Footer Placeholder 4"/>
            <p:cNvSpPr txBox="1">
              <a:spLocks/>
            </p:cNvSpPr>
            <p:nvPr/>
          </p:nvSpPr>
          <p:spPr bwMode="auto">
            <a:xfrm>
              <a:off x="1947324" y="6468275"/>
              <a:ext cx="1335468"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defTabSz="457017" rtl="0" eaLnBrk="1" latinLnBrk="0" hangingPunct="1">
                <a:tabLst>
                  <a:tab pos="3599010" algn="l"/>
                </a:tabLst>
              </a:pPr>
              <a:r>
                <a:rPr lang="en-US" sz="800" kern="1200" dirty="0">
                  <a:solidFill>
                    <a:schemeClr val="bg1"/>
                  </a:solidFill>
                  <a:latin typeface="Calibri" charset="0"/>
                  <a:ea typeface="Calibri" charset="0"/>
                  <a:cs typeface="Calibri" charset="0"/>
                </a:rPr>
                <a:t>Confidential</a:t>
              </a:r>
            </a:p>
          </p:txBody>
        </p:sp>
        <p:cxnSp>
          <p:nvCxnSpPr>
            <p:cNvPr id="22" name="Straight Connector 21"/>
            <p:cNvCxnSpPr/>
            <p:nvPr/>
          </p:nvCxnSpPr>
          <p:spPr>
            <a:xfrm>
              <a:off x="2205952" y="6520112"/>
              <a:ext cx="0" cy="116620"/>
            </a:xfrm>
            <a:prstGeom prst="line">
              <a:avLst/>
            </a:prstGeom>
            <a:ln w="9525">
              <a:solidFill>
                <a:schemeClr val="accent1"/>
              </a:solidFill>
            </a:ln>
            <a:effectLst/>
          </p:spPr>
          <p:style>
            <a:lnRef idx="2">
              <a:schemeClr val="accent1"/>
            </a:lnRef>
            <a:fillRef idx="0">
              <a:schemeClr val="accent1"/>
            </a:fillRef>
            <a:effectRef idx="1">
              <a:schemeClr val="accent1"/>
            </a:effectRef>
            <a:fontRef idx="minor">
              <a:schemeClr val="tx1"/>
            </a:fontRef>
          </p:style>
        </p:cxnSp>
      </p:grpSp>
      <p:pic>
        <p:nvPicPr>
          <p:cNvPr id="24" name="Picture 23"/>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525868" y="523862"/>
            <a:ext cx="2065737" cy="229616"/>
          </a:xfrm>
          <a:prstGeom prst="rect">
            <a:avLst/>
          </a:prstGeom>
        </p:spPr>
      </p:pic>
    </p:spTree>
    <p:extLst>
      <p:ext uri="{BB962C8B-B14F-4D97-AF65-F5344CB8AC3E}">
        <p14:creationId xmlns:p14="http://schemas.microsoft.com/office/powerpoint/2010/main" val="181708941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503627" y="388913"/>
            <a:ext cx="10972800" cy="668692"/>
          </a:xfrm>
        </p:spPr>
        <p:txBody>
          <a:bodyPr/>
          <a:lstStyle>
            <a:lvl1pPr>
              <a:defRPr/>
            </a:lvl1pPr>
          </a:lstStyle>
          <a:p>
            <a:r>
              <a:rPr lang="en-US" dirty="0"/>
              <a:t>Agenda </a:t>
            </a:r>
          </a:p>
        </p:txBody>
      </p:sp>
      <p:sp>
        <p:nvSpPr>
          <p:cNvPr id="6" name="Text Placeholder 5"/>
          <p:cNvSpPr>
            <a:spLocks noGrp="1"/>
          </p:cNvSpPr>
          <p:nvPr>
            <p:ph type="body" sz="quarter" idx="10" hasCustomPrompt="1"/>
          </p:nvPr>
        </p:nvSpPr>
        <p:spPr>
          <a:xfrm>
            <a:off x="506273" y="1453878"/>
            <a:ext cx="11017519" cy="4803439"/>
          </a:xfrm>
          <a:noFill/>
          <a:ln>
            <a:noFill/>
          </a:ln>
        </p:spPr>
        <p:txBody>
          <a:bodyPr vert="horz" wrap="square" lIns="91440" tIns="45720" rIns="91440" bIns="45720" numCol="1" anchor="t" anchorCtr="0" compatLnSpc="1">
            <a:prstTxWarp prst="textNoShape">
              <a:avLst/>
            </a:prstTxWarp>
          </a:bodyPr>
          <a:lstStyle>
            <a:lvl1pPr marL="0" indent="0">
              <a:lnSpc>
                <a:spcPct val="90000"/>
              </a:lnSpc>
              <a:spcBef>
                <a:spcPts val="2000"/>
              </a:spcBef>
              <a:buNone/>
              <a:defRPr lang="en-US" sz="2600" smtClean="0">
                <a:solidFill>
                  <a:schemeClr val="bg2"/>
                </a:solidFill>
              </a:defRPr>
            </a:lvl1pPr>
            <a:lvl2pPr>
              <a:defRPr lang="en-US" sz="1800" smtClean="0">
                <a:solidFill>
                  <a:schemeClr val="tx1"/>
                </a:solidFill>
              </a:defRPr>
            </a:lvl2pPr>
            <a:lvl3pPr>
              <a:defRPr lang="en-US" smtClean="0">
                <a:solidFill>
                  <a:schemeClr val="tx1"/>
                </a:solidFill>
              </a:defRPr>
            </a:lvl3pPr>
            <a:lvl4pPr>
              <a:defRPr lang="en-US" sz="1800" smtClean="0">
                <a:solidFill>
                  <a:schemeClr val="tx1"/>
                </a:solidFill>
              </a:defRPr>
            </a:lvl4pPr>
            <a:lvl5pPr>
              <a:defRPr lang="en-US" sz="1800">
                <a:solidFill>
                  <a:schemeClr val="tx1"/>
                </a:solidFill>
              </a:defRPr>
            </a:lvl5pPr>
          </a:lstStyle>
          <a:p>
            <a:pPr marL="0" lvl="0"/>
            <a:r>
              <a:rPr lang="en-US" dirty="0"/>
              <a:t>Click to edit Agenda Item</a:t>
            </a:r>
          </a:p>
        </p:txBody>
      </p:sp>
    </p:spTree>
    <p:extLst>
      <p:ext uri="{BB962C8B-B14F-4D97-AF65-F5344CB8AC3E}">
        <p14:creationId xmlns:p14="http://schemas.microsoft.com/office/powerpoint/2010/main" val="3192560684"/>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vert="horz" lIns="91440" tIns="0" rIns="91440" bIns="0" rtlCol="0" anchor="b" anchorCtr="0">
            <a:noAutofit/>
          </a:bodyPr>
          <a:lstStyle>
            <a:lvl1pPr>
              <a:defRPr lang="en-US" dirty="0"/>
            </a:lvl1pPr>
          </a:lstStyle>
          <a:p>
            <a:pPr lvl="0"/>
            <a:r>
              <a:rPr lang="en-US"/>
              <a:t>Click to edit Master title style</a:t>
            </a:r>
            <a:endParaRPr lang="en-US" dirty="0"/>
          </a:p>
        </p:txBody>
      </p:sp>
      <p:sp>
        <p:nvSpPr>
          <p:cNvPr id="3" name="Content Placeholder 2"/>
          <p:cNvSpPr>
            <a:spLocks noGrp="1"/>
          </p:cNvSpPr>
          <p:nvPr>
            <p:ph idx="1"/>
          </p:nvPr>
        </p:nvSpPr>
        <p:spPr bwMode="gray">
          <a:xfrm>
            <a:off x="510261" y="1520495"/>
            <a:ext cx="11230707" cy="4764820"/>
          </a:xfrm>
        </p:spPr>
        <p:txBody>
          <a:bodyPr vert="horz" lIns="91440" tIns="45720" rIns="91440" bIns="45720" rtlCol="0">
            <a:no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56531531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with Subtitle">
    <p:spTree>
      <p:nvGrpSpPr>
        <p:cNvPr id="1" name=""/>
        <p:cNvGrpSpPr/>
        <p:nvPr/>
      </p:nvGrpSpPr>
      <p:grpSpPr>
        <a:xfrm>
          <a:off x="0" y="0"/>
          <a:ext cx="0" cy="0"/>
          <a:chOff x="0" y="0"/>
          <a:chExt cx="0" cy="0"/>
        </a:xfrm>
      </p:grpSpPr>
      <p:sp>
        <p:nvSpPr>
          <p:cNvPr id="7" name="Text Placeholder 8"/>
          <p:cNvSpPr>
            <a:spLocks noGrp="1"/>
          </p:cNvSpPr>
          <p:nvPr>
            <p:ph type="body" sz="quarter" idx="13"/>
          </p:nvPr>
        </p:nvSpPr>
        <p:spPr>
          <a:xfrm>
            <a:off x="514123" y="1059349"/>
            <a:ext cx="11275610" cy="446087"/>
          </a:xfrm>
        </p:spPr>
        <p:txBody>
          <a:bodyPr>
            <a:noAutofit/>
          </a:bodyPr>
          <a:lstStyle>
            <a:lvl1pPr marL="0" indent="0">
              <a:buNone/>
              <a:defRPr sz="1800" b="0">
                <a:solidFill>
                  <a:schemeClr val="tx1"/>
                </a:solidFill>
              </a:defRPr>
            </a:lvl1pPr>
            <a:lvl2pPr>
              <a:buNone/>
              <a:defRPr/>
            </a:lvl2pPr>
            <a:lvl3pPr>
              <a:buNone/>
              <a:defRPr/>
            </a:lvl3pPr>
            <a:lvl4pPr>
              <a:buNone/>
              <a:defRPr/>
            </a:lvl4pPr>
            <a:lvl5pPr>
              <a:buNone/>
              <a:defRPr/>
            </a:lvl5pPr>
          </a:lstStyle>
          <a:p>
            <a:pPr lvl="0"/>
            <a:r>
              <a:rPr lang="en-US"/>
              <a:t>Click to edit Master text styles</a:t>
            </a:r>
          </a:p>
        </p:txBody>
      </p:sp>
      <p:sp>
        <p:nvSpPr>
          <p:cNvPr id="4" name="Title 3"/>
          <p:cNvSpPr>
            <a:spLocks noGrp="1"/>
          </p:cNvSpPr>
          <p:nvPr>
            <p:ph type="title"/>
          </p:nvPr>
        </p:nvSpPr>
        <p:spPr/>
        <p:txBody>
          <a:bodyPr/>
          <a:lstStyle/>
          <a:p>
            <a:r>
              <a:rPr lang="en-US"/>
              <a:t>Click to edit Master title style</a:t>
            </a:r>
          </a:p>
        </p:txBody>
      </p:sp>
      <p:sp>
        <p:nvSpPr>
          <p:cNvPr id="6" name="Content Placeholder 2"/>
          <p:cNvSpPr>
            <a:spLocks noGrp="1"/>
          </p:cNvSpPr>
          <p:nvPr>
            <p:ph idx="1"/>
          </p:nvPr>
        </p:nvSpPr>
        <p:spPr bwMode="gray">
          <a:xfrm>
            <a:off x="510261" y="1520495"/>
            <a:ext cx="11230707" cy="4764820"/>
          </a:xfrm>
        </p:spPr>
        <p:txBody>
          <a:bodyPr vert="horz" lIns="91440" tIns="45720" rIns="91440" bIns="45720" rtlCol="0">
            <a:no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4064414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p>
        </p:txBody>
      </p:sp>
    </p:spTree>
    <p:extLst>
      <p:ext uri="{BB962C8B-B14F-4D97-AF65-F5344CB8AC3E}">
        <p14:creationId xmlns:p14="http://schemas.microsoft.com/office/powerpoint/2010/main" val="298163182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p>
        </p:txBody>
      </p:sp>
      <p:sp>
        <p:nvSpPr>
          <p:cNvPr id="3" name="Text Placeholder 8"/>
          <p:cNvSpPr>
            <a:spLocks noGrp="1"/>
          </p:cNvSpPr>
          <p:nvPr>
            <p:ph type="body" sz="quarter" idx="13"/>
          </p:nvPr>
        </p:nvSpPr>
        <p:spPr>
          <a:xfrm>
            <a:off x="536879" y="1086785"/>
            <a:ext cx="11275609" cy="446087"/>
          </a:xfrm>
        </p:spPr>
        <p:txBody>
          <a:bodyPr>
            <a:noAutofit/>
          </a:bodyPr>
          <a:lstStyle>
            <a:lvl1pPr marL="0" indent="0">
              <a:buNone/>
              <a:defRPr sz="1799" b="0">
                <a:solidFill>
                  <a:schemeClr val="tx1"/>
                </a:solidFill>
              </a:defRPr>
            </a:lvl1pPr>
            <a:lvl2pPr>
              <a:buNone/>
              <a:defRPr/>
            </a:lvl2pPr>
            <a:lvl3pPr>
              <a:buNone/>
              <a:defRPr/>
            </a:lvl3pPr>
            <a:lvl4pPr>
              <a:buNone/>
              <a:defRPr/>
            </a:lvl4pPr>
            <a:lvl5pPr>
              <a:buNone/>
              <a:defRPr/>
            </a:lvl5pPr>
          </a:lstStyle>
          <a:p>
            <a:pPr lvl="0"/>
            <a:r>
              <a:rPr lang="en-US"/>
              <a:t>Click to edit Master text styles</a:t>
            </a:r>
          </a:p>
        </p:txBody>
      </p:sp>
    </p:spTree>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4" name="Content Placeholder 2"/>
          <p:cNvSpPr>
            <a:spLocks noGrp="1"/>
          </p:cNvSpPr>
          <p:nvPr>
            <p:ph idx="1"/>
          </p:nvPr>
        </p:nvSpPr>
        <p:spPr bwMode="gray">
          <a:xfrm>
            <a:off x="510261" y="1520495"/>
            <a:ext cx="5402859" cy="4764820"/>
          </a:xfrm>
        </p:spPr>
        <p:txBody>
          <a:bodyPr vert="horz" lIns="91440" tIns="45720" rIns="91440" bIns="45720" rtlCol="0">
            <a:no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2"/>
          <p:cNvSpPr>
            <a:spLocks noGrp="1"/>
          </p:cNvSpPr>
          <p:nvPr>
            <p:ph idx="10"/>
          </p:nvPr>
        </p:nvSpPr>
        <p:spPr bwMode="gray">
          <a:xfrm>
            <a:off x="6183897" y="1520495"/>
            <a:ext cx="5398504" cy="4764820"/>
          </a:xfrm>
        </p:spPr>
        <p:txBody>
          <a:bodyPr vert="horz" lIns="91440" tIns="45720" rIns="91440" bIns="45720" rtlCol="0">
            <a:no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3391811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p>
        </p:txBody>
      </p:sp>
      <p:sp>
        <p:nvSpPr>
          <p:cNvPr id="5" name="Picture Placeholder 4"/>
          <p:cNvSpPr>
            <a:spLocks noGrp="1"/>
          </p:cNvSpPr>
          <p:nvPr>
            <p:ph type="pic" sz="quarter" idx="10"/>
          </p:nvPr>
        </p:nvSpPr>
        <p:spPr bwMode="gray">
          <a:xfrm>
            <a:off x="6316397" y="1607585"/>
            <a:ext cx="5335675" cy="3800442"/>
          </a:xfrm>
          <a:prstGeom prst="roundRect">
            <a:avLst>
              <a:gd name="adj" fmla="val 0"/>
            </a:avLst>
          </a:prstGeom>
        </p:spPr>
        <p:txBody>
          <a:bodyPr anchor="ctr"/>
          <a:lstStyle>
            <a:lvl1pPr marL="0" indent="0" algn="ctr">
              <a:buFontTx/>
              <a:buNone/>
              <a:defRPr>
                <a:solidFill>
                  <a:srgbClr val="7C7C7C"/>
                </a:solidFill>
              </a:defRPr>
            </a:lvl1pPr>
          </a:lstStyle>
          <a:p>
            <a:r>
              <a:rPr lang="en-US" dirty="0"/>
              <a:t>Drag picture to placeholder or click icon to add</a:t>
            </a:r>
          </a:p>
        </p:txBody>
      </p:sp>
      <p:sp>
        <p:nvSpPr>
          <p:cNvPr id="6" name="Content Placeholder 2"/>
          <p:cNvSpPr>
            <a:spLocks noGrp="1"/>
          </p:cNvSpPr>
          <p:nvPr>
            <p:ph idx="1"/>
          </p:nvPr>
        </p:nvSpPr>
        <p:spPr bwMode="gray">
          <a:xfrm>
            <a:off x="510261" y="1520495"/>
            <a:ext cx="5402859" cy="4764820"/>
          </a:xfrm>
        </p:spPr>
        <p:txBody>
          <a:bodyPr vert="horz" lIns="91440" tIns="45720" rIns="91440" bIns="45720" rtlCol="0">
            <a:no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353660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theme" Target="../theme/theme1.xml"/><Relationship Id="rId27" Type="http://schemas.openxmlformats.org/officeDocument/2006/relationships/image" Target="../media/image1.jpe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rgbClr val="FFFFFF"/>
        </a:solidFill>
        <a:effectLst/>
      </p:bgPr>
    </p:bg>
    <p:spTree>
      <p:nvGrpSpPr>
        <p:cNvPr id="1" name=""/>
        <p:cNvGrpSpPr/>
        <p:nvPr/>
      </p:nvGrpSpPr>
      <p:grpSpPr>
        <a:xfrm>
          <a:off x="0" y="0"/>
          <a:ext cx="0" cy="0"/>
          <a:chOff x="0" y="0"/>
          <a:chExt cx="0" cy="0"/>
        </a:xfrm>
      </p:grpSpPr>
      <p:pic>
        <p:nvPicPr>
          <p:cNvPr id="16" name="Picture 15"/>
          <p:cNvPicPr>
            <a:picLocks noChangeAspect="1"/>
          </p:cNvPicPr>
          <p:nvPr/>
        </p:nvPicPr>
        <p:blipFill>
          <a:blip r:embed="rId27" cstate="email">
            <a:extLst>
              <a:ext uri="{28A0092B-C50C-407E-A947-70E740481C1C}">
                <a14:useLocalDpi xmlns:a14="http://schemas.microsoft.com/office/drawing/2010/main"/>
              </a:ext>
            </a:extLst>
          </a:blip>
          <a:stretch>
            <a:fillRect/>
          </a:stretch>
        </p:blipFill>
        <p:spPr>
          <a:xfrm>
            <a:off x="1315" y="6339840"/>
            <a:ext cx="12200797" cy="518160"/>
          </a:xfrm>
          <a:prstGeom prst="rect">
            <a:avLst/>
          </a:prstGeom>
        </p:spPr>
      </p:pic>
      <p:sp>
        <p:nvSpPr>
          <p:cNvPr id="2" name="Title Placeholder 1"/>
          <p:cNvSpPr>
            <a:spLocks noGrp="1"/>
          </p:cNvSpPr>
          <p:nvPr>
            <p:ph type="title"/>
          </p:nvPr>
        </p:nvSpPr>
        <p:spPr bwMode="gray">
          <a:xfrm>
            <a:off x="502459" y="385523"/>
            <a:ext cx="11079941" cy="668692"/>
          </a:xfrm>
          <a:prstGeom prst="rect">
            <a:avLst/>
          </a:prstGeom>
        </p:spPr>
        <p:txBody>
          <a:bodyPr vert="horz" lIns="91440" tIns="0" rIns="91440" bIns="0" rtlCol="0" anchor="b" anchorCtr="0">
            <a:noAutofit/>
          </a:bodyPr>
          <a:lstStyle/>
          <a:p>
            <a:pPr lvl="0"/>
            <a:r>
              <a:rPr lang="en-US" dirty="0"/>
              <a:t>Click to edit Master title style</a:t>
            </a:r>
          </a:p>
        </p:txBody>
      </p:sp>
      <p:sp>
        <p:nvSpPr>
          <p:cNvPr id="3" name="Text Placeholder 2"/>
          <p:cNvSpPr>
            <a:spLocks noGrp="1"/>
          </p:cNvSpPr>
          <p:nvPr>
            <p:ph type="body" idx="1"/>
          </p:nvPr>
        </p:nvSpPr>
        <p:spPr bwMode="gray">
          <a:xfrm>
            <a:off x="512893" y="1520672"/>
            <a:ext cx="11069507" cy="4525963"/>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txBox="1">
            <a:spLocks/>
          </p:cNvSpPr>
          <p:nvPr/>
        </p:nvSpPr>
        <p:spPr bwMode="auto">
          <a:xfrm>
            <a:off x="5852794" y="6502898"/>
            <a:ext cx="497841"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1FBDCBF2-BE2D-4B82-87DE-56AD2FCE3670}" type="slidenum">
              <a:rPr lang="en-US" sz="800" smtClean="0">
                <a:solidFill>
                  <a:schemeClr val="bg1"/>
                </a:solidFill>
                <a:latin typeface="+mj-lt"/>
              </a:rPr>
              <a:pPr algn="ctr"/>
              <a:t>‹#›</a:t>
            </a:fld>
            <a:endParaRPr lang="en-US" sz="800" dirty="0">
              <a:solidFill>
                <a:schemeClr val="bg1"/>
              </a:solidFill>
              <a:latin typeface="+mj-lt"/>
            </a:endParaRPr>
          </a:p>
        </p:txBody>
      </p:sp>
      <p:grpSp>
        <p:nvGrpSpPr>
          <p:cNvPr id="12" name="Group 11"/>
          <p:cNvGrpSpPr/>
          <p:nvPr/>
        </p:nvGrpSpPr>
        <p:grpSpPr>
          <a:xfrm>
            <a:off x="510061" y="6491135"/>
            <a:ext cx="3236252" cy="222250"/>
            <a:chOff x="346526" y="6468275"/>
            <a:chExt cx="3237095" cy="222250"/>
          </a:xfrm>
        </p:grpSpPr>
        <p:sp>
          <p:nvSpPr>
            <p:cNvPr id="13" name="Footer Placeholder 4"/>
            <p:cNvSpPr txBox="1">
              <a:spLocks/>
            </p:cNvSpPr>
            <p:nvPr/>
          </p:nvSpPr>
          <p:spPr bwMode="auto">
            <a:xfrm>
              <a:off x="346526" y="6468275"/>
              <a:ext cx="3237095"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l" defTabSz="457017" rtl="0" eaLnBrk="1" latinLnBrk="0" hangingPunct="1">
                <a:tabLst>
                  <a:tab pos="3599010" algn="l"/>
                </a:tabLst>
              </a:pPr>
              <a:r>
                <a:rPr lang="en-US" sz="800" kern="1200" dirty="0">
                  <a:solidFill>
                    <a:schemeClr val="bg1"/>
                  </a:solidFill>
                  <a:latin typeface="+mn-lt"/>
                  <a:ea typeface="Calibri" charset="0"/>
                  <a:cs typeface="Calibri" charset="0"/>
                </a:rPr>
                <a:t>© 2018 ServiceNow. All Rights Reserved  |  @</a:t>
              </a:r>
              <a:r>
                <a:rPr lang="en-US" sz="800" kern="1200" dirty="0" err="1">
                  <a:solidFill>
                    <a:schemeClr val="bg1"/>
                  </a:solidFill>
                  <a:latin typeface="+mn-lt"/>
                  <a:ea typeface="Calibri" charset="0"/>
                  <a:cs typeface="Calibri" charset="0"/>
                </a:rPr>
                <a:t>TwitterHandle</a:t>
              </a:r>
              <a:r>
                <a:rPr lang="en-US" sz="800" kern="1200" dirty="0">
                  <a:solidFill>
                    <a:schemeClr val="bg1"/>
                  </a:solidFill>
                  <a:latin typeface="+mn-lt"/>
                  <a:ea typeface="Calibri" charset="0"/>
                  <a:cs typeface="Calibri" charset="0"/>
                </a:rPr>
                <a:t>  |  #Know18</a:t>
              </a:r>
            </a:p>
          </p:txBody>
        </p:sp>
        <p:sp>
          <p:nvSpPr>
            <p:cNvPr id="14" name="Footer Placeholder 4"/>
            <p:cNvSpPr txBox="1">
              <a:spLocks/>
            </p:cNvSpPr>
            <p:nvPr/>
          </p:nvSpPr>
          <p:spPr bwMode="auto">
            <a:xfrm>
              <a:off x="1947324" y="6468275"/>
              <a:ext cx="1335468" cy="222250"/>
            </a:xfrm>
            <a:prstGeom prst="rect">
              <a:avLst/>
            </a:prstGeom>
          </p:spPr>
          <p:txBody>
            <a:bodyPr anchor="ctr" anchorCtr="0"/>
            <a:lstStyle>
              <a:defPPr>
                <a:defRPr lang="en-US"/>
              </a:defPPr>
              <a:lvl1pPr marL="0" algn="l" defTabSz="914400" rtl="0" eaLnBrk="1" latinLnBrk="0" hangingPunct="1">
                <a:defRPr lang="en-US" sz="800" kern="1200" smtClean="0">
                  <a:solidFill>
                    <a:srgbClr val="182635"/>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algn="ctr" defTabSz="457017" rtl="0" eaLnBrk="1" latinLnBrk="0" hangingPunct="1">
                <a:tabLst>
                  <a:tab pos="3599010" algn="l"/>
                </a:tabLst>
              </a:pPr>
              <a:endParaRPr lang="en-US" sz="800" kern="1200" dirty="0">
                <a:solidFill>
                  <a:schemeClr val="bg1"/>
                </a:solidFill>
                <a:latin typeface="Calibri" charset="0"/>
                <a:ea typeface="Calibri" charset="0"/>
                <a:cs typeface="Calibri" charset="0"/>
              </a:endParaRPr>
            </a:p>
          </p:txBody>
        </p:sp>
      </p:grpSp>
    </p:spTree>
    <p:extLst>
      <p:ext uri="{BB962C8B-B14F-4D97-AF65-F5344CB8AC3E}">
        <p14:creationId xmlns:p14="http://schemas.microsoft.com/office/powerpoint/2010/main" val="2298518731"/>
      </p:ext>
    </p:extLst>
  </p:cSld>
  <p:clrMap bg1="lt1" tx1="dk1" bg2="lt2" tx2="dk2" accent1="accent1" accent2="accent2" accent3="accent3" accent4="accent4" accent5="accent5" accent6="accent6" hlink="hlink" folHlink="folHlink"/>
  <p:sldLayoutIdLst>
    <p:sldLayoutId id="2147483870" r:id="rId1"/>
    <p:sldLayoutId id="2147483876" r:id="rId2"/>
    <p:sldLayoutId id="2147483842" r:id="rId3"/>
    <p:sldLayoutId id="2147483843" r:id="rId4"/>
    <p:sldLayoutId id="2147483844" r:id="rId5"/>
    <p:sldLayoutId id="2147483846" r:id="rId6"/>
    <p:sldLayoutId id="2147483919" r:id="rId7"/>
    <p:sldLayoutId id="2147483845" r:id="rId8"/>
    <p:sldLayoutId id="2147483847" r:id="rId9"/>
    <p:sldLayoutId id="2147483920" r:id="rId10"/>
    <p:sldLayoutId id="2147483921" r:id="rId11"/>
    <p:sldLayoutId id="2147483922" r:id="rId12"/>
    <p:sldLayoutId id="2147483893" r:id="rId13"/>
    <p:sldLayoutId id="2147483849" r:id="rId14"/>
    <p:sldLayoutId id="2147483851" r:id="rId15"/>
    <p:sldLayoutId id="2147483888" r:id="rId16"/>
    <p:sldLayoutId id="2147483899" r:id="rId17"/>
    <p:sldLayoutId id="2147483880" r:id="rId18"/>
    <p:sldLayoutId id="2147483923" r:id="rId19"/>
    <p:sldLayoutId id="2147483868" r:id="rId20"/>
    <p:sldLayoutId id="2147483934" r:id="rId21"/>
    <p:sldLayoutId id="2147483937" r:id="rId22"/>
    <p:sldLayoutId id="2147483938" r:id="rId23"/>
    <p:sldLayoutId id="2147483939" r:id="rId24"/>
    <p:sldLayoutId id="2147483942" r:id="rId25"/>
  </p:sldLayoutIdLst>
  <p:transition>
    <p:fade/>
  </p:transition>
  <p:hf sldNum="0" hdr="0" ftr="0" dt="0"/>
  <p:txStyles>
    <p:titleStyle>
      <a:lvl1pPr algn="l" defTabSz="457200" rtl="0" eaLnBrk="1" latinLnBrk="0" hangingPunct="1">
        <a:lnSpc>
          <a:spcPct val="85000"/>
        </a:lnSpc>
        <a:spcBef>
          <a:spcPts val="0"/>
        </a:spcBef>
        <a:buNone/>
        <a:defRPr lang="en-US" sz="3200" b="0" kern="1200" dirty="0" smtClean="0">
          <a:solidFill>
            <a:schemeClr val="tx1"/>
          </a:solidFill>
          <a:latin typeface="+mj-lt"/>
          <a:ea typeface="+mj-ea"/>
          <a:cs typeface="+mj-cs"/>
        </a:defRPr>
      </a:lvl1pPr>
    </p:titleStyle>
    <p:bodyStyle>
      <a:lvl1pPr marL="228600" indent="-228600" algn="l" defTabSz="457200" rtl="0" eaLnBrk="1" latinLnBrk="0" hangingPunct="1">
        <a:lnSpc>
          <a:spcPct val="90000"/>
        </a:lnSpc>
        <a:spcBef>
          <a:spcPts val="1200"/>
        </a:spcBef>
        <a:buClr>
          <a:schemeClr val="tx2"/>
        </a:buClr>
        <a:buFont typeface="Arial"/>
        <a:buChar char="•"/>
        <a:defRPr sz="2400" kern="1200">
          <a:solidFill>
            <a:schemeClr val="tx1"/>
          </a:solidFill>
          <a:latin typeface="+mn-lt"/>
          <a:ea typeface="+mn-ea"/>
          <a:cs typeface="+mn-cs"/>
        </a:defRPr>
      </a:lvl1pPr>
      <a:lvl2pPr marL="457200" indent="-225425"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2pPr>
      <a:lvl3pPr marL="741363" indent="-171450"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3pPr>
      <a:lvl4pPr marL="1027113" indent="-173038"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4pPr>
      <a:lvl5pPr marL="1311275" indent="-165100" algn="l" defTabSz="457200" rtl="0" eaLnBrk="1" latinLnBrk="0" hangingPunct="1">
        <a:lnSpc>
          <a:spcPct val="90000"/>
        </a:lnSpc>
        <a:spcBef>
          <a:spcPts val="600"/>
        </a:spcBef>
        <a:buClr>
          <a:schemeClr val="tx2"/>
        </a:buClr>
        <a:buFont typeface="Arial" charset="0"/>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11.gif"/><Relationship Id="rId6" Type="http://schemas.openxmlformats.org/officeDocument/2006/relationships/image" Target="../media/image12.gif"/><Relationship Id="rId7" Type="http://schemas.openxmlformats.org/officeDocument/2006/relationships/image" Target="../media/image13.png"/><Relationship Id="rId1" Type="http://schemas.microsoft.com/office/2007/relationships/media" Target="../media/media1.mp3"/><Relationship Id="rId2" Type="http://schemas.openxmlformats.org/officeDocument/2006/relationships/audio" Target="../media/media1.mp3"/></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22.png"/><Relationship Id="rId3" Type="http://schemas.openxmlformats.org/officeDocument/2006/relationships/image" Target="../media/image23.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4" Type="http://schemas.openxmlformats.org/officeDocument/2006/relationships/image" Target="../media/image25.jpe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gif"/><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3.png"/><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hyperlink" Target="https://www.linkedin.com/in/manojppatel/detail/recent-activity/posts/" TargetMode="External"/><Relationship Id="rId5" Type="http://schemas.openxmlformats.org/officeDocument/2006/relationships/image" Target="../media/image15.jpeg"/><Relationship Id="rId1" Type="http://schemas.openxmlformats.org/officeDocument/2006/relationships/slideLayout" Target="../slideLayouts/slideLayout2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34.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35.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 Id="rId3" Type="http://schemas.openxmlformats.org/officeDocument/2006/relationships/image" Target="../media/image14.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16.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gif"/><Relationship Id="rId1" Type="http://schemas.openxmlformats.org/officeDocument/2006/relationships/slideLayout" Target="../slideLayouts/slideLayout23.xml"/><Relationship Id="rId2"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510530" y="2283787"/>
            <a:ext cx="10958659" cy="1336386"/>
          </a:xfrm>
        </p:spPr>
        <p:txBody>
          <a:bodyPr/>
          <a:lstStyle/>
          <a:p>
            <a:r>
              <a:rPr lang="en-US" dirty="0"/>
              <a:t>How ServiceNow Can Help Your Compliance Journey to GDPR</a:t>
            </a:r>
            <a:endParaRPr lang="en-US" dirty="0"/>
          </a:p>
        </p:txBody>
      </p:sp>
      <p:sp>
        <p:nvSpPr>
          <p:cNvPr id="7" name="Text Placeholder 3"/>
          <p:cNvSpPr>
            <a:spLocks noGrp="1"/>
          </p:cNvSpPr>
          <p:nvPr>
            <p:ph type="body" sz="quarter" idx="10"/>
          </p:nvPr>
        </p:nvSpPr>
        <p:spPr/>
        <p:txBody>
          <a:bodyPr/>
          <a:lstStyle/>
          <a:p>
            <a:r>
              <a:rPr lang="en-US" dirty="0"/>
              <a:t>Knowledge</a:t>
            </a:r>
            <a:r>
              <a:rPr lang="en-US" baseline="30000" dirty="0"/>
              <a:t>®</a:t>
            </a:r>
            <a:r>
              <a:rPr lang="en-US" dirty="0"/>
              <a:t>18</a:t>
            </a:r>
            <a:endParaRPr lang="en-US" baseline="30000" dirty="0"/>
          </a:p>
        </p:txBody>
      </p:sp>
      <p:pic>
        <p:nvPicPr>
          <p:cNvPr id="5" name="Picture 4"/>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842000" y="523220"/>
            <a:ext cx="6350000" cy="6134100"/>
          </a:xfrm>
          <a:prstGeom prst="rect">
            <a:avLst/>
          </a:prstGeom>
        </p:spPr>
      </p:pic>
      <p:sp>
        <p:nvSpPr>
          <p:cNvPr id="9" name="Text Placeholder 5"/>
          <p:cNvSpPr txBox="1">
            <a:spLocks/>
          </p:cNvSpPr>
          <p:nvPr/>
        </p:nvSpPr>
        <p:spPr bwMode="gray">
          <a:xfrm>
            <a:off x="510530" y="4224346"/>
            <a:ext cx="4267970" cy="914400"/>
          </a:xfrm>
          <a:prstGeom prst="rect">
            <a:avLst/>
          </a:prstGeom>
        </p:spPr>
        <p:txBody>
          <a:bodyPr vert="horz" lIns="91440" tIns="45720" rIns="91440" bIns="45720" rtlCol="0">
            <a:noAutofit/>
          </a:bodyPr>
          <a:lstStyle>
            <a:lvl1pPr marL="0" indent="0" algn="l" defTabSz="457200" rtl="0" eaLnBrk="1" latinLnBrk="0" hangingPunct="1">
              <a:lnSpc>
                <a:spcPct val="80000"/>
              </a:lnSpc>
              <a:spcBef>
                <a:spcPts val="0"/>
              </a:spcBef>
              <a:buClr>
                <a:schemeClr val="tx2"/>
              </a:buClr>
              <a:buFont typeface="Arial" panose="020B0604020202020204" pitchFamily="34" charset="0"/>
              <a:buNone/>
              <a:defRPr sz="2000" b="0" kern="1200">
                <a:solidFill>
                  <a:schemeClr val="bg1"/>
                </a:solidFill>
                <a:latin typeface="+mn-lt"/>
                <a:ea typeface="+mn-ea"/>
                <a:cs typeface="+mn-cs"/>
              </a:defRPr>
            </a:lvl1pPr>
            <a:lvl2pPr marL="231775" indent="0" algn="l" defTabSz="457200" rtl="0" eaLnBrk="1" latinLnBrk="0" hangingPunct="1">
              <a:lnSpc>
                <a:spcPct val="90000"/>
              </a:lnSpc>
              <a:spcBef>
                <a:spcPts val="600"/>
              </a:spcBef>
              <a:buClr>
                <a:schemeClr val="tx2"/>
              </a:buClr>
              <a:buFont typeface="Arial"/>
              <a:buNone/>
              <a:defRPr sz="1800" kern="1200">
                <a:solidFill>
                  <a:schemeClr val="tx1"/>
                </a:solidFill>
                <a:latin typeface="+mn-lt"/>
                <a:ea typeface="+mn-ea"/>
                <a:cs typeface="+mn-cs"/>
              </a:defRPr>
            </a:lvl2pPr>
            <a:lvl3pPr marL="569913" indent="0" algn="l" defTabSz="457200" rtl="0" eaLnBrk="1" latinLnBrk="0" hangingPunct="1">
              <a:lnSpc>
                <a:spcPct val="90000"/>
              </a:lnSpc>
              <a:spcBef>
                <a:spcPts val="600"/>
              </a:spcBef>
              <a:buClr>
                <a:schemeClr val="tx2"/>
              </a:buClr>
              <a:buFont typeface="Arial"/>
              <a:buNone/>
              <a:defRPr sz="1800" kern="1200">
                <a:solidFill>
                  <a:schemeClr val="tx1"/>
                </a:solidFill>
                <a:latin typeface="+mn-lt"/>
                <a:ea typeface="+mn-ea"/>
                <a:cs typeface="+mn-cs"/>
              </a:defRPr>
            </a:lvl3pPr>
            <a:lvl4pPr marL="854075" indent="0" algn="l" defTabSz="457200" rtl="0" eaLnBrk="1" latinLnBrk="0" hangingPunct="1">
              <a:lnSpc>
                <a:spcPct val="90000"/>
              </a:lnSpc>
              <a:spcBef>
                <a:spcPts val="600"/>
              </a:spcBef>
              <a:buClr>
                <a:schemeClr val="tx2"/>
              </a:buClr>
              <a:buFont typeface="Arial"/>
              <a:buNone/>
              <a:defRPr sz="1800" kern="1200">
                <a:solidFill>
                  <a:schemeClr val="tx1"/>
                </a:solidFill>
                <a:latin typeface="+mn-lt"/>
                <a:ea typeface="+mn-ea"/>
                <a:cs typeface="+mn-cs"/>
              </a:defRPr>
            </a:lvl4pPr>
            <a:lvl5pPr marL="1146175" indent="0" algn="l" defTabSz="457200" rtl="0" eaLnBrk="1" latinLnBrk="0" hangingPunct="1">
              <a:lnSpc>
                <a:spcPct val="90000"/>
              </a:lnSpc>
              <a:spcBef>
                <a:spcPts val="600"/>
              </a:spcBef>
              <a:buClr>
                <a:schemeClr val="tx2"/>
              </a:buClr>
              <a:buFont typeface="Arial" charset="0"/>
              <a:buNone/>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mtClean="0"/>
              <a:t>Manoj Patel	</a:t>
            </a:r>
            <a:br>
              <a:rPr lang="en-US" smtClean="0"/>
            </a:br>
            <a:r>
              <a:rPr lang="en-US" sz="1300" i="1" smtClean="0"/>
              <a:t>Security &amp; Risk Global Practice EMEA</a:t>
            </a:r>
            <a:br>
              <a:rPr lang="en-US" sz="1300" i="1" smtClean="0"/>
            </a:br>
            <a:r>
              <a:rPr lang="en-US" sz="1300" smtClean="0"/>
              <a:t>ServiceNow</a:t>
            </a:r>
            <a:endParaRPr lang="en-US" sz="1300" dirty="0"/>
          </a:p>
        </p:txBody>
      </p:sp>
      <p:sp>
        <p:nvSpPr>
          <p:cNvPr id="2" name="Text Placeholder 1"/>
          <p:cNvSpPr>
            <a:spLocks noGrp="1"/>
          </p:cNvSpPr>
          <p:nvPr>
            <p:ph type="body" sz="quarter" idx="11"/>
          </p:nvPr>
        </p:nvSpPr>
        <p:spPr/>
        <p:txBody>
          <a:bodyPr/>
          <a:lstStyle/>
          <a:p>
            <a:endParaRPr lang="en-US"/>
          </a:p>
        </p:txBody>
      </p:sp>
      <p:pic>
        <p:nvPicPr>
          <p:cNvPr id="11" name="Picture 10"/>
          <p:cNvPicPr>
            <a:picLocks noChangeAspect="1"/>
          </p:cNvPicPr>
          <p:nvPr/>
        </p:nvPicPr>
        <p:blipFill>
          <a:blip r:embed="rId6">
            <a:alphaModFix amt="50000"/>
            <a:extLst>
              <a:ext uri="{28A0092B-C50C-407E-A947-70E740481C1C}">
                <a14:useLocalDpi xmlns:a14="http://schemas.microsoft.com/office/drawing/2010/main"/>
              </a:ext>
            </a:extLst>
          </a:blip>
          <a:stretch>
            <a:fillRect/>
          </a:stretch>
        </p:blipFill>
        <p:spPr>
          <a:xfrm rot="9843105">
            <a:off x="-3422158" y="-2335461"/>
            <a:ext cx="12519072" cy="8596744"/>
          </a:xfrm>
          <a:prstGeom prst="rect">
            <a:avLst/>
          </a:prstGeom>
        </p:spPr>
      </p:pic>
      <p:pic>
        <p:nvPicPr>
          <p:cNvPr id="3" name="SWR_hymne.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69189" y="6083973"/>
            <a:ext cx="812800" cy="812800"/>
          </a:xfrm>
          <a:prstGeom prst="rect">
            <a:avLst/>
          </a:prstGeom>
        </p:spPr>
      </p:pic>
    </p:spTree>
    <p:extLst>
      <p:ext uri="{BB962C8B-B14F-4D97-AF65-F5344CB8AC3E}">
        <p14:creationId xmlns:p14="http://schemas.microsoft.com/office/powerpoint/2010/main" val="496872471"/>
      </p:ext>
    </p:extLst>
  </p:cSld>
  <p:clrMapOvr>
    <a:masterClrMapping/>
  </p:clrMapOvr>
  <p:transition>
    <p:fade/>
  </p:transition>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3520"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Calibri" panose="020F0502020204030204" pitchFamily="34" charset="0"/>
                <a:cs typeface="Calibri" panose="020F0502020204030204" pitchFamily="34" charset="0"/>
              </a:rPr>
              <a:t>GDPR – What is it?</a:t>
            </a:r>
          </a:p>
        </p:txBody>
      </p:sp>
      <p:sp>
        <p:nvSpPr>
          <p:cNvPr id="4" name="Content Placeholder 3"/>
          <p:cNvSpPr>
            <a:spLocks noGrp="1"/>
          </p:cNvSpPr>
          <p:nvPr>
            <p:ph idx="1"/>
          </p:nvPr>
        </p:nvSpPr>
        <p:spPr>
          <a:xfrm>
            <a:off x="445477" y="1152144"/>
            <a:ext cx="7012227" cy="4764820"/>
          </a:xfrm>
        </p:spPr>
        <p:txBody>
          <a:bodyPr/>
          <a:lstStyle/>
          <a:p>
            <a:r>
              <a:rPr lang="en-US" dirty="0">
                <a:latin typeface="Avenir Book" charset="0"/>
              </a:rPr>
              <a:t>The General Data Protection Regulation (GDPR) (Regulation (EU) 2016/679) is a Regulation by which the European Commission intends to strengthen and unify data protection for individuals within the European Union (EU).</a:t>
            </a:r>
          </a:p>
          <a:p>
            <a:endParaRPr lang="en-US" dirty="0">
              <a:latin typeface="Avenir Book" charset="0"/>
            </a:endParaRPr>
          </a:p>
          <a:p>
            <a:r>
              <a:rPr lang="en-US" dirty="0">
                <a:latin typeface="Avenir Book" charset="0"/>
              </a:rPr>
              <a:t>Major goals of the General Data Protection Regulation (GDPR) (2016/679/EU) are: </a:t>
            </a:r>
          </a:p>
          <a:p>
            <a:pPr lvl="1"/>
            <a:r>
              <a:rPr lang="en-US" dirty="0">
                <a:latin typeface="Avenir Book" charset="0"/>
              </a:rPr>
              <a:t>protection of EU citizens’ personal data</a:t>
            </a:r>
          </a:p>
          <a:p>
            <a:pPr lvl="1"/>
            <a:r>
              <a:rPr lang="en-US" dirty="0">
                <a:latin typeface="Avenir Book" charset="0"/>
              </a:rPr>
              <a:t>define the rules for a free movement of personal data in the EU</a:t>
            </a:r>
          </a:p>
          <a:p>
            <a:endParaRPr lang="en-US" dirty="0">
              <a:latin typeface="Avenir Book" charset="0"/>
            </a:endParaRPr>
          </a:p>
        </p:txBody>
      </p:sp>
      <p:pic>
        <p:nvPicPr>
          <p:cNvPr id="2" name="Picture 1"/>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921667" y="270023"/>
            <a:ext cx="4064000" cy="5747657"/>
          </a:xfrm>
          <a:prstGeom prst="rect">
            <a:avLst/>
          </a:prstGeom>
        </p:spPr>
      </p:pic>
      <p:sp>
        <p:nvSpPr>
          <p:cNvPr id="5" name="Content Placeholder 3"/>
          <p:cNvSpPr txBox="1">
            <a:spLocks/>
          </p:cNvSpPr>
          <p:nvPr/>
        </p:nvSpPr>
        <p:spPr bwMode="gray">
          <a:xfrm>
            <a:off x="314354" y="5291527"/>
            <a:ext cx="6333189" cy="964129"/>
          </a:xfrm>
          <a:prstGeom prst="rect">
            <a:avLst/>
          </a:prstGeom>
        </p:spPr>
        <p:txBody>
          <a:bodyPr vert="horz" lIns="91440" tIns="45720" rIns="91440" bIns="45720" rtlCol="0">
            <a:noAutofit/>
          </a:bodyPr>
          <a:lstStyle>
            <a:lvl1pPr marL="228600" indent="-228600" algn="l" defTabSz="457200" rtl="0" eaLnBrk="1" latinLnBrk="0" hangingPunct="1">
              <a:lnSpc>
                <a:spcPct val="90000"/>
              </a:lnSpc>
              <a:spcBef>
                <a:spcPts val="1200"/>
              </a:spcBef>
              <a:buClr>
                <a:schemeClr val="tx2"/>
              </a:buClr>
              <a:buFont typeface="Arial"/>
              <a:buChar char="•"/>
              <a:defRPr lang="en-US" sz="2400" b="0" i="0" kern="1200" smtClean="0">
                <a:solidFill>
                  <a:schemeClr val="tx1"/>
                </a:solidFill>
                <a:latin typeface="+mn-lt"/>
                <a:ea typeface="Avenir Book" charset="0"/>
                <a:cs typeface="Avenir Book" charset="0"/>
              </a:defRPr>
            </a:lvl1pPr>
            <a:lvl2pPr marL="457200" indent="-225425" algn="l" defTabSz="457200" rtl="0" eaLnBrk="1" latinLnBrk="0" hangingPunct="1">
              <a:lnSpc>
                <a:spcPct val="90000"/>
              </a:lnSpc>
              <a:spcBef>
                <a:spcPts val="600"/>
              </a:spcBef>
              <a:buClr>
                <a:schemeClr val="tx2"/>
              </a:buClr>
              <a:buFont typeface="Arial"/>
              <a:buChar char="–"/>
              <a:defRPr lang="en-US" sz="2000" b="0" i="0" kern="1200" smtClean="0">
                <a:solidFill>
                  <a:schemeClr val="tx1"/>
                </a:solidFill>
                <a:latin typeface="+mn-lt"/>
                <a:ea typeface="Avenir Book" charset="0"/>
                <a:cs typeface="Avenir Book" charset="0"/>
              </a:defRPr>
            </a:lvl2pPr>
            <a:lvl3pPr marL="741363" indent="-171450" algn="l" defTabSz="457200" rtl="0" eaLnBrk="1" latinLnBrk="0" hangingPunct="1">
              <a:lnSpc>
                <a:spcPct val="90000"/>
              </a:lnSpc>
              <a:spcBef>
                <a:spcPts val="600"/>
              </a:spcBef>
              <a:buClr>
                <a:schemeClr val="tx2"/>
              </a:buClr>
              <a:buFont typeface="Arial"/>
              <a:buChar char="•"/>
              <a:defRPr lang="en-US" sz="1800" b="0" i="0" kern="1200" smtClean="0">
                <a:solidFill>
                  <a:schemeClr val="tx1"/>
                </a:solidFill>
                <a:latin typeface="+mn-lt"/>
                <a:ea typeface="Avenir Book" charset="0"/>
                <a:cs typeface="Avenir Book" charset="0"/>
              </a:defRPr>
            </a:lvl3pPr>
            <a:lvl4pPr marL="1027113" indent="-173038" algn="l" defTabSz="457200" rtl="0" eaLnBrk="1" latinLnBrk="0" hangingPunct="1">
              <a:lnSpc>
                <a:spcPct val="90000"/>
              </a:lnSpc>
              <a:spcBef>
                <a:spcPts val="600"/>
              </a:spcBef>
              <a:buClr>
                <a:schemeClr val="tx2"/>
              </a:buClr>
              <a:buFont typeface="Arial"/>
              <a:buChar char="–"/>
              <a:defRPr lang="en-US" sz="1700" b="0" i="0" kern="1200" smtClean="0">
                <a:solidFill>
                  <a:schemeClr val="tx1"/>
                </a:solidFill>
                <a:latin typeface="+mn-lt"/>
                <a:ea typeface="Avenir Book" charset="0"/>
                <a:cs typeface="Avenir Book" charset="0"/>
              </a:defRPr>
            </a:lvl4pPr>
            <a:lvl5pPr marL="1311275" indent="-165100" algn="l" defTabSz="457200" rtl="0" eaLnBrk="1" latinLnBrk="0" hangingPunct="1">
              <a:lnSpc>
                <a:spcPct val="90000"/>
              </a:lnSpc>
              <a:spcBef>
                <a:spcPts val="600"/>
              </a:spcBef>
              <a:buClr>
                <a:schemeClr val="tx2"/>
              </a:buClr>
              <a:buFont typeface="Arial"/>
              <a:buChar char="»"/>
              <a:defRPr lang="en-US" sz="1600" b="0" i="0" kern="1200" dirty="0">
                <a:solidFill>
                  <a:schemeClr val="tx1"/>
                </a:solidFill>
                <a:latin typeface="+mn-lt"/>
                <a:ea typeface="Avenir Book" charset="0"/>
                <a:cs typeface="Avenir Book"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a:lnSpc>
                <a:spcPct val="100000"/>
              </a:lnSpc>
              <a:spcBef>
                <a:spcPts val="0"/>
              </a:spcBef>
              <a:buClrTx/>
              <a:buFont typeface="Arial"/>
              <a:buNone/>
            </a:pPr>
            <a:r>
              <a:rPr lang="en-US" sz="2000" i="1" dirty="0">
                <a:solidFill>
                  <a:srgbClr val="140099"/>
                </a:solidFill>
                <a:latin typeface="Avenir Book" charset="0"/>
              </a:rPr>
              <a:t>Enforcement date: 25 May 2018 - at which time those organisations in non-compliance will face heavy fines.</a:t>
            </a:r>
            <a:endParaRPr lang="en-US" sz="2000" dirty="0">
              <a:solidFill>
                <a:srgbClr val="140099"/>
              </a:solidFill>
              <a:latin typeface="Avenir Book" charset="0"/>
            </a:endParaRPr>
          </a:p>
          <a:p>
            <a:pPr marL="0" indent="0" defTabSz="914400">
              <a:lnSpc>
                <a:spcPct val="100000"/>
              </a:lnSpc>
              <a:spcBef>
                <a:spcPts val="0"/>
              </a:spcBef>
              <a:buClrTx/>
              <a:buFontTx/>
              <a:buNone/>
              <a:defRPr/>
            </a:pPr>
            <a:endParaRPr lang="en-US" sz="2000" dirty="0">
              <a:solidFill>
                <a:srgbClr val="C00000"/>
              </a:solidFill>
              <a:latin typeface="Avenir Book" charset="0"/>
            </a:endParaRPr>
          </a:p>
        </p:txBody>
      </p:sp>
      <p:pic>
        <p:nvPicPr>
          <p:cNvPr id="7" name="Picture 6"/>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99759" y="4267199"/>
            <a:ext cx="2623493" cy="2229969"/>
          </a:xfrm>
          <a:prstGeom prst="rect">
            <a:avLst/>
          </a:prstGeom>
        </p:spPr>
      </p:pic>
    </p:spTree>
    <p:extLst>
      <p:ext uri="{BB962C8B-B14F-4D97-AF65-F5344CB8AC3E}">
        <p14:creationId xmlns:p14="http://schemas.microsoft.com/office/powerpoint/2010/main" val="1444185381"/>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latin typeface="Avenir Book" charset="0"/>
              </a:rPr>
              <a:t>EU GDPR Personal Data - Definition</a:t>
            </a:r>
          </a:p>
        </p:txBody>
      </p:sp>
      <p:sp>
        <p:nvSpPr>
          <p:cNvPr id="4" name="Content Placeholder 3"/>
          <p:cNvSpPr>
            <a:spLocks noGrp="1"/>
          </p:cNvSpPr>
          <p:nvPr>
            <p:ph idx="1"/>
          </p:nvPr>
        </p:nvSpPr>
        <p:spPr>
          <a:xfrm>
            <a:off x="515094" y="1297174"/>
            <a:ext cx="11230707" cy="2475476"/>
          </a:xfrm>
        </p:spPr>
        <p:txBody>
          <a:bodyPr/>
          <a:lstStyle/>
          <a:p>
            <a:pPr marL="0" lvl="0" indent="0">
              <a:buNone/>
            </a:pPr>
            <a:r>
              <a:rPr lang="en-US" sz="4000" i="1" dirty="0">
                <a:latin typeface="Avenir Book" charset="0"/>
              </a:rPr>
              <a:t>“Personal data is any information relating to an individual, whether it relates to his or her private, professional or public life. It can be anything from a name, a photo, an email address, bank details, posts on social networking websites, medical information, or a computer’s IP address." </a:t>
            </a:r>
          </a:p>
          <a:p>
            <a:endParaRPr lang="en-US" sz="4000" i="1" dirty="0">
              <a:latin typeface="Avenir Book" charset="0"/>
            </a:endParaRPr>
          </a:p>
          <a:p>
            <a:pPr marL="0" lvl="0" indent="0">
              <a:buNone/>
            </a:pPr>
            <a:endParaRPr lang="en-US" sz="4000" dirty="0">
              <a:latin typeface="Avenir Book" charset="0"/>
            </a:endParaRPr>
          </a:p>
          <a:p>
            <a:endParaRPr lang="en-US" sz="4000" dirty="0">
              <a:latin typeface="Avenir Book" charset="0"/>
            </a:endParaRPr>
          </a:p>
        </p:txBody>
      </p:sp>
    </p:spTree>
    <p:extLst>
      <p:ext uri="{BB962C8B-B14F-4D97-AF65-F5344CB8AC3E}">
        <p14:creationId xmlns:p14="http://schemas.microsoft.com/office/powerpoint/2010/main" val="1563520073"/>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cs typeface="Calibri" panose="020F0502020204030204" pitchFamily="34" charset="0"/>
              </a:rPr>
              <a:t>Protect Personal Data?</a:t>
            </a:r>
          </a:p>
        </p:txBody>
      </p:sp>
      <p:sp>
        <p:nvSpPr>
          <p:cNvPr id="4" name="Content Placeholder 3"/>
          <p:cNvSpPr txBox="1">
            <a:spLocks/>
          </p:cNvSpPr>
          <p:nvPr/>
        </p:nvSpPr>
        <p:spPr>
          <a:xfrm>
            <a:off x="4527225" y="3448712"/>
            <a:ext cx="7334575" cy="2419124"/>
          </a:xfrm>
          <a:prstGeom prst="rect">
            <a:avLst/>
          </a:prstGeom>
        </p:spPr>
        <p:txBody>
          <a:bodyPr wrap="square">
            <a:spAutoFit/>
          </a:bodyPr>
          <a:lstStyle>
            <a:lvl1pPr marL="228600" indent="-228600" algn="l" defTabSz="457200" rtl="0" eaLnBrk="1" latinLnBrk="0" hangingPunct="1">
              <a:lnSpc>
                <a:spcPct val="90000"/>
              </a:lnSpc>
              <a:spcBef>
                <a:spcPts val="1200"/>
              </a:spcBef>
              <a:buClr>
                <a:schemeClr val="tx2"/>
              </a:buClr>
              <a:buFont typeface="Arial"/>
              <a:buChar char="•"/>
              <a:defRPr sz="2400" kern="1200">
                <a:solidFill>
                  <a:schemeClr val="tx1"/>
                </a:solidFill>
                <a:latin typeface="+mn-lt"/>
                <a:ea typeface="+mn-ea"/>
                <a:cs typeface="+mn-cs"/>
              </a:defRPr>
            </a:lvl1pPr>
            <a:lvl2pPr marL="457200" indent="-225425" algn="l" defTabSz="457200" rtl="0" eaLnBrk="1" latinLnBrk="0" hangingPunct="1">
              <a:lnSpc>
                <a:spcPct val="90000"/>
              </a:lnSpc>
              <a:spcBef>
                <a:spcPts val="600"/>
              </a:spcBef>
              <a:buClr>
                <a:schemeClr val="tx2"/>
              </a:buClr>
              <a:buFont typeface="Arial"/>
              <a:buChar char="–"/>
              <a:defRPr sz="2000" kern="1200">
                <a:solidFill>
                  <a:schemeClr val="tx1"/>
                </a:solidFill>
                <a:latin typeface="+mn-lt"/>
                <a:ea typeface="+mn-ea"/>
                <a:cs typeface="+mn-cs"/>
              </a:defRPr>
            </a:lvl2pPr>
            <a:lvl3pPr marL="741363" indent="-171450"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3pPr>
            <a:lvl4pPr marL="1027113" indent="-173038" algn="l" defTabSz="457200" rtl="0" eaLnBrk="1" latinLnBrk="0" hangingPunct="1">
              <a:lnSpc>
                <a:spcPct val="90000"/>
              </a:lnSpc>
              <a:spcBef>
                <a:spcPts val="600"/>
              </a:spcBef>
              <a:buClr>
                <a:schemeClr val="tx2"/>
              </a:buClr>
              <a:buFont typeface="Arial"/>
              <a:buChar char="–"/>
              <a:defRPr sz="1600" kern="1200">
                <a:solidFill>
                  <a:schemeClr val="tx1"/>
                </a:solidFill>
                <a:latin typeface="+mn-lt"/>
                <a:ea typeface="+mn-ea"/>
                <a:cs typeface="+mn-cs"/>
              </a:defRPr>
            </a:lvl4pPr>
            <a:lvl5pPr marL="1311275" indent="-165100" algn="l" defTabSz="457200" rtl="0" eaLnBrk="1" latinLnBrk="0" hangingPunct="1">
              <a:lnSpc>
                <a:spcPct val="90000"/>
              </a:lnSpc>
              <a:spcBef>
                <a:spcPts val="600"/>
              </a:spcBef>
              <a:buClr>
                <a:schemeClr val="tx2"/>
              </a:buClr>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800" i="1" dirty="0"/>
              <a:t>Personal data is any information relating to an individual, whether it relates to his or her private, professional or public life. It can be anything from a name, a photo, an email address, bank details, posts on social networking websites, medical information, or a computer’s IP address. </a:t>
            </a:r>
          </a:p>
        </p:txBody>
      </p:sp>
      <p:grpSp>
        <p:nvGrpSpPr>
          <p:cNvPr id="16" name="Group 15">
            <a:extLst>
              <a:ext uri="{FF2B5EF4-FFF2-40B4-BE49-F238E27FC236}">
                <a16:creationId xmlns:a16="http://schemas.microsoft.com/office/drawing/2014/main" xmlns="" id="{A8F37CA1-A42F-4E4C-B64A-F9C3A6E999FB}"/>
              </a:ext>
            </a:extLst>
          </p:cNvPr>
          <p:cNvGrpSpPr/>
          <p:nvPr/>
        </p:nvGrpSpPr>
        <p:grpSpPr>
          <a:xfrm>
            <a:off x="528712" y="1082780"/>
            <a:ext cx="3571539" cy="5124383"/>
            <a:chOff x="570154" y="1018233"/>
            <a:chExt cx="3571539" cy="5124383"/>
          </a:xfrm>
        </p:grpSpPr>
        <p:pic>
          <p:nvPicPr>
            <p:cNvPr id="8" name="Picture 7" descr="A picture containing indoor, fountain, wall, thing&#10;&#10;Description generated with very high confidence">
              <a:extLst>
                <a:ext uri="{FF2B5EF4-FFF2-40B4-BE49-F238E27FC236}">
                  <a16:creationId xmlns:a16="http://schemas.microsoft.com/office/drawing/2014/main" xmlns="" id="{49F6132D-A2F4-4C57-8028-3DA68E4843C2}"/>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570154" y="1018233"/>
              <a:ext cx="3571539" cy="5124383"/>
            </a:xfrm>
            <a:prstGeom prst="rect">
              <a:avLst/>
            </a:prstGeom>
          </p:spPr>
        </p:pic>
        <p:pic>
          <p:nvPicPr>
            <p:cNvPr id="10" name="Picture 9" descr="A person standing in front of a building&#10;&#10;Description generated with very high confidence">
              <a:extLst>
                <a:ext uri="{FF2B5EF4-FFF2-40B4-BE49-F238E27FC236}">
                  <a16:creationId xmlns:a16="http://schemas.microsoft.com/office/drawing/2014/main" xmlns="" id="{9A4DD5A8-D678-45C5-A40D-4AC4FD1AF28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rot="21022329">
              <a:off x="2893810" y="4561241"/>
              <a:ext cx="462422" cy="419549"/>
            </a:xfrm>
            <a:prstGeom prst="rect">
              <a:avLst/>
            </a:prstGeom>
            <a:solidFill>
              <a:srgbClr val="FFFFFF">
                <a:shade val="85000"/>
              </a:srgbClr>
            </a:solidFill>
            <a:ln w="50800" cap="sq">
              <a:solidFill>
                <a:srgbClr val="FFFFFF"/>
              </a:solidFill>
              <a:miter lim="800000"/>
            </a:ln>
            <a:effectLst/>
            <a:scene3d>
              <a:camera prst="orthographicFront">
                <a:rot lat="0" lon="0" rev="360000"/>
              </a:camera>
              <a:lightRig rig="twoPt" dir="t">
                <a:rot lat="0" lon="0" rev="7200000"/>
              </a:lightRig>
            </a:scene3d>
            <a:sp3d contourW="12700">
              <a:bevelT w="25400" h="19050"/>
              <a:contourClr>
                <a:srgbClr val="969696"/>
              </a:contourClr>
            </a:sp3d>
          </p:spPr>
        </p:pic>
        <p:pic>
          <p:nvPicPr>
            <p:cNvPr id="12" name="Picture 11">
              <a:extLst>
                <a:ext uri="{FF2B5EF4-FFF2-40B4-BE49-F238E27FC236}">
                  <a16:creationId xmlns:a16="http://schemas.microsoft.com/office/drawing/2014/main" xmlns="" id="{97243342-0EF8-4018-93B8-2E4E910CAE3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rot="847799">
              <a:off x="2570106" y="4219892"/>
              <a:ext cx="312943" cy="312943"/>
            </a:xfrm>
            <a:prstGeom prst="roundRect">
              <a:avLst>
                <a:gd name="adj" fmla="val 12149"/>
              </a:avLst>
            </a:prstGeom>
          </p:spPr>
        </p:pic>
        <p:pic>
          <p:nvPicPr>
            <p:cNvPr id="14" name="Picture 13">
              <a:extLst>
                <a:ext uri="{FF2B5EF4-FFF2-40B4-BE49-F238E27FC236}">
                  <a16:creationId xmlns:a16="http://schemas.microsoft.com/office/drawing/2014/main" xmlns="" id="{2C9B3F4C-09A0-4368-94E7-2624E32E534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rot="20890040">
              <a:off x="2267043" y="4518211"/>
              <a:ext cx="306929" cy="306929"/>
            </a:xfrm>
            <a:prstGeom prst="rect">
              <a:avLst/>
            </a:prstGeom>
          </p:spPr>
        </p:pic>
        <p:sp>
          <p:nvSpPr>
            <p:cNvPr id="15" name="Rectangle: Rounded Corners 14">
              <a:extLst>
                <a:ext uri="{FF2B5EF4-FFF2-40B4-BE49-F238E27FC236}">
                  <a16:creationId xmlns:a16="http://schemas.microsoft.com/office/drawing/2014/main" xmlns="" id="{3C68CBBC-272B-4F12-9888-F6AEE2D223AC}"/>
                </a:ext>
              </a:extLst>
            </p:cNvPr>
            <p:cNvSpPr/>
            <p:nvPr/>
          </p:nvSpPr>
          <p:spPr>
            <a:xfrm rot="21087937">
              <a:off x="1602890" y="4116161"/>
              <a:ext cx="935915" cy="219170"/>
            </a:xfrm>
            <a:prstGeom prst="roundRect">
              <a:avLst>
                <a:gd name="adj" fmla="val 50000"/>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rgbClr val="FFFFFF"/>
                  </a:solidFill>
                </a:rPr>
                <a:t>IP: 123.54.789</a:t>
              </a:r>
            </a:p>
          </p:txBody>
        </p:sp>
      </p:grpSp>
      <p:sp>
        <p:nvSpPr>
          <p:cNvPr id="17" name="Rectangle 16">
            <a:extLst>
              <a:ext uri="{FF2B5EF4-FFF2-40B4-BE49-F238E27FC236}">
                <a16:creationId xmlns:a16="http://schemas.microsoft.com/office/drawing/2014/main" xmlns="" id="{EB7D9814-BA81-4859-AD25-D5315DA53603}"/>
              </a:ext>
            </a:extLst>
          </p:cNvPr>
          <p:cNvSpPr/>
          <p:nvPr/>
        </p:nvSpPr>
        <p:spPr>
          <a:xfrm flipH="1">
            <a:off x="4215612" y="1088078"/>
            <a:ext cx="7974801" cy="69707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rtlCol="0" anchor="ctr"/>
          <a:lstStyle/>
          <a:p>
            <a:r>
              <a:rPr lang="en-US" sz="2000" dirty="0">
                <a:solidFill>
                  <a:schemeClr val="tx1"/>
                </a:solidFill>
              </a:rPr>
              <a:t>Must have consent to use an EU citizen’s personal data</a:t>
            </a:r>
          </a:p>
        </p:txBody>
      </p:sp>
      <p:sp>
        <p:nvSpPr>
          <p:cNvPr id="18" name="Rectangle 17">
            <a:extLst>
              <a:ext uri="{FF2B5EF4-FFF2-40B4-BE49-F238E27FC236}">
                <a16:creationId xmlns:a16="http://schemas.microsoft.com/office/drawing/2014/main" xmlns="" id="{64032E2B-0C7D-4DB4-A848-E0DE085AB936}"/>
              </a:ext>
            </a:extLst>
          </p:cNvPr>
          <p:cNvSpPr/>
          <p:nvPr/>
        </p:nvSpPr>
        <p:spPr>
          <a:xfrm flipH="1">
            <a:off x="4215612" y="1861970"/>
            <a:ext cx="7974801" cy="69707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rtlCol="0" anchor="ctr"/>
          <a:lstStyle/>
          <a:p>
            <a:r>
              <a:rPr lang="en-US" sz="2000" dirty="0">
                <a:solidFill>
                  <a:schemeClr val="tx1"/>
                </a:solidFill>
              </a:rPr>
              <a:t>Must protect their privacy</a:t>
            </a:r>
          </a:p>
        </p:txBody>
      </p:sp>
      <p:sp>
        <p:nvSpPr>
          <p:cNvPr id="20" name="Rectangle 19">
            <a:extLst>
              <a:ext uri="{FF2B5EF4-FFF2-40B4-BE49-F238E27FC236}">
                <a16:creationId xmlns:a16="http://schemas.microsoft.com/office/drawing/2014/main" xmlns="" id="{74156748-7F48-43DF-9CC1-5B3C81E13F51}"/>
              </a:ext>
            </a:extLst>
          </p:cNvPr>
          <p:cNvSpPr/>
          <p:nvPr/>
        </p:nvSpPr>
        <p:spPr>
          <a:xfrm flipH="1">
            <a:off x="4217199" y="2658405"/>
            <a:ext cx="7974801" cy="697072"/>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182880" rtlCol="0" anchor="ctr"/>
          <a:lstStyle/>
          <a:p>
            <a:r>
              <a:rPr lang="en-US" sz="2000" dirty="0">
                <a:solidFill>
                  <a:schemeClr val="tx1"/>
                </a:solidFill>
              </a:rPr>
              <a:t>Must be able to delete the personal data in all locations </a:t>
            </a:r>
            <a:br>
              <a:rPr lang="en-US" sz="2000" dirty="0">
                <a:solidFill>
                  <a:schemeClr val="tx1"/>
                </a:solidFill>
              </a:rPr>
            </a:br>
            <a:r>
              <a:rPr lang="en-US" sz="2000" dirty="0">
                <a:solidFill>
                  <a:schemeClr val="tx1"/>
                </a:solidFill>
              </a:rPr>
              <a:t>if the user requests it</a:t>
            </a:r>
          </a:p>
        </p:txBody>
      </p:sp>
      <p:grpSp>
        <p:nvGrpSpPr>
          <p:cNvPr id="21" name="Group 20">
            <a:extLst>
              <a:ext uri="{FF2B5EF4-FFF2-40B4-BE49-F238E27FC236}">
                <a16:creationId xmlns:a16="http://schemas.microsoft.com/office/drawing/2014/main" xmlns="" id="{47E6212F-4BF0-4C5B-B893-C664C38FBEC2}"/>
              </a:ext>
            </a:extLst>
          </p:cNvPr>
          <p:cNvGrpSpPr/>
          <p:nvPr/>
        </p:nvGrpSpPr>
        <p:grpSpPr>
          <a:xfrm flipH="1">
            <a:off x="4172584" y="1088079"/>
            <a:ext cx="45719" cy="2244855"/>
            <a:chOff x="5991726" y="1335505"/>
            <a:chExt cx="45719" cy="1898584"/>
          </a:xfrm>
          <a:solidFill>
            <a:schemeClr val="accent2"/>
          </a:solidFill>
        </p:grpSpPr>
        <p:sp>
          <p:nvSpPr>
            <p:cNvPr id="22" name="Rectangle 21">
              <a:extLst>
                <a:ext uri="{FF2B5EF4-FFF2-40B4-BE49-F238E27FC236}">
                  <a16:creationId xmlns:a16="http://schemas.microsoft.com/office/drawing/2014/main" xmlns="" id="{1A34FD02-CA27-49F7-B913-7C4E4415716E}"/>
                </a:ext>
              </a:extLst>
            </p:cNvPr>
            <p:cNvSpPr/>
            <p:nvPr/>
          </p:nvSpPr>
          <p:spPr>
            <a:xfrm>
              <a:off x="5991726" y="1335505"/>
              <a:ext cx="45719" cy="58954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23" name="Rectangle 22">
              <a:extLst>
                <a:ext uri="{FF2B5EF4-FFF2-40B4-BE49-F238E27FC236}">
                  <a16:creationId xmlns:a16="http://schemas.microsoft.com/office/drawing/2014/main" xmlns="" id="{A35E7814-711D-414D-93C9-2A59C90C2EB8}"/>
                </a:ext>
              </a:extLst>
            </p:cNvPr>
            <p:cNvSpPr/>
            <p:nvPr/>
          </p:nvSpPr>
          <p:spPr>
            <a:xfrm>
              <a:off x="5991726" y="1990023"/>
              <a:ext cx="45719" cy="58954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24" name="Rectangle 23">
              <a:extLst>
                <a:ext uri="{FF2B5EF4-FFF2-40B4-BE49-F238E27FC236}">
                  <a16:creationId xmlns:a16="http://schemas.microsoft.com/office/drawing/2014/main" xmlns="" id="{90405F5E-1CDA-40CE-8AA6-EC951F60903D}"/>
                </a:ext>
              </a:extLst>
            </p:cNvPr>
            <p:cNvSpPr/>
            <p:nvPr/>
          </p:nvSpPr>
          <p:spPr>
            <a:xfrm>
              <a:off x="5991726" y="2644541"/>
              <a:ext cx="45719" cy="589548"/>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grpSp>
      <p:sp>
        <p:nvSpPr>
          <p:cNvPr id="28" name="TextBox 27">
            <a:extLst>
              <a:ext uri="{FF2B5EF4-FFF2-40B4-BE49-F238E27FC236}">
                <a16:creationId xmlns:a16="http://schemas.microsoft.com/office/drawing/2014/main" xmlns="" id="{19DE1F15-6BD3-4CE9-90F7-006565E15C8C}"/>
              </a:ext>
            </a:extLst>
          </p:cNvPr>
          <p:cNvSpPr txBox="1"/>
          <p:nvPr/>
        </p:nvSpPr>
        <p:spPr>
          <a:xfrm>
            <a:off x="4100251" y="3183250"/>
            <a:ext cx="1204856" cy="1015663"/>
          </a:xfrm>
          <a:prstGeom prst="rect">
            <a:avLst/>
          </a:prstGeom>
          <a:noFill/>
        </p:spPr>
        <p:txBody>
          <a:bodyPr wrap="square" rtlCol="0">
            <a:spAutoFit/>
          </a:bodyPr>
          <a:lstStyle/>
          <a:p>
            <a:pPr>
              <a:spcBef>
                <a:spcPts val="1200"/>
              </a:spcBef>
              <a:buClr>
                <a:schemeClr val="tx2"/>
              </a:buClr>
            </a:pPr>
            <a:r>
              <a:rPr lang="en-US" sz="6000" dirty="0">
                <a:solidFill>
                  <a:schemeClr val="tx2"/>
                </a:solidFill>
                <a:latin typeface="Arial Black" panose="020B0A04020102020204" pitchFamily="34" charset="0"/>
              </a:rPr>
              <a:t>“</a:t>
            </a:r>
          </a:p>
        </p:txBody>
      </p:sp>
      <p:sp>
        <p:nvSpPr>
          <p:cNvPr id="29" name="TextBox 28">
            <a:extLst>
              <a:ext uri="{FF2B5EF4-FFF2-40B4-BE49-F238E27FC236}">
                <a16:creationId xmlns:a16="http://schemas.microsoft.com/office/drawing/2014/main" xmlns="" id="{129A55DA-AE66-4F70-8E15-63884F7F361F}"/>
              </a:ext>
            </a:extLst>
          </p:cNvPr>
          <p:cNvSpPr txBox="1"/>
          <p:nvPr/>
        </p:nvSpPr>
        <p:spPr>
          <a:xfrm>
            <a:off x="10285563" y="5191500"/>
            <a:ext cx="1204856" cy="1015663"/>
          </a:xfrm>
          <a:prstGeom prst="rect">
            <a:avLst/>
          </a:prstGeom>
          <a:noFill/>
        </p:spPr>
        <p:txBody>
          <a:bodyPr wrap="square" rtlCol="0">
            <a:spAutoFit/>
          </a:bodyPr>
          <a:lstStyle/>
          <a:p>
            <a:pPr>
              <a:spcBef>
                <a:spcPts val="1200"/>
              </a:spcBef>
              <a:buClr>
                <a:schemeClr val="tx2"/>
              </a:buClr>
            </a:pPr>
            <a:r>
              <a:rPr lang="en-US" sz="6000" dirty="0">
                <a:solidFill>
                  <a:schemeClr val="tx2"/>
                </a:solidFill>
                <a:latin typeface="Arial Black" panose="020B0A04020102020204" pitchFamily="34" charset="0"/>
              </a:rPr>
              <a:t>”</a:t>
            </a:r>
          </a:p>
        </p:txBody>
      </p:sp>
    </p:spTree>
    <p:extLst>
      <p:ext uri="{BB962C8B-B14F-4D97-AF65-F5344CB8AC3E}">
        <p14:creationId xmlns:p14="http://schemas.microsoft.com/office/powerpoint/2010/main" val="1471962219"/>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xmlns="" id="{7A4D81D8-3EB2-4EBC-847C-4C1F9F8AFE77}"/>
              </a:ext>
            </a:extLst>
          </p:cNvPr>
          <p:cNvSpPr/>
          <p:nvPr/>
        </p:nvSpPr>
        <p:spPr>
          <a:xfrm>
            <a:off x="7315921" y="1061157"/>
            <a:ext cx="4874493" cy="3429481"/>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pic>
        <p:nvPicPr>
          <p:cNvPr id="7" name="Picture 6" descr="A picture containing person, holding, man, hand&#10;&#10;Description generated with very high confidence">
            <a:extLst>
              <a:ext uri="{FF2B5EF4-FFF2-40B4-BE49-F238E27FC236}">
                <a16:creationId xmlns:a16="http://schemas.microsoft.com/office/drawing/2014/main" xmlns="" id="{506765E0-4421-464B-A3BA-59DDA8739AC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736345" y="1067015"/>
            <a:ext cx="6860471" cy="5266944"/>
          </a:xfrm>
          <a:prstGeom prst="rect">
            <a:avLst/>
          </a:prstGeom>
        </p:spPr>
      </p:pic>
      <p:sp>
        <p:nvSpPr>
          <p:cNvPr id="2" name="Title 1"/>
          <p:cNvSpPr>
            <a:spLocks noGrp="1"/>
          </p:cNvSpPr>
          <p:nvPr>
            <p:ph type="title"/>
          </p:nvPr>
        </p:nvSpPr>
        <p:spPr/>
        <p:txBody>
          <a:bodyPr/>
          <a:lstStyle/>
          <a:p>
            <a:r>
              <a:rPr lang="en-US" dirty="0"/>
              <a:t>GDPR Amps Up the Challenges</a:t>
            </a:r>
          </a:p>
        </p:txBody>
      </p:sp>
      <p:sp>
        <p:nvSpPr>
          <p:cNvPr id="4" name="Content Placeholder 3"/>
          <p:cNvSpPr txBox="1">
            <a:spLocks/>
          </p:cNvSpPr>
          <p:nvPr/>
        </p:nvSpPr>
        <p:spPr>
          <a:xfrm>
            <a:off x="440697" y="1828800"/>
            <a:ext cx="5544002" cy="4077908"/>
          </a:xfrm>
          <a:prstGeom prst="rect">
            <a:avLst/>
          </a:prstGeom>
        </p:spPr>
        <p:txBody>
          <a:bodyPr/>
          <a:lstStyle>
            <a:lvl1pPr marL="228600" indent="-228600" algn="l" defTabSz="457200" rtl="0" eaLnBrk="1" latinLnBrk="0" hangingPunct="1">
              <a:lnSpc>
                <a:spcPct val="90000"/>
              </a:lnSpc>
              <a:spcBef>
                <a:spcPts val="1200"/>
              </a:spcBef>
              <a:buClr>
                <a:schemeClr val="tx2"/>
              </a:buClr>
              <a:buFont typeface="Arial"/>
              <a:buChar char="•"/>
              <a:defRPr sz="2400" kern="1200">
                <a:solidFill>
                  <a:schemeClr val="tx1"/>
                </a:solidFill>
                <a:latin typeface="+mn-lt"/>
                <a:ea typeface="+mn-ea"/>
                <a:cs typeface="+mn-cs"/>
              </a:defRPr>
            </a:lvl1pPr>
            <a:lvl2pPr marL="457200" indent="-225425" algn="l" defTabSz="457200" rtl="0" eaLnBrk="1" latinLnBrk="0" hangingPunct="1">
              <a:lnSpc>
                <a:spcPct val="90000"/>
              </a:lnSpc>
              <a:spcBef>
                <a:spcPts val="600"/>
              </a:spcBef>
              <a:buClr>
                <a:schemeClr val="tx2"/>
              </a:buClr>
              <a:buFont typeface="Arial"/>
              <a:buChar char="–"/>
              <a:defRPr sz="2000" kern="1200">
                <a:solidFill>
                  <a:schemeClr val="tx1"/>
                </a:solidFill>
                <a:latin typeface="+mn-lt"/>
                <a:ea typeface="+mn-ea"/>
                <a:cs typeface="+mn-cs"/>
              </a:defRPr>
            </a:lvl2pPr>
            <a:lvl3pPr marL="741363" indent="-171450" algn="l" defTabSz="457200" rtl="0" eaLnBrk="1" latinLnBrk="0" hangingPunct="1">
              <a:lnSpc>
                <a:spcPct val="90000"/>
              </a:lnSpc>
              <a:spcBef>
                <a:spcPts val="600"/>
              </a:spcBef>
              <a:buClr>
                <a:schemeClr val="tx2"/>
              </a:buClr>
              <a:buFont typeface="Arial"/>
              <a:buChar char="•"/>
              <a:defRPr sz="1800" kern="1200">
                <a:solidFill>
                  <a:schemeClr val="tx1"/>
                </a:solidFill>
                <a:latin typeface="+mn-lt"/>
                <a:ea typeface="+mn-ea"/>
                <a:cs typeface="+mn-cs"/>
              </a:defRPr>
            </a:lvl3pPr>
            <a:lvl4pPr marL="1027113" indent="-173038" algn="l" defTabSz="457200" rtl="0" eaLnBrk="1" latinLnBrk="0" hangingPunct="1">
              <a:lnSpc>
                <a:spcPct val="90000"/>
              </a:lnSpc>
              <a:spcBef>
                <a:spcPts val="600"/>
              </a:spcBef>
              <a:buClr>
                <a:schemeClr val="tx2"/>
              </a:buClr>
              <a:buFont typeface="Arial"/>
              <a:buChar char="–"/>
              <a:defRPr sz="1600" kern="1200">
                <a:solidFill>
                  <a:schemeClr val="tx1"/>
                </a:solidFill>
                <a:latin typeface="+mn-lt"/>
                <a:ea typeface="+mn-ea"/>
                <a:cs typeface="+mn-cs"/>
              </a:defRPr>
            </a:lvl4pPr>
            <a:lvl5pPr marL="1311275" indent="-165100" algn="l" defTabSz="457200" rtl="0" eaLnBrk="1" latinLnBrk="0" hangingPunct="1">
              <a:lnSpc>
                <a:spcPct val="90000"/>
              </a:lnSpc>
              <a:spcBef>
                <a:spcPts val="600"/>
              </a:spcBef>
              <a:buClr>
                <a:schemeClr val="tx2"/>
              </a:buClr>
              <a:buFont typeface="Arial"/>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0"/>
            <a:r>
              <a:rPr lang="en-US" b="1" dirty="0"/>
              <a:t>Data Protection Impact Assessments (Article 35) have to be conducted when specific risks occur to the rights and freedoms of data subjects.</a:t>
            </a:r>
          </a:p>
          <a:p>
            <a:pPr lvl="0"/>
            <a:r>
              <a:rPr lang="en-US" dirty="0"/>
              <a:t>Risk assessment and mitigation is required and a prior approval of the DPA for high risks.</a:t>
            </a:r>
          </a:p>
          <a:p>
            <a:pPr lvl="0"/>
            <a:r>
              <a:rPr lang="en-US" dirty="0"/>
              <a:t>Enterprises that process personal data for 5,000 EU citizens or more must hire a </a:t>
            </a:r>
            <a:br>
              <a:rPr lang="en-US" dirty="0"/>
            </a:br>
            <a:r>
              <a:rPr lang="en-US" dirty="0"/>
              <a:t>Data Protection Officer.</a:t>
            </a:r>
          </a:p>
        </p:txBody>
      </p:sp>
      <p:sp>
        <p:nvSpPr>
          <p:cNvPr id="10" name="Freeform: Shape 9">
            <a:extLst>
              <a:ext uri="{FF2B5EF4-FFF2-40B4-BE49-F238E27FC236}">
                <a16:creationId xmlns:a16="http://schemas.microsoft.com/office/drawing/2014/main" xmlns="" id="{5D35F9A5-3673-4A44-ACC8-0F810DAB0B59}"/>
              </a:ext>
            </a:extLst>
          </p:cNvPr>
          <p:cNvSpPr/>
          <p:nvPr/>
        </p:nvSpPr>
        <p:spPr>
          <a:xfrm>
            <a:off x="-20990" y="1061156"/>
            <a:ext cx="12237156" cy="0"/>
          </a:xfrm>
          <a:custGeom>
            <a:avLst/>
            <a:gdLst>
              <a:gd name="connsiteX0" fmla="*/ 0 w 12237156"/>
              <a:gd name="connsiteY0" fmla="*/ 0 h 0"/>
              <a:gd name="connsiteX1" fmla="*/ 12237156 w 12237156"/>
              <a:gd name="connsiteY1" fmla="*/ 0 h 0"/>
            </a:gdLst>
            <a:ahLst/>
            <a:cxnLst>
              <a:cxn ang="0">
                <a:pos x="connsiteX0" y="connsiteY0"/>
              </a:cxn>
              <a:cxn ang="0">
                <a:pos x="connsiteX1" y="connsiteY1"/>
              </a:cxn>
            </a:cxnLst>
            <a:rect l="l" t="t" r="r" b="b"/>
            <a:pathLst>
              <a:path w="12237156">
                <a:moveTo>
                  <a:pt x="0" y="0"/>
                </a:moveTo>
                <a:lnTo>
                  <a:pt x="12237156" y="0"/>
                </a:lnTo>
              </a:path>
            </a:pathLst>
          </a:custGeom>
          <a:no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cstate="email">
            <a:clrChange>
              <a:clrFrom>
                <a:srgbClr val="FFFFFF"/>
              </a:clrFrom>
              <a:clrTo>
                <a:srgbClr val="FFFFFF">
                  <a:alpha val="0"/>
                </a:srgbClr>
              </a:clrTo>
            </a:clrChange>
            <a:alphaModFix amt="85000"/>
            <a:extLst>
              <a:ext uri="{28A0092B-C50C-407E-A947-70E740481C1C}">
                <a14:useLocalDpi xmlns:a14="http://schemas.microsoft.com/office/drawing/2010/main"/>
              </a:ext>
            </a:extLst>
          </a:blip>
          <a:stretch>
            <a:fillRect/>
          </a:stretch>
        </p:blipFill>
        <p:spPr>
          <a:xfrm>
            <a:off x="8142051" y="2686323"/>
            <a:ext cx="1809344" cy="1817317"/>
          </a:xfrm>
          <a:prstGeom prst="rect">
            <a:avLst/>
          </a:prstGeom>
        </p:spPr>
      </p:pic>
    </p:spTree>
    <p:extLst>
      <p:ext uri="{BB962C8B-B14F-4D97-AF65-F5344CB8AC3E}">
        <p14:creationId xmlns:p14="http://schemas.microsoft.com/office/powerpoint/2010/main" val="1111466393"/>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37894" y="1728785"/>
            <a:ext cx="3135062" cy="389775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Avenir Book" charset="0"/>
              <a:ea typeface="Avenir Book" charset="0"/>
              <a:cs typeface="Avenir Book" charset="0"/>
            </a:endParaRPr>
          </a:p>
        </p:txBody>
      </p:sp>
      <p:sp>
        <p:nvSpPr>
          <p:cNvPr id="8" name="Rectangle 7"/>
          <p:cNvSpPr/>
          <p:nvPr/>
        </p:nvSpPr>
        <p:spPr>
          <a:xfrm>
            <a:off x="4516927" y="1728785"/>
            <a:ext cx="3135062" cy="389775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Avenir Book" charset="0"/>
              <a:ea typeface="Avenir Book" charset="0"/>
              <a:cs typeface="Avenir Book" charset="0"/>
            </a:endParaRPr>
          </a:p>
        </p:txBody>
      </p:sp>
      <p:sp>
        <p:nvSpPr>
          <p:cNvPr id="9" name="Rectangle 8"/>
          <p:cNvSpPr/>
          <p:nvPr/>
        </p:nvSpPr>
        <p:spPr>
          <a:xfrm>
            <a:off x="8195961" y="1738833"/>
            <a:ext cx="3135062" cy="3897758"/>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Avenir Book" charset="0"/>
              <a:ea typeface="Avenir Book" charset="0"/>
              <a:cs typeface="Avenir Book" charset="0"/>
            </a:endParaRPr>
          </a:p>
        </p:txBody>
      </p:sp>
      <p:grpSp>
        <p:nvGrpSpPr>
          <p:cNvPr id="17" name="Group 16"/>
          <p:cNvGrpSpPr/>
          <p:nvPr/>
        </p:nvGrpSpPr>
        <p:grpSpPr>
          <a:xfrm>
            <a:off x="1914526" y="1259116"/>
            <a:ext cx="939337" cy="939337"/>
            <a:chOff x="1914526" y="1259116"/>
            <a:chExt cx="939337" cy="939337"/>
          </a:xfrm>
        </p:grpSpPr>
        <p:sp>
          <p:nvSpPr>
            <p:cNvPr id="2" name="Oval 1"/>
            <p:cNvSpPr/>
            <p:nvPr/>
          </p:nvSpPr>
          <p:spPr>
            <a:xfrm>
              <a:off x="1914526" y="1259116"/>
              <a:ext cx="939337" cy="939337"/>
            </a:xfrm>
            <a:prstGeom prst="ellipse">
              <a:avLst/>
            </a:prstGeom>
            <a:solidFill>
              <a:schemeClr val="bg1"/>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Avenir Book" charset="0"/>
                <a:ea typeface="Avenir Book" charset="0"/>
                <a:cs typeface="Avenir Book" charset="0"/>
              </a:endParaRPr>
            </a:p>
          </p:txBody>
        </p:sp>
        <p:sp>
          <p:nvSpPr>
            <p:cNvPr id="3" name="TextBox 2"/>
            <p:cNvSpPr txBox="1"/>
            <p:nvPr/>
          </p:nvSpPr>
          <p:spPr>
            <a:xfrm>
              <a:off x="2011684" y="1365862"/>
              <a:ext cx="771525" cy="707886"/>
            </a:xfrm>
            <a:prstGeom prst="rect">
              <a:avLst/>
            </a:prstGeom>
            <a:noFill/>
            <a:ln>
              <a:noFill/>
            </a:ln>
          </p:spPr>
          <p:txBody>
            <a:bodyPr wrap="square" rtlCol="0">
              <a:spAutoFit/>
            </a:bodyPr>
            <a:lstStyle/>
            <a:p>
              <a:pPr algn="ctr">
                <a:spcBef>
                  <a:spcPts val="1200"/>
                </a:spcBef>
                <a:buClr>
                  <a:schemeClr val="tx2"/>
                </a:buClr>
              </a:pPr>
              <a:r>
                <a:rPr lang="en-US" sz="4000" dirty="0">
                  <a:solidFill>
                    <a:schemeClr val="tx2"/>
                  </a:solidFill>
                  <a:latin typeface="Avenir Book" charset="0"/>
                  <a:ea typeface="Avenir Book" charset="0"/>
                  <a:cs typeface="Avenir Book" charset="0"/>
                </a:rPr>
                <a:t>1</a:t>
              </a:r>
            </a:p>
          </p:txBody>
        </p:sp>
      </p:grpSp>
      <p:grpSp>
        <p:nvGrpSpPr>
          <p:cNvPr id="20" name="Group 19"/>
          <p:cNvGrpSpPr/>
          <p:nvPr/>
        </p:nvGrpSpPr>
        <p:grpSpPr>
          <a:xfrm>
            <a:off x="5586410" y="1259116"/>
            <a:ext cx="939337" cy="939337"/>
            <a:chOff x="5586410" y="1259116"/>
            <a:chExt cx="939337" cy="939337"/>
          </a:xfrm>
        </p:grpSpPr>
        <p:sp>
          <p:nvSpPr>
            <p:cNvPr id="12" name="Oval 11"/>
            <p:cNvSpPr/>
            <p:nvPr/>
          </p:nvSpPr>
          <p:spPr>
            <a:xfrm>
              <a:off x="5586410" y="1259116"/>
              <a:ext cx="939337" cy="939337"/>
            </a:xfrm>
            <a:prstGeom prst="ellipse">
              <a:avLst/>
            </a:prstGeom>
            <a:solidFill>
              <a:schemeClr val="bg1"/>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Avenir Book" charset="0"/>
                <a:ea typeface="Avenir Book" charset="0"/>
                <a:cs typeface="Avenir Book" charset="0"/>
              </a:endParaRPr>
            </a:p>
          </p:txBody>
        </p:sp>
        <p:sp>
          <p:nvSpPr>
            <p:cNvPr id="13" name="TextBox 12"/>
            <p:cNvSpPr txBox="1"/>
            <p:nvPr/>
          </p:nvSpPr>
          <p:spPr>
            <a:xfrm>
              <a:off x="5683568" y="1365862"/>
              <a:ext cx="771525" cy="707886"/>
            </a:xfrm>
            <a:prstGeom prst="rect">
              <a:avLst/>
            </a:prstGeom>
            <a:noFill/>
            <a:ln>
              <a:noFill/>
            </a:ln>
          </p:spPr>
          <p:txBody>
            <a:bodyPr wrap="square" rtlCol="0">
              <a:spAutoFit/>
            </a:bodyPr>
            <a:lstStyle/>
            <a:p>
              <a:pPr algn="ctr">
                <a:spcBef>
                  <a:spcPts val="1200"/>
                </a:spcBef>
                <a:buClr>
                  <a:schemeClr val="tx2"/>
                </a:buClr>
              </a:pPr>
              <a:r>
                <a:rPr lang="en-US" sz="4000" dirty="0">
                  <a:solidFill>
                    <a:schemeClr val="tx2"/>
                  </a:solidFill>
                  <a:latin typeface="Avenir Book" charset="0"/>
                  <a:ea typeface="Avenir Book" charset="0"/>
                  <a:cs typeface="Avenir Book" charset="0"/>
                </a:rPr>
                <a:t>2</a:t>
              </a:r>
            </a:p>
          </p:txBody>
        </p:sp>
      </p:grpSp>
      <p:grpSp>
        <p:nvGrpSpPr>
          <p:cNvPr id="21" name="Group 20"/>
          <p:cNvGrpSpPr/>
          <p:nvPr/>
        </p:nvGrpSpPr>
        <p:grpSpPr>
          <a:xfrm>
            <a:off x="9272585" y="1259116"/>
            <a:ext cx="939337" cy="939337"/>
            <a:chOff x="9272585" y="1259116"/>
            <a:chExt cx="939337" cy="939337"/>
          </a:xfrm>
        </p:grpSpPr>
        <p:sp>
          <p:nvSpPr>
            <p:cNvPr id="15" name="Oval 14"/>
            <p:cNvSpPr/>
            <p:nvPr/>
          </p:nvSpPr>
          <p:spPr>
            <a:xfrm>
              <a:off x="9272585" y="1259116"/>
              <a:ext cx="939337" cy="939337"/>
            </a:xfrm>
            <a:prstGeom prst="ellipse">
              <a:avLst/>
            </a:prstGeom>
            <a:solidFill>
              <a:schemeClr val="bg1"/>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Avenir Book" charset="0"/>
                <a:ea typeface="Avenir Book" charset="0"/>
                <a:cs typeface="Avenir Book" charset="0"/>
              </a:endParaRPr>
            </a:p>
          </p:txBody>
        </p:sp>
        <p:sp>
          <p:nvSpPr>
            <p:cNvPr id="16" name="TextBox 15"/>
            <p:cNvSpPr txBox="1"/>
            <p:nvPr/>
          </p:nvSpPr>
          <p:spPr>
            <a:xfrm>
              <a:off x="9382995" y="1352610"/>
              <a:ext cx="771525" cy="707886"/>
            </a:xfrm>
            <a:prstGeom prst="rect">
              <a:avLst/>
            </a:prstGeom>
            <a:noFill/>
            <a:ln>
              <a:noFill/>
            </a:ln>
          </p:spPr>
          <p:txBody>
            <a:bodyPr wrap="square" rtlCol="0">
              <a:spAutoFit/>
            </a:bodyPr>
            <a:lstStyle/>
            <a:p>
              <a:pPr algn="ctr">
                <a:spcBef>
                  <a:spcPts val="1200"/>
                </a:spcBef>
                <a:buClr>
                  <a:schemeClr val="tx2"/>
                </a:buClr>
              </a:pPr>
              <a:r>
                <a:rPr lang="en-US" sz="4000" dirty="0">
                  <a:solidFill>
                    <a:schemeClr val="tx2"/>
                  </a:solidFill>
                  <a:latin typeface="Avenir Book" charset="0"/>
                  <a:ea typeface="Avenir Book" charset="0"/>
                  <a:cs typeface="Avenir Book" charset="0"/>
                </a:rPr>
                <a:t>3</a:t>
              </a:r>
            </a:p>
          </p:txBody>
        </p:sp>
      </p:grpSp>
      <p:sp>
        <p:nvSpPr>
          <p:cNvPr id="37889" name="Title 2"/>
          <p:cNvSpPr>
            <a:spLocks noGrp="1"/>
          </p:cNvSpPr>
          <p:nvPr>
            <p:ph type="title"/>
          </p:nvPr>
        </p:nvSpPr>
        <p:spPr/>
        <p:txBody>
          <a:bodyPr/>
          <a:lstStyle/>
          <a:p>
            <a:r>
              <a:rPr lang="en-US" sz="3200" dirty="0">
                <a:latin typeface="Calibri" panose="020F0502020204030204" pitchFamily="34" charset="0"/>
                <a:cs typeface="Calibri" panose="020F0502020204030204" pitchFamily="34" charset="0"/>
              </a:rPr>
              <a:t>Top Takeaways</a:t>
            </a:r>
          </a:p>
        </p:txBody>
      </p:sp>
      <p:sp>
        <p:nvSpPr>
          <p:cNvPr id="5" name="Text Placeholder 3"/>
          <p:cNvSpPr txBox="1">
            <a:spLocks/>
          </p:cNvSpPr>
          <p:nvPr/>
        </p:nvSpPr>
        <p:spPr>
          <a:xfrm>
            <a:off x="342165" y="1015305"/>
            <a:ext cx="11022428" cy="4702232"/>
          </a:xfrm>
          <a:prstGeom prst="rect">
            <a:avLst/>
          </a:prstGeom>
        </p:spPr>
        <p:txBody>
          <a:bodyPr/>
          <a:lstStyle>
            <a:lvl1pPr marL="228600" indent="-228600" algn="l" defTabSz="457200" rtl="0" eaLnBrk="1" latinLnBrk="0" hangingPunct="1">
              <a:lnSpc>
                <a:spcPct val="90000"/>
              </a:lnSpc>
              <a:spcBef>
                <a:spcPts val="1200"/>
              </a:spcBef>
              <a:buClr>
                <a:schemeClr val="tx2"/>
              </a:buClr>
              <a:buFont typeface="Arial"/>
              <a:buChar char="•"/>
              <a:defRPr sz="2200" b="0" i="0" kern="1200">
                <a:solidFill>
                  <a:schemeClr val="tx1"/>
                </a:solidFill>
                <a:latin typeface="Avenir Book" charset="0"/>
                <a:ea typeface="Avenir Book" charset="0"/>
                <a:cs typeface="Avenir Book" charset="0"/>
              </a:defRPr>
            </a:lvl1pPr>
            <a:lvl2pPr marL="457200" indent="-225425" algn="l" defTabSz="457200" rtl="0" eaLnBrk="1" latinLnBrk="0" hangingPunct="1">
              <a:lnSpc>
                <a:spcPct val="90000"/>
              </a:lnSpc>
              <a:spcBef>
                <a:spcPts val="600"/>
              </a:spcBef>
              <a:buClr>
                <a:schemeClr val="tx2"/>
              </a:buClr>
              <a:buFont typeface="Arial"/>
              <a:buChar char="–"/>
              <a:defRPr sz="2000" b="0" i="0" kern="1200">
                <a:solidFill>
                  <a:schemeClr val="tx1"/>
                </a:solidFill>
                <a:latin typeface="Avenir Book" charset="0"/>
                <a:ea typeface="Avenir Book" charset="0"/>
                <a:cs typeface="Avenir Book" charset="0"/>
              </a:defRPr>
            </a:lvl2pPr>
            <a:lvl3pPr marL="741363" indent="-171450" algn="l" defTabSz="457200" rtl="0" eaLnBrk="1" latinLnBrk="0" hangingPunct="1">
              <a:lnSpc>
                <a:spcPct val="90000"/>
              </a:lnSpc>
              <a:spcBef>
                <a:spcPts val="600"/>
              </a:spcBef>
              <a:buClr>
                <a:schemeClr val="tx2"/>
              </a:buClr>
              <a:buFont typeface="Arial"/>
              <a:buChar char="•"/>
              <a:defRPr sz="1800" b="0" i="0" kern="1200">
                <a:solidFill>
                  <a:schemeClr val="tx1"/>
                </a:solidFill>
                <a:latin typeface="Avenir Book" charset="0"/>
                <a:ea typeface="Avenir Book" charset="0"/>
                <a:cs typeface="Avenir Book" charset="0"/>
              </a:defRPr>
            </a:lvl3pPr>
            <a:lvl4pPr marL="1027113" indent="-173038" algn="l" defTabSz="457200" rtl="0" eaLnBrk="1" latinLnBrk="0" hangingPunct="1">
              <a:lnSpc>
                <a:spcPct val="90000"/>
              </a:lnSpc>
              <a:spcBef>
                <a:spcPts val="600"/>
              </a:spcBef>
              <a:buClr>
                <a:schemeClr val="tx2"/>
              </a:buClr>
              <a:buFont typeface="Arial"/>
              <a:buChar char="–"/>
              <a:defRPr sz="1700" b="0" i="0" kern="1200">
                <a:solidFill>
                  <a:schemeClr val="tx1"/>
                </a:solidFill>
                <a:latin typeface="Avenir Book" charset="0"/>
                <a:ea typeface="Avenir Book" charset="0"/>
                <a:cs typeface="Avenir Book" charset="0"/>
              </a:defRPr>
            </a:lvl4pPr>
            <a:lvl5pPr marL="1311275" indent="-165100" algn="l" defTabSz="457200" rtl="0" eaLnBrk="1" latinLnBrk="0" hangingPunct="1">
              <a:lnSpc>
                <a:spcPct val="90000"/>
              </a:lnSpc>
              <a:spcBef>
                <a:spcPts val="600"/>
              </a:spcBef>
              <a:buClr>
                <a:schemeClr val="tx2"/>
              </a:buClr>
              <a:buFont typeface="Arial"/>
              <a:buChar char="»"/>
              <a:defRPr sz="1600" b="0" i="0" kern="1200">
                <a:solidFill>
                  <a:schemeClr val="tx1"/>
                </a:solidFill>
                <a:latin typeface="Avenir Book" charset="0"/>
                <a:ea typeface="Avenir Book" charset="0"/>
                <a:cs typeface="Avenir Book"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200" indent="-457200">
              <a:lnSpc>
                <a:spcPct val="100000"/>
              </a:lnSpc>
              <a:spcBef>
                <a:spcPts val="2000"/>
              </a:spcBef>
              <a:buFont typeface="+mj-lt"/>
              <a:buAutoNum type="arabicPeriod"/>
            </a:pPr>
            <a:endParaRPr lang="en-US" dirty="0"/>
          </a:p>
        </p:txBody>
      </p:sp>
      <p:sp>
        <p:nvSpPr>
          <p:cNvPr id="10" name="TextBox 9"/>
          <p:cNvSpPr txBox="1"/>
          <p:nvPr/>
        </p:nvSpPr>
        <p:spPr>
          <a:xfrm>
            <a:off x="1002372" y="2306047"/>
            <a:ext cx="2772875" cy="2092881"/>
          </a:xfrm>
          <a:prstGeom prst="rect">
            <a:avLst/>
          </a:prstGeom>
          <a:noFill/>
        </p:spPr>
        <p:txBody>
          <a:bodyPr wrap="square" rtlCol="0">
            <a:spAutoFit/>
          </a:bodyPr>
          <a:lstStyle/>
          <a:p>
            <a:pPr marL="342900" indent="-342900">
              <a:spcAft>
                <a:spcPts val="1200"/>
              </a:spcAft>
              <a:buFont typeface="Arial" charset="0"/>
              <a:buChar char="•"/>
            </a:pPr>
            <a:r>
              <a:rPr lang="en-US" sz="2000" dirty="0">
                <a:latin typeface="Avenir Book" charset="0"/>
                <a:ea typeface="Avenir Book" charset="0"/>
                <a:cs typeface="Avenir Book" charset="0"/>
              </a:rPr>
              <a:t>GDPR is a fact.</a:t>
            </a:r>
          </a:p>
          <a:p>
            <a:pPr marL="342900" indent="-342900">
              <a:buFont typeface="Arial" charset="0"/>
              <a:buChar char="•"/>
            </a:pPr>
            <a:r>
              <a:rPr lang="en-US" sz="2000" dirty="0">
                <a:latin typeface="Avenir Book" charset="0"/>
                <a:ea typeface="Avenir Book" charset="0"/>
                <a:cs typeface="Avenir Book" charset="0"/>
              </a:rPr>
              <a:t>You have to align your data &amp; processes with GDPR and there is not much time left to do so!</a:t>
            </a:r>
          </a:p>
        </p:txBody>
      </p:sp>
      <p:sp>
        <p:nvSpPr>
          <p:cNvPr id="18" name="TextBox 17"/>
          <p:cNvSpPr txBox="1"/>
          <p:nvPr/>
        </p:nvSpPr>
        <p:spPr>
          <a:xfrm>
            <a:off x="4674259" y="2436671"/>
            <a:ext cx="2772875" cy="3016210"/>
          </a:xfrm>
          <a:prstGeom prst="rect">
            <a:avLst/>
          </a:prstGeom>
          <a:noFill/>
        </p:spPr>
        <p:txBody>
          <a:bodyPr wrap="square" rtlCol="0">
            <a:spAutoFit/>
          </a:bodyPr>
          <a:lstStyle/>
          <a:p>
            <a:pPr marL="342900" indent="-342900">
              <a:spcAft>
                <a:spcPts val="1200"/>
              </a:spcAft>
              <a:buFont typeface="Arial" charset="0"/>
              <a:buChar char="•"/>
            </a:pPr>
            <a:r>
              <a:rPr lang="en-US" sz="2000" dirty="0">
                <a:latin typeface="Avenir Book" charset="0"/>
                <a:ea typeface="Avenir Book" charset="0"/>
                <a:cs typeface="Avenir Book" charset="0"/>
              </a:rPr>
              <a:t>Familiarize with GDPR challenges &amp; requirements while collecting and utilising EU citizen personal data.</a:t>
            </a:r>
          </a:p>
          <a:p>
            <a:pPr marL="342900" indent="-342900">
              <a:buFont typeface="Arial" charset="0"/>
              <a:buChar char="•"/>
            </a:pPr>
            <a:r>
              <a:rPr lang="en-US" sz="2000" dirty="0">
                <a:latin typeface="Avenir Book" charset="0"/>
                <a:ea typeface="Avenir Book" charset="0"/>
                <a:cs typeface="Avenir Book" charset="0"/>
              </a:rPr>
              <a:t>Map those to your organizational policies &amp; procedures.</a:t>
            </a:r>
          </a:p>
        </p:txBody>
      </p:sp>
      <p:sp>
        <p:nvSpPr>
          <p:cNvPr id="19" name="TextBox 18"/>
          <p:cNvSpPr txBox="1"/>
          <p:nvPr/>
        </p:nvSpPr>
        <p:spPr>
          <a:xfrm>
            <a:off x="8374722" y="2436671"/>
            <a:ext cx="2772875" cy="2246769"/>
          </a:xfrm>
          <a:prstGeom prst="rect">
            <a:avLst/>
          </a:prstGeom>
          <a:noFill/>
        </p:spPr>
        <p:txBody>
          <a:bodyPr wrap="square" rtlCol="0">
            <a:spAutoFit/>
          </a:bodyPr>
          <a:lstStyle/>
          <a:p>
            <a:pPr marL="342900" indent="-342900">
              <a:spcAft>
                <a:spcPts val="1200"/>
              </a:spcAft>
              <a:buFont typeface="Arial" charset="0"/>
              <a:buChar char="•"/>
            </a:pPr>
            <a:r>
              <a:rPr lang="en-US" sz="2000" dirty="0">
                <a:latin typeface="Avenir Book" charset="0"/>
                <a:ea typeface="Avenir Book" charset="0"/>
                <a:cs typeface="Avenir Book" charset="0"/>
              </a:rPr>
              <a:t>Get professional guidance.</a:t>
            </a:r>
          </a:p>
          <a:p>
            <a:pPr marL="342900" indent="-342900">
              <a:spcAft>
                <a:spcPts val="1200"/>
              </a:spcAft>
              <a:buFont typeface="Arial" charset="0"/>
              <a:buChar char="•"/>
            </a:pPr>
            <a:r>
              <a:rPr lang="en-US" sz="2000" dirty="0">
                <a:latin typeface="Avenir Book" charset="0"/>
                <a:ea typeface="Avenir Book" charset="0"/>
                <a:cs typeface="Avenir Book" charset="0"/>
              </a:rPr>
              <a:t>Implement GRC Best Practices. </a:t>
            </a:r>
          </a:p>
          <a:p>
            <a:pPr marL="342900" indent="-342900">
              <a:buFont typeface="Arial" charset="0"/>
              <a:buChar char="•"/>
            </a:pPr>
            <a:r>
              <a:rPr lang="en-US" sz="2000" dirty="0">
                <a:latin typeface="Avenir Book" charset="0"/>
                <a:ea typeface="Avenir Book" charset="0"/>
                <a:cs typeface="Avenir Book" charset="0"/>
              </a:rPr>
              <a:t>If not started yet, you are already late</a:t>
            </a:r>
          </a:p>
        </p:txBody>
      </p:sp>
    </p:spTree>
    <p:extLst>
      <p:ext uri="{BB962C8B-B14F-4D97-AF65-F5344CB8AC3E}">
        <p14:creationId xmlns:p14="http://schemas.microsoft.com/office/powerpoint/2010/main" val="90833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39263" y="1729229"/>
            <a:ext cx="3134246" cy="389674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63"/>
            <a:endParaRPr lang="en-US" dirty="0">
              <a:solidFill>
                <a:srgbClr val="FFFFFF"/>
              </a:solidFill>
              <a:latin typeface="Avenir Book" charset="0"/>
              <a:ea typeface="Avenir Book" charset="0"/>
              <a:cs typeface="Avenir Book" charset="0"/>
            </a:endParaRPr>
          </a:p>
        </p:txBody>
      </p:sp>
      <p:sp>
        <p:nvSpPr>
          <p:cNvPr id="8" name="Rectangle 7"/>
          <p:cNvSpPr/>
          <p:nvPr/>
        </p:nvSpPr>
        <p:spPr>
          <a:xfrm>
            <a:off x="4517338" y="1729229"/>
            <a:ext cx="3134246" cy="389674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63"/>
            <a:endParaRPr lang="en-US" dirty="0">
              <a:solidFill>
                <a:srgbClr val="FFFFFF"/>
              </a:solidFill>
              <a:latin typeface="Avenir Book" charset="0"/>
              <a:ea typeface="Avenir Book" charset="0"/>
              <a:cs typeface="Avenir Book" charset="0"/>
            </a:endParaRPr>
          </a:p>
        </p:txBody>
      </p:sp>
      <p:sp>
        <p:nvSpPr>
          <p:cNvPr id="9" name="Rectangle 8"/>
          <p:cNvSpPr/>
          <p:nvPr/>
        </p:nvSpPr>
        <p:spPr>
          <a:xfrm>
            <a:off x="8195414" y="1729229"/>
            <a:ext cx="3134246" cy="3896743"/>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63"/>
            <a:endParaRPr lang="en-US" dirty="0">
              <a:solidFill>
                <a:srgbClr val="FFFFFF"/>
              </a:solidFill>
              <a:latin typeface="Avenir Book" charset="0"/>
              <a:ea typeface="Avenir Book" charset="0"/>
              <a:cs typeface="Avenir Book" charset="0"/>
            </a:endParaRPr>
          </a:p>
        </p:txBody>
      </p:sp>
      <p:grpSp>
        <p:nvGrpSpPr>
          <p:cNvPr id="17" name="Group 16"/>
          <p:cNvGrpSpPr/>
          <p:nvPr/>
        </p:nvGrpSpPr>
        <p:grpSpPr>
          <a:xfrm>
            <a:off x="1915616" y="1259682"/>
            <a:ext cx="939092" cy="939092"/>
            <a:chOff x="1914526" y="1259116"/>
            <a:chExt cx="939337" cy="939337"/>
          </a:xfrm>
        </p:grpSpPr>
        <p:sp>
          <p:nvSpPr>
            <p:cNvPr id="2" name="Oval 1"/>
            <p:cNvSpPr/>
            <p:nvPr/>
          </p:nvSpPr>
          <p:spPr>
            <a:xfrm>
              <a:off x="1914526" y="1259116"/>
              <a:ext cx="939337" cy="939337"/>
            </a:xfrm>
            <a:prstGeom prst="ellipse">
              <a:avLst/>
            </a:prstGeom>
            <a:solidFill>
              <a:schemeClr val="bg1"/>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63"/>
              <a:endParaRPr lang="en-US" dirty="0">
                <a:solidFill>
                  <a:srgbClr val="FFFFFF"/>
                </a:solidFill>
                <a:latin typeface="Avenir Book" charset="0"/>
                <a:ea typeface="Avenir Book" charset="0"/>
                <a:cs typeface="Avenir Book" charset="0"/>
              </a:endParaRPr>
            </a:p>
          </p:txBody>
        </p:sp>
        <p:sp>
          <p:nvSpPr>
            <p:cNvPr id="3" name="TextBox 2"/>
            <p:cNvSpPr txBox="1"/>
            <p:nvPr/>
          </p:nvSpPr>
          <p:spPr>
            <a:xfrm>
              <a:off x="2011684" y="1365862"/>
              <a:ext cx="771525" cy="707886"/>
            </a:xfrm>
            <a:prstGeom prst="rect">
              <a:avLst/>
            </a:prstGeom>
            <a:noFill/>
            <a:ln>
              <a:noFill/>
            </a:ln>
          </p:spPr>
          <p:txBody>
            <a:bodyPr wrap="square" rtlCol="0">
              <a:spAutoFit/>
            </a:bodyPr>
            <a:lstStyle/>
            <a:p>
              <a:pPr algn="ctr" defTabSz="457063">
                <a:spcBef>
                  <a:spcPts val="1200"/>
                </a:spcBef>
                <a:buClr>
                  <a:srgbClr val="D1232B"/>
                </a:buClr>
              </a:pPr>
              <a:r>
                <a:rPr lang="en-US" sz="3999" dirty="0">
                  <a:solidFill>
                    <a:srgbClr val="D1232B"/>
                  </a:solidFill>
                  <a:latin typeface="Avenir Book" charset="0"/>
                  <a:ea typeface="Avenir Book" charset="0"/>
                  <a:cs typeface="Avenir Book" charset="0"/>
                </a:rPr>
                <a:t>1</a:t>
              </a:r>
            </a:p>
          </p:txBody>
        </p:sp>
      </p:grpSp>
      <p:grpSp>
        <p:nvGrpSpPr>
          <p:cNvPr id="20" name="Group 19"/>
          <p:cNvGrpSpPr/>
          <p:nvPr/>
        </p:nvGrpSpPr>
        <p:grpSpPr>
          <a:xfrm>
            <a:off x="5586543" y="1259682"/>
            <a:ext cx="939092" cy="939092"/>
            <a:chOff x="5586410" y="1259116"/>
            <a:chExt cx="939337" cy="939337"/>
          </a:xfrm>
        </p:grpSpPr>
        <p:sp>
          <p:nvSpPr>
            <p:cNvPr id="12" name="Oval 11"/>
            <p:cNvSpPr/>
            <p:nvPr/>
          </p:nvSpPr>
          <p:spPr>
            <a:xfrm>
              <a:off x="5586410" y="1259116"/>
              <a:ext cx="939337" cy="939337"/>
            </a:xfrm>
            <a:prstGeom prst="ellipse">
              <a:avLst/>
            </a:prstGeom>
            <a:solidFill>
              <a:schemeClr val="bg1"/>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63"/>
              <a:endParaRPr lang="en-US" dirty="0">
                <a:solidFill>
                  <a:srgbClr val="FFFFFF"/>
                </a:solidFill>
                <a:latin typeface="Avenir Book" charset="0"/>
                <a:ea typeface="Avenir Book" charset="0"/>
                <a:cs typeface="Avenir Book" charset="0"/>
              </a:endParaRPr>
            </a:p>
          </p:txBody>
        </p:sp>
        <p:sp>
          <p:nvSpPr>
            <p:cNvPr id="13" name="TextBox 12"/>
            <p:cNvSpPr txBox="1"/>
            <p:nvPr/>
          </p:nvSpPr>
          <p:spPr>
            <a:xfrm>
              <a:off x="5683568" y="1365862"/>
              <a:ext cx="771525" cy="707886"/>
            </a:xfrm>
            <a:prstGeom prst="rect">
              <a:avLst/>
            </a:prstGeom>
            <a:noFill/>
            <a:ln>
              <a:noFill/>
            </a:ln>
          </p:spPr>
          <p:txBody>
            <a:bodyPr wrap="square" rtlCol="0">
              <a:spAutoFit/>
            </a:bodyPr>
            <a:lstStyle/>
            <a:p>
              <a:pPr algn="ctr" defTabSz="457063">
                <a:spcBef>
                  <a:spcPts val="1200"/>
                </a:spcBef>
                <a:buClr>
                  <a:srgbClr val="D1232B"/>
                </a:buClr>
              </a:pPr>
              <a:r>
                <a:rPr lang="en-US" sz="3999" dirty="0">
                  <a:solidFill>
                    <a:srgbClr val="D1232B"/>
                  </a:solidFill>
                  <a:latin typeface="Avenir Book" charset="0"/>
                  <a:ea typeface="Avenir Book" charset="0"/>
                  <a:cs typeface="Avenir Book" charset="0"/>
                </a:rPr>
                <a:t>2</a:t>
              </a:r>
            </a:p>
          </p:txBody>
        </p:sp>
      </p:grpSp>
      <p:grpSp>
        <p:nvGrpSpPr>
          <p:cNvPr id="21" name="Group 20"/>
          <p:cNvGrpSpPr/>
          <p:nvPr/>
        </p:nvGrpSpPr>
        <p:grpSpPr>
          <a:xfrm>
            <a:off x="9271758" y="1259682"/>
            <a:ext cx="939092" cy="939092"/>
            <a:chOff x="9272585" y="1259116"/>
            <a:chExt cx="939337" cy="939337"/>
          </a:xfrm>
        </p:grpSpPr>
        <p:sp>
          <p:nvSpPr>
            <p:cNvPr id="15" name="Oval 14"/>
            <p:cNvSpPr/>
            <p:nvPr/>
          </p:nvSpPr>
          <p:spPr>
            <a:xfrm>
              <a:off x="9272585" y="1259116"/>
              <a:ext cx="939337" cy="939337"/>
            </a:xfrm>
            <a:prstGeom prst="ellipse">
              <a:avLst/>
            </a:prstGeom>
            <a:solidFill>
              <a:schemeClr val="bg1"/>
            </a:solidFill>
            <a:ln>
              <a:solidFill>
                <a:schemeClr val="bg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063"/>
              <a:endParaRPr lang="en-US" dirty="0">
                <a:solidFill>
                  <a:srgbClr val="FFFFFF"/>
                </a:solidFill>
                <a:latin typeface="Avenir Book" charset="0"/>
                <a:ea typeface="Avenir Book" charset="0"/>
                <a:cs typeface="Avenir Book" charset="0"/>
              </a:endParaRPr>
            </a:p>
          </p:txBody>
        </p:sp>
        <p:sp>
          <p:nvSpPr>
            <p:cNvPr id="16" name="TextBox 15"/>
            <p:cNvSpPr txBox="1"/>
            <p:nvPr/>
          </p:nvSpPr>
          <p:spPr>
            <a:xfrm>
              <a:off x="9382995" y="1352610"/>
              <a:ext cx="771525" cy="707886"/>
            </a:xfrm>
            <a:prstGeom prst="rect">
              <a:avLst/>
            </a:prstGeom>
            <a:noFill/>
            <a:ln>
              <a:noFill/>
            </a:ln>
          </p:spPr>
          <p:txBody>
            <a:bodyPr wrap="square" rtlCol="0">
              <a:spAutoFit/>
            </a:bodyPr>
            <a:lstStyle/>
            <a:p>
              <a:pPr algn="ctr" defTabSz="457063">
                <a:spcBef>
                  <a:spcPts val="1200"/>
                </a:spcBef>
                <a:buClr>
                  <a:srgbClr val="D1232B"/>
                </a:buClr>
              </a:pPr>
              <a:r>
                <a:rPr lang="en-US" sz="3999" dirty="0">
                  <a:solidFill>
                    <a:srgbClr val="D1232B"/>
                  </a:solidFill>
                  <a:latin typeface="Avenir Book" charset="0"/>
                  <a:ea typeface="Avenir Book" charset="0"/>
                  <a:cs typeface="Avenir Book" charset="0"/>
                </a:rPr>
                <a:t>3</a:t>
              </a:r>
            </a:p>
          </p:txBody>
        </p:sp>
      </p:grpSp>
      <p:sp>
        <p:nvSpPr>
          <p:cNvPr id="37889" name="Title 2"/>
          <p:cNvSpPr>
            <a:spLocks noGrp="1"/>
          </p:cNvSpPr>
          <p:nvPr>
            <p:ph type="title"/>
          </p:nvPr>
        </p:nvSpPr>
        <p:spPr/>
        <p:txBody>
          <a:bodyPr/>
          <a:lstStyle/>
          <a:p>
            <a:r>
              <a:rPr lang="en-US" dirty="0">
                <a:latin typeface="Avenir Book" charset="0"/>
              </a:rPr>
              <a:t>Top Takeaways</a:t>
            </a:r>
          </a:p>
        </p:txBody>
      </p:sp>
      <p:sp>
        <p:nvSpPr>
          <p:cNvPr id="5" name="Text Placeholder 3"/>
          <p:cNvSpPr txBox="1">
            <a:spLocks/>
          </p:cNvSpPr>
          <p:nvPr/>
        </p:nvSpPr>
        <p:spPr>
          <a:xfrm>
            <a:off x="343663" y="1015935"/>
            <a:ext cx="11019558" cy="4701007"/>
          </a:xfrm>
          <a:prstGeom prst="rect">
            <a:avLst/>
          </a:prstGeom>
        </p:spPr>
        <p:txBody>
          <a:bodyPr/>
          <a:lstStyle>
            <a:lvl1pPr marL="228600" indent="-228600" algn="l" defTabSz="457200" rtl="0" eaLnBrk="1" latinLnBrk="0" hangingPunct="1">
              <a:lnSpc>
                <a:spcPct val="90000"/>
              </a:lnSpc>
              <a:spcBef>
                <a:spcPts val="1200"/>
              </a:spcBef>
              <a:buClr>
                <a:schemeClr val="tx2"/>
              </a:buClr>
              <a:buFont typeface="Arial"/>
              <a:buChar char="•"/>
              <a:defRPr sz="2200" b="0" i="0" kern="1200">
                <a:solidFill>
                  <a:schemeClr val="tx1"/>
                </a:solidFill>
                <a:latin typeface="Avenir Book" charset="0"/>
                <a:ea typeface="Avenir Book" charset="0"/>
                <a:cs typeface="Avenir Book" charset="0"/>
              </a:defRPr>
            </a:lvl1pPr>
            <a:lvl2pPr marL="457200" indent="-225425" algn="l" defTabSz="457200" rtl="0" eaLnBrk="1" latinLnBrk="0" hangingPunct="1">
              <a:lnSpc>
                <a:spcPct val="90000"/>
              </a:lnSpc>
              <a:spcBef>
                <a:spcPts val="600"/>
              </a:spcBef>
              <a:buClr>
                <a:schemeClr val="tx2"/>
              </a:buClr>
              <a:buFont typeface="Arial"/>
              <a:buChar char="–"/>
              <a:defRPr sz="2000" b="0" i="0" kern="1200">
                <a:solidFill>
                  <a:schemeClr val="tx1"/>
                </a:solidFill>
                <a:latin typeface="Avenir Book" charset="0"/>
                <a:ea typeface="Avenir Book" charset="0"/>
                <a:cs typeface="Avenir Book" charset="0"/>
              </a:defRPr>
            </a:lvl2pPr>
            <a:lvl3pPr marL="741363" indent="-171450" algn="l" defTabSz="457200" rtl="0" eaLnBrk="1" latinLnBrk="0" hangingPunct="1">
              <a:lnSpc>
                <a:spcPct val="90000"/>
              </a:lnSpc>
              <a:spcBef>
                <a:spcPts val="600"/>
              </a:spcBef>
              <a:buClr>
                <a:schemeClr val="tx2"/>
              </a:buClr>
              <a:buFont typeface="Arial"/>
              <a:buChar char="•"/>
              <a:defRPr sz="1800" b="0" i="0" kern="1200">
                <a:solidFill>
                  <a:schemeClr val="tx1"/>
                </a:solidFill>
                <a:latin typeface="Avenir Book" charset="0"/>
                <a:ea typeface="Avenir Book" charset="0"/>
                <a:cs typeface="Avenir Book" charset="0"/>
              </a:defRPr>
            </a:lvl3pPr>
            <a:lvl4pPr marL="1027113" indent="-173038" algn="l" defTabSz="457200" rtl="0" eaLnBrk="1" latinLnBrk="0" hangingPunct="1">
              <a:lnSpc>
                <a:spcPct val="90000"/>
              </a:lnSpc>
              <a:spcBef>
                <a:spcPts val="600"/>
              </a:spcBef>
              <a:buClr>
                <a:schemeClr val="tx2"/>
              </a:buClr>
              <a:buFont typeface="Arial"/>
              <a:buChar char="–"/>
              <a:defRPr sz="1700" b="0" i="0" kern="1200">
                <a:solidFill>
                  <a:schemeClr val="tx1"/>
                </a:solidFill>
                <a:latin typeface="Avenir Book" charset="0"/>
                <a:ea typeface="Avenir Book" charset="0"/>
                <a:cs typeface="Avenir Book" charset="0"/>
              </a:defRPr>
            </a:lvl4pPr>
            <a:lvl5pPr marL="1311275" indent="-165100" algn="l" defTabSz="457200" rtl="0" eaLnBrk="1" latinLnBrk="0" hangingPunct="1">
              <a:lnSpc>
                <a:spcPct val="90000"/>
              </a:lnSpc>
              <a:spcBef>
                <a:spcPts val="600"/>
              </a:spcBef>
              <a:buClr>
                <a:schemeClr val="tx2"/>
              </a:buClr>
              <a:buFont typeface="Arial"/>
              <a:buChar char="»"/>
              <a:defRPr sz="1600" b="0" i="0" kern="1200">
                <a:solidFill>
                  <a:schemeClr val="tx1"/>
                </a:solidFill>
                <a:latin typeface="Avenir Book" charset="0"/>
                <a:ea typeface="Avenir Book" charset="0"/>
                <a:cs typeface="Avenir Book"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457063" indent="-457063" defTabSz="457063">
              <a:lnSpc>
                <a:spcPct val="100000"/>
              </a:lnSpc>
              <a:spcBef>
                <a:spcPts val="1999"/>
              </a:spcBef>
              <a:buClr>
                <a:srgbClr val="D1232B"/>
              </a:buClr>
              <a:buFont typeface="+mj-lt"/>
              <a:buAutoNum type="arabicPeriod"/>
            </a:pPr>
            <a:endParaRPr lang="en-US" sz="2199" dirty="0">
              <a:solidFill>
                <a:srgbClr val="000000"/>
              </a:solidFill>
            </a:endParaRPr>
          </a:p>
        </p:txBody>
      </p:sp>
      <p:sp>
        <p:nvSpPr>
          <p:cNvPr id="10" name="TextBox 9"/>
          <p:cNvSpPr txBox="1"/>
          <p:nvPr/>
        </p:nvSpPr>
        <p:spPr>
          <a:xfrm>
            <a:off x="1003700" y="2436931"/>
            <a:ext cx="2772153" cy="2830647"/>
          </a:xfrm>
          <a:prstGeom prst="rect">
            <a:avLst/>
          </a:prstGeom>
          <a:noFill/>
        </p:spPr>
        <p:txBody>
          <a:bodyPr wrap="square" rtlCol="0">
            <a:spAutoFit/>
          </a:bodyPr>
          <a:lstStyle/>
          <a:p>
            <a:pPr algn="ctr" defTabSz="457063">
              <a:spcBef>
                <a:spcPts val="1200"/>
              </a:spcBef>
              <a:buClr>
                <a:srgbClr val="D1232B"/>
              </a:buClr>
            </a:pPr>
            <a:r>
              <a:rPr lang="en-US" sz="2399" dirty="0">
                <a:solidFill>
                  <a:srgbClr val="000000"/>
                </a:solidFill>
                <a:latin typeface="Avenir Book" charset="0"/>
                <a:ea typeface="Avenir Book" charset="0"/>
                <a:cs typeface="Avenir Book" charset="0"/>
              </a:rPr>
              <a:t>ServiceNow GRC is scalable to accommodate many new and existing regulations</a:t>
            </a:r>
          </a:p>
          <a:p>
            <a:pPr algn="ctr" defTabSz="457063">
              <a:spcBef>
                <a:spcPts val="1200"/>
              </a:spcBef>
              <a:buClr>
                <a:srgbClr val="D1232B"/>
              </a:buClr>
            </a:pPr>
            <a:endParaRPr lang="en-US" sz="2399" dirty="0" err="1">
              <a:solidFill>
                <a:srgbClr val="515151"/>
              </a:solidFill>
              <a:latin typeface="Avenir Book" charset="0"/>
              <a:ea typeface="Avenir Book" charset="0"/>
              <a:cs typeface="Avenir Book" charset="0"/>
            </a:endParaRPr>
          </a:p>
        </p:txBody>
      </p:sp>
      <p:sp>
        <p:nvSpPr>
          <p:cNvPr id="18" name="TextBox 17"/>
          <p:cNvSpPr txBox="1"/>
          <p:nvPr/>
        </p:nvSpPr>
        <p:spPr>
          <a:xfrm>
            <a:off x="4674631" y="2436929"/>
            <a:ext cx="2772153" cy="2307555"/>
          </a:xfrm>
          <a:prstGeom prst="rect">
            <a:avLst/>
          </a:prstGeom>
          <a:noFill/>
        </p:spPr>
        <p:txBody>
          <a:bodyPr wrap="square" rtlCol="0">
            <a:spAutoFit/>
          </a:bodyPr>
          <a:lstStyle/>
          <a:p>
            <a:pPr algn="ctr" defTabSz="457063">
              <a:spcBef>
                <a:spcPts val="1999"/>
              </a:spcBef>
            </a:pPr>
            <a:r>
              <a:rPr lang="en-US" sz="2399" dirty="0">
                <a:solidFill>
                  <a:srgbClr val="000000"/>
                </a:solidFill>
                <a:latin typeface="Avenir Book" charset="0"/>
                <a:ea typeface="Avenir Book" charset="0"/>
                <a:cs typeface="Avenir Book" charset="0"/>
              </a:rPr>
              <a:t>The GDPR can be managed through ServiceNow’s GRC </a:t>
            </a:r>
            <a:r>
              <a:rPr lang="en-US" sz="2399" dirty="0" smtClean="0">
                <a:solidFill>
                  <a:srgbClr val="000000"/>
                </a:solidFill>
                <a:latin typeface="Avenir Book" charset="0"/>
                <a:ea typeface="Avenir Book" charset="0"/>
                <a:cs typeface="Avenir Book" charset="0"/>
              </a:rPr>
              <a:t>application and partner applications.</a:t>
            </a:r>
            <a:endParaRPr lang="en-US" sz="2399" dirty="0">
              <a:solidFill>
                <a:srgbClr val="000000"/>
              </a:solidFill>
              <a:latin typeface="Avenir Book" charset="0"/>
              <a:ea typeface="Avenir Book" charset="0"/>
              <a:cs typeface="Avenir Book" charset="0"/>
            </a:endParaRPr>
          </a:p>
        </p:txBody>
      </p:sp>
      <p:sp>
        <p:nvSpPr>
          <p:cNvPr id="19" name="TextBox 18"/>
          <p:cNvSpPr txBox="1"/>
          <p:nvPr/>
        </p:nvSpPr>
        <p:spPr>
          <a:xfrm>
            <a:off x="8374130" y="2436929"/>
            <a:ext cx="2772153" cy="2676758"/>
          </a:xfrm>
          <a:prstGeom prst="rect">
            <a:avLst/>
          </a:prstGeom>
          <a:noFill/>
        </p:spPr>
        <p:txBody>
          <a:bodyPr wrap="square" rtlCol="0">
            <a:spAutoFit/>
          </a:bodyPr>
          <a:lstStyle/>
          <a:p>
            <a:pPr algn="ctr" defTabSz="457063">
              <a:spcBef>
                <a:spcPts val="1999"/>
              </a:spcBef>
            </a:pPr>
            <a:r>
              <a:rPr lang="en-US" sz="2399" dirty="0">
                <a:solidFill>
                  <a:srgbClr val="000000"/>
                </a:solidFill>
                <a:latin typeface="Avenir Book" charset="0"/>
                <a:ea typeface="Avenir Book" charset="0"/>
                <a:cs typeface="Avenir Book" charset="0"/>
              </a:rPr>
              <a:t>The heavily regulated </a:t>
            </a:r>
            <a:r>
              <a:rPr lang="en-US" sz="2399" dirty="0" smtClean="0">
                <a:solidFill>
                  <a:srgbClr val="000000"/>
                </a:solidFill>
                <a:latin typeface="Avenir Book" charset="0"/>
                <a:ea typeface="Avenir Book" charset="0"/>
                <a:cs typeface="Avenir Book" charset="0"/>
              </a:rPr>
              <a:t>industries </a:t>
            </a:r>
            <a:r>
              <a:rPr lang="en-US" sz="2399" dirty="0">
                <a:solidFill>
                  <a:srgbClr val="000000"/>
                </a:solidFill>
                <a:latin typeface="Avenir Book" charset="0"/>
                <a:ea typeface="Avenir Book" charset="0"/>
                <a:cs typeface="Avenir Book" charset="0"/>
              </a:rPr>
              <a:t>can use the  combination of GRC and SecOps for GDPR and much more</a:t>
            </a:r>
          </a:p>
        </p:txBody>
      </p:sp>
    </p:spTree>
    <p:extLst>
      <p:ext uri="{BB962C8B-B14F-4D97-AF65-F5344CB8AC3E}">
        <p14:creationId xmlns:p14="http://schemas.microsoft.com/office/powerpoint/2010/main" val="41359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ctrTitle"/>
          </p:nvPr>
        </p:nvSpPr>
        <p:spPr>
          <a:xfrm>
            <a:off x="1689101" y="927100"/>
            <a:ext cx="8694820" cy="5169573"/>
          </a:xfrm>
        </p:spPr>
        <p:txBody>
          <a:bodyPr/>
          <a:lstStyle/>
          <a:p>
            <a:pPr lvl="1" algn="ctr" defTabSz="457200" rtl="0">
              <a:lnSpc>
                <a:spcPct val="85000"/>
              </a:lnSpc>
            </a:pPr>
            <a:r>
              <a:rPr lang="en-US" sz="6000" dirty="0" smtClean="0">
                <a:solidFill>
                  <a:schemeClr val="bg1"/>
                </a:solidFill>
                <a:latin typeface="Avenir Book" charset="0"/>
              </a:rPr>
              <a:t>GDPR Part II</a:t>
            </a:r>
            <a:br>
              <a:rPr lang="en-US" sz="6000" dirty="0" smtClean="0">
                <a:solidFill>
                  <a:schemeClr val="bg1"/>
                </a:solidFill>
                <a:latin typeface="Avenir Book" charset="0"/>
              </a:rPr>
            </a:br>
            <a:r>
              <a:rPr lang="en-US" sz="6000" dirty="0" smtClean="0">
                <a:solidFill>
                  <a:schemeClr val="bg1"/>
                </a:solidFill>
                <a:latin typeface="Avenir Book" charset="0"/>
              </a:rPr>
              <a:t/>
            </a:r>
            <a:br>
              <a:rPr lang="en-US" sz="6000" dirty="0" smtClean="0">
                <a:solidFill>
                  <a:schemeClr val="bg1"/>
                </a:solidFill>
                <a:latin typeface="Avenir Book" charset="0"/>
              </a:rPr>
            </a:br>
            <a:r>
              <a:rPr lang="en-US" sz="6000" dirty="0" smtClean="0">
                <a:solidFill>
                  <a:schemeClr val="bg1"/>
                </a:solidFill>
                <a:latin typeface="Avenir Book" charset="0"/>
              </a:rPr>
              <a:t>How ServiceNow Can Help Your Compliance Journey to GDPR – </a:t>
            </a:r>
            <a:br>
              <a:rPr lang="en-US" sz="6000" dirty="0" smtClean="0">
                <a:solidFill>
                  <a:schemeClr val="bg1"/>
                </a:solidFill>
                <a:latin typeface="Avenir Book" charset="0"/>
              </a:rPr>
            </a:br>
            <a:r>
              <a:rPr lang="en-US" sz="6000" dirty="0" smtClean="0">
                <a:solidFill>
                  <a:schemeClr val="bg1"/>
                </a:solidFill>
                <a:latin typeface="Avenir Book" charset="0"/>
              </a:rPr>
              <a:t>A practical approach </a:t>
            </a:r>
            <a:br>
              <a:rPr lang="en-US" sz="6000" dirty="0" smtClean="0">
                <a:solidFill>
                  <a:schemeClr val="bg1"/>
                </a:solidFill>
                <a:latin typeface="Avenir Book" charset="0"/>
              </a:rPr>
            </a:br>
            <a:endParaRPr lang="en-US" sz="6000" dirty="0">
              <a:solidFill>
                <a:schemeClr val="bg1"/>
              </a:solidFill>
            </a:endParaRPr>
          </a:p>
        </p:txBody>
      </p:sp>
    </p:spTree>
    <p:extLst>
      <p:ext uri="{BB962C8B-B14F-4D97-AF65-F5344CB8AC3E}">
        <p14:creationId xmlns:p14="http://schemas.microsoft.com/office/powerpoint/2010/main" val="1318718210"/>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418018" y="3696027"/>
            <a:ext cx="10376362" cy="1336386"/>
          </a:xfrm>
        </p:spPr>
        <p:txBody>
          <a:bodyPr/>
          <a:lstStyle/>
          <a:p>
            <a:pPr lvl="1" algn="ctr" defTabSz="457200" rtl="0">
              <a:lnSpc>
                <a:spcPct val="85000"/>
              </a:lnSpc>
            </a:pPr>
            <a:r>
              <a:rPr lang="en-US" sz="6000" dirty="0">
                <a:solidFill>
                  <a:schemeClr val="bg1"/>
                </a:solidFill>
                <a:latin typeface="Avenir Book" charset="0"/>
              </a:rPr>
              <a:t/>
            </a:r>
            <a:br>
              <a:rPr lang="en-US" sz="6000" dirty="0">
                <a:solidFill>
                  <a:schemeClr val="bg1"/>
                </a:solidFill>
                <a:latin typeface="Avenir Book" charset="0"/>
              </a:rPr>
            </a:br>
            <a:r>
              <a:rPr lang="en-US" sz="6000" dirty="0">
                <a:solidFill>
                  <a:schemeClr val="bg1"/>
                </a:solidFill>
                <a:latin typeface="Avenir Book" charset="0"/>
              </a:rPr>
              <a:t/>
            </a:r>
            <a:br>
              <a:rPr lang="en-US" sz="6000" dirty="0">
                <a:solidFill>
                  <a:schemeClr val="bg1"/>
                </a:solidFill>
                <a:latin typeface="Avenir Book" charset="0"/>
              </a:rPr>
            </a:br>
            <a:r>
              <a:rPr lang="en-US" sz="4800" dirty="0">
                <a:solidFill>
                  <a:schemeClr val="tx1"/>
                </a:solidFill>
                <a:latin typeface="Avenir Book" charset="0"/>
              </a:rPr>
              <a:t>How ServiceNow Can Help Your Compliance Journey to GDPR</a:t>
            </a:r>
            <a:endParaRPr lang="en-US" sz="6000" dirty="0">
              <a:solidFill>
                <a:schemeClr val="tx1"/>
              </a:solidFill>
            </a:endParaRPr>
          </a:p>
        </p:txBody>
      </p:sp>
    </p:spTree>
    <p:extLst>
      <p:ext uri="{BB962C8B-B14F-4D97-AF65-F5344CB8AC3E}">
        <p14:creationId xmlns:p14="http://schemas.microsoft.com/office/powerpoint/2010/main" val="113283071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Avenir Book" charset="0"/>
                <a:cs typeface="Avenir Book" charset="0"/>
              </a:rPr>
              <a:t>Leverage the Now Platform to Implement GDPR</a:t>
            </a:r>
          </a:p>
        </p:txBody>
      </p:sp>
      <p:sp>
        <p:nvSpPr>
          <p:cNvPr id="4" name="Freeform 12"/>
          <p:cNvSpPr>
            <a:spLocks/>
          </p:cNvSpPr>
          <p:nvPr/>
        </p:nvSpPr>
        <p:spPr bwMode="auto">
          <a:xfrm>
            <a:off x="1100765" y="3454748"/>
            <a:ext cx="10278716" cy="1406967"/>
          </a:xfrm>
          <a:custGeom>
            <a:avLst/>
            <a:gdLst>
              <a:gd name="T0" fmla="*/ 4334 w 6293"/>
              <a:gd name="T1" fmla="*/ 0 h 262"/>
              <a:gd name="T2" fmla="*/ 4054 w 6293"/>
              <a:gd name="T3" fmla="*/ 0 h 262"/>
              <a:gd name="T4" fmla="*/ 2338 w 6293"/>
              <a:gd name="T5" fmla="*/ 0 h 262"/>
              <a:gd name="T6" fmla="*/ 2088 w 6293"/>
              <a:gd name="T7" fmla="*/ 0 h 262"/>
              <a:gd name="T8" fmla="*/ 0 w 6293"/>
              <a:gd name="T9" fmla="*/ 0 h 262"/>
              <a:gd name="T10" fmla="*/ 0 w 6293"/>
              <a:gd name="T11" fmla="*/ 262 h 262"/>
              <a:gd name="T12" fmla="*/ 2092 w 6293"/>
              <a:gd name="T13" fmla="*/ 262 h 262"/>
              <a:gd name="T14" fmla="*/ 2338 w 6293"/>
              <a:gd name="T15" fmla="*/ 262 h 262"/>
              <a:gd name="T16" fmla="*/ 4054 w 6293"/>
              <a:gd name="T17" fmla="*/ 262 h 262"/>
              <a:gd name="T18" fmla="*/ 4334 w 6293"/>
              <a:gd name="T19" fmla="*/ 262 h 262"/>
              <a:gd name="T20" fmla="*/ 6293 w 6293"/>
              <a:gd name="T21" fmla="*/ 262 h 262"/>
              <a:gd name="T22" fmla="*/ 6293 w 6293"/>
              <a:gd name="T23" fmla="*/ 0 h 262"/>
              <a:gd name="T24" fmla="*/ 4334 w 6293"/>
              <a:gd name="T25"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93" h="262">
                <a:moveTo>
                  <a:pt x="4334" y="0"/>
                </a:moveTo>
                <a:lnTo>
                  <a:pt x="4054" y="0"/>
                </a:lnTo>
                <a:lnTo>
                  <a:pt x="2338" y="0"/>
                </a:lnTo>
                <a:lnTo>
                  <a:pt x="2088" y="0"/>
                </a:lnTo>
                <a:lnTo>
                  <a:pt x="0" y="0"/>
                </a:lnTo>
                <a:lnTo>
                  <a:pt x="0" y="262"/>
                </a:lnTo>
                <a:lnTo>
                  <a:pt x="2092" y="262"/>
                </a:lnTo>
                <a:lnTo>
                  <a:pt x="2338" y="262"/>
                </a:lnTo>
                <a:lnTo>
                  <a:pt x="4054" y="262"/>
                </a:lnTo>
                <a:lnTo>
                  <a:pt x="4334" y="262"/>
                </a:lnTo>
                <a:lnTo>
                  <a:pt x="6293" y="262"/>
                </a:lnTo>
                <a:lnTo>
                  <a:pt x="6293" y="0"/>
                </a:lnTo>
                <a:lnTo>
                  <a:pt x="4334" y="0"/>
                </a:lnTo>
                <a:close/>
              </a:path>
            </a:pathLst>
          </a:custGeom>
          <a:solidFill>
            <a:srgbClr val="496874"/>
          </a:solidFill>
          <a:ln>
            <a:noFill/>
          </a:ln>
          <a:effectLst>
            <a:outerShdw blurRad="50800" dist="25400" dir="5400000" algn="t" rotWithShape="0">
              <a:prstClr val="black">
                <a:alpha val="20000"/>
              </a:prstClr>
            </a:outerShdw>
          </a:effec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5" name="Freeform 12"/>
          <p:cNvSpPr>
            <a:spLocks/>
          </p:cNvSpPr>
          <p:nvPr/>
        </p:nvSpPr>
        <p:spPr bwMode="auto">
          <a:xfrm>
            <a:off x="1100765" y="4950534"/>
            <a:ext cx="10278715" cy="1154817"/>
          </a:xfrm>
          <a:custGeom>
            <a:avLst/>
            <a:gdLst>
              <a:gd name="T0" fmla="*/ 4334 w 6293"/>
              <a:gd name="T1" fmla="*/ 0 h 262"/>
              <a:gd name="T2" fmla="*/ 4054 w 6293"/>
              <a:gd name="T3" fmla="*/ 0 h 262"/>
              <a:gd name="T4" fmla="*/ 2338 w 6293"/>
              <a:gd name="T5" fmla="*/ 0 h 262"/>
              <a:gd name="T6" fmla="*/ 2088 w 6293"/>
              <a:gd name="T7" fmla="*/ 0 h 262"/>
              <a:gd name="T8" fmla="*/ 0 w 6293"/>
              <a:gd name="T9" fmla="*/ 0 h 262"/>
              <a:gd name="T10" fmla="*/ 0 w 6293"/>
              <a:gd name="T11" fmla="*/ 262 h 262"/>
              <a:gd name="T12" fmla="*/ 2092 w 6293"/>
              <a:gd name="T13" fmla="*/ 262 h 262"/>
              <a:gd name="T14" fmla="*/ 2338 w 6293"/>
              <a:gd name="T15" fmla="*/ 262 h 262"/>
              <a:gd name="T16" fmla="*/ 4054 w 6293"/>
              <a:gd name="T17" fmla="*/ 262 h 262"/>
              <a:gd name="T18" fmla="*/ 4334 w 6293"/>
              <a:gd name="T19" fmla="*/ 262 h 262"/>
              <a:gd name="T20" fmla="*/ 6293 w 6293"/>
              <a:gd name="T21" fmla="*/ 262 h 262"/>
              <a:gd name="T22" fmla="*/ 6293 w 6293"/>
              <a:gd name="T23" fmla="*/ 0 h 262"/>
              <a:gd name="T24" fmla="*/ 4334 w 6293"/>
              <a:gd name="T25"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93" h="262">
                <a:moveTo>
                  <a:pt x="4334" y="0"/>
                </a:moveTo>
                <a:lnTo>
                  <a:pt x="4054" y="0"/>
                </a:lnTo>
                <a:lnTo>
                  <a:pt x="2338" y="0"/>
                </a:lnTo>
                <a:lnTo>
                  <a:pt x="2088" y="0"/>
                </a:lnTo>
                <a:lnTo>
                  <a:pt x="0" y="0"/>
                </a:lnTo>
                <a:lnTo>
                  <a:pt x="0" y="262"/>
                </a:lnTo>
                <a:lnTo>
                  <a:pt x="2092" y="262"/>
                </a:lnTo>
                <a:lnTo>
                  <a:pt x="2338" y="262"/>
                </a:lnTo>
                <a:lnTo>
                  <a:pt x="4054" y="262"/>
                </a:lnTo>
                <a:lnTo>
                  <a:pt x="4334" y="262"/>
                </a:lnTo>
                <a:lnTo>
                  <a:pt x="6293" y="262"/>
                </a:lnTo>
                <a:lnTo>
                  <a:pt x="6293" y="0"/>
                </a:lnTo>
                <a:lnTo>
                  <a:pt x="4334" y="0"/>
                </a:lnTo>
                <a:close/>
              </a:path>
            </a:pathLst>
          </a:custGeom>
          <a:solidFill>
            <a:srgbClr val="496874"/>
          </a:solidFill>
          <a:ln>
            <a:noFill/>
          </a:ln>
          <a:effectLst>
            <a:outerShdw blurRad="50800" dist="25400" dir="5400000" algn="t" rotWithShape="0">
              <a:prstClr val="black">
                <a:alpha val="20000"/>
              </a:prstClr>
            </a:outerShdw>
          </a:effectLst>
        </p:spPr>
        <p:txBody>
          <a:bodyPr vert="horz" wrap="square" lIns="91368" tIns="45684" rIns="91368" bIns="45684" numCol="1" anchor="t" anchorCtr="0" compatLnSpc="1">
            <a:prstTxWarp prst="textNoShape">
              <a:avLst/>
            </a:prstTxWarp>
          </a:bodyPr>
          <a:lstStyle/>
          <a:p>
            <a:pPr defTabSz="456926"/>
            <a:endParaRPr lang="en-US" sz="1796">
              <a:solidFill>
                <a:srgbClr val="FFFFFF"/>
              </a:solidFill>
              <a:latin typeface="Calibri"/>
            </a:endParaRPr>
          </a:p>
        </p:txBody>
      </p:sp>
      <p:sp>
        <p:nvSpPr>
          <p:cNvPr id="6" name="Freeform 5"/>
          <p:cNvSpPr>
            <a:spLocks/>
          </p:cNvSpPr>
          <p:nvPr/>
        </p:nvSpPr>
        <p:spPr bwMode="auto">
          <a:xfrm>
            <a:off x="9894339" y="5164698"/>
            <a:ext cx="1486327" cy="940653"/>
          </a:xfrm>
          <a:custGeom>
            <a:avLst/>
            <a:gdLst>
              <a:gd name="T0" fmla="*/ 2396 w 2396"/>
              <a:gd name="T1" fmla="*/ 0 h 1524"/>
              <a:gd name="T2" fmla="*/ 1915 w 2396"/>
              <a:gd name="T3" fmla="*/ 363 h 1524"/>
              <a:gd name="T4" fmla="*/ 1756 w 2396"/>
              <a:gd name="T5" fmla="*/ 331 h 1524"/>
              <a:gd name="T6" fmla="*/ 1308 w 2396"/>
              <a:gd name="T7" fmla="*/ 714 h 1524"/>
              <a:gd name="T8" fmla="*/ 1035 w 2396"/>
              <a:gd name="T9" fmla="*/ 931 h 1524"/>
              <a:gd name="T10" fmla="*/ 850 w 2396"/>
              <a:gd name="T11" fmla="*/ 905 h 1524"/>
              <a:gd name="T12" fmla="*/ 298 w 2396"/>
              <a:gd name="T13" fmla="*/ 1271 h 1524"/>
              <a:gd name="T14" fmla="*/ 0 w 2396"/>
              <a:gd name="T15" fmla="*/ 1507 h 1524"/>
              <a:gd name="T16" fmla="*/ 1 w 2396"/>
              <a:gd name="T17" fmla="*/ 1524 h 1524"/>
              <a:gd name="T18" fmla="*/ 2396 w 2396"/>
              <a:gd name="T19" fmla="*/ 1524 h 1524"/>
              <a:gd name="T20" fmla="*/ 2396 w 2396"/>
              <a:gd name="T21"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96" h="1524">
                <a:moveTo>
                  <a:pt x="2396" y="0"/>
                </a:moveTo>
                <a:cubicBezTo>
                  <a:pt x="2183" y="0"/>
                  <a:pt x="1999" y="149"/>
                  <a:pt x="1915" y="363"/>
                </a:cubicBezTo>
                <a:cubicBezTo>
                  <a:pt x="1865" y="343"/>
                  <a:pt x="1812" y="331"/>
                  <a:pt x="1756" y="331"/>
                </a:cubicBezTo>
                <a:cubicBezTo>
                  <a:pt x="1541" y="331"/>
                  <a:pt x="1361" y="494"/>
                  <a:pt x="1308" y="714"/>
                </a:cubicBezTo>
                <a:cubicBezTo>
                  <a:pt x="1186" y="727"/>
                  <a:pt x="1084" y="813"/>
                  <a:pt x="1035" y="931"/>
                </a:cubicBezTo>
                <a:cubicBezTo>
                  <a:pt x="977" y="915"/>
                  <a:pt x="915" y="905"/>
                  <a:pt x="850" y="905"/>
                </a:cubicBezTo>
                <a:cubicBezTo>
                  <a:pt x="578" y="905"/>
                  <a:pt x="351" y="1062"/>
                  <a:pt x="298" y="1271"/>
                </a:cubicBezTo>
                <a:cubicBezTo>
                  <a:pt x="122" y="1312"/>
                  <a:pt x="0" y="1402"/>
                  <a:pt x="0" y="1507"/>
                </a:cubicBezTo>
                <a:cubicBezTo>
                  <a:pt x="0" y="1513"/>
                  <a:pt x="1" y="1518"/>
                  <a:pt x="1" y="1524"/>
                </a:cubicBezTo>
                <a:cubicBezTo>
                  <a:pt x="2396" y="1524"/>
                  <a:pt x="2396" y="1524"/>
                  <a:pt x="2396" y="1524"/>
                </a:cubicBezTo>
                <a:lnTo>
                  <a:pt x="2396" y="0"/>
                </a:lnTo>
                <a:close/>
              </a:path>
            </a:pathLst>
          </a:custGeom>
          <a:solidFill>
            <a:schemeClr val="bg2">
              <a:lumMod val="60000"/>
              <a:lumOff val="40000"/>
              <a:alpha val="70000"/>
            </a:schemeClr>
          </a:solidFill>
          <a:ln>
            <a:noFill/>
          </a:ln>
        </p:spPr>
        <p:txBody>
          <a:bodyPr vert="horz" wrap="square" lIns="91368" tIns="45684" rIns="91368" bIns="45684" numCol="1" anchor="t" anchorCtr="0" compatLnSpc="1">
            <a:prstTxWarp prst="textNoShape">
              <a:avLst/>
            </a:prstTxWarp>
          </a:bodyPr>
          <a:lstStyle/>
          <a:p>
            <a:pPr defTabSz="456926"/>
            <a:endParaRPr lang="en-US" sz="1796">
              <a:solidFill>
                <a:srgbClr val="FFFFFF"/>
              </a:solidFill>
              <a:latin typeface="Calibri"/>
            </a:endParaRPr>
          </a:p>
        </p:txBody>
      </p:sp>
      <p:sp>
        <p:nvSpPr>
          <p:cNvPr id="7" name="Freeform 12"/>
          <p:cNvSpPr>
            <a:spLocks/>
          </p:cNvSpPr>
          <p:nvPr/>
        </p:nvSpPr>
        <p:spPr bwMode="auto">
          <a:xfrm>
            <a:off x="1100764" y="5081684"/>
            <a:ext cx="703484" cy="489423"/>
          </a:xfrm>
          <a:custGeom>
            <a:avLst/>
            <a:gdLst>
              <a:gd name="T0" fmla="*/ 1261 w 1261"/>
              <a:gd name="T1" fmla="*/ 883 h 883"/>
              <a:gd name="T2" fmla="*/ 1261 w 1261"/>
              <a:gd name="T3" fmla="*/ 881 h 883"/>
              <a:gd name="T4" fmla="*/ 872 w 1261"/>
              <a:gd name="T5" fmla="*/ 489 h 883"/>
              <a:gd name="T6" fmla="*/ 260 w 1261"/>
              <a:gd name="T7" fmla="*/ 0 h 883"/>
              <a:gd name="T8" fmla="*/ 0 w 1261"/>
              <a:gd name="T9" fmla="*/ 51 h 883"/>
              <a:gd name="T10" fmla="*/ 0 w 1261"/>
              <a:gd name="T11" fmla="*/ 883 h 883"/>
              <a:gd name="T12" fmla="*/ 1261 w 1261"/>
              <a:gd name="T13" fmla="*/ 881 h 883"/>
            </a:gdLst>
            <a:ahLst/>
            <a:cxnLst>
              <a:cxn ang="0">
                <a:pos x="T0" y="T1"/>
              </a:cxn>
              <a:cxn ang="0">
                <a:pos x="T2" y="T3"/>
              </a:cxn>
              <a:cxn ang="0">
                <a:pos x="T4" y="T5"/>
              </a:cxn>
              <a:cxn ang="0">
                <a:pos x="T6" y="T7"/>
              </a:cxn>
              <a:cxn ang="0">
                <a:pos x="T8" y="T9"/>
              </a:cxn>
              <a:cxn ang="0">
                <a:pos x="T10" y="T11"/>
              </a:cxn>
              <a:cxn ang="0">
                <a:pos x="T12" y="T13"/>
              </a:cxn>
            </a:cxnLst>
            <a:rect l="0" t="0" r="r" b="b"/>
            <a:pathLst>
              <a:path w="1261" h="883">
                <a:moveTo>
                  <a:pt x="1261" y="883"/>
                </a:moveTo>
                <a:cubicBezTo>
                  <a:pt x="1261" y="882"/>
                  <a:pt x="1261" y="881"/>
                  <a:pt x="1261" y="881"/>
                </a:cubicBezTo>
                <a:cubicBezTo>
                  <a:pt x="1261" y="680"/>
                  <a:pt x="1091" y="514"/>
                  <a:pt x="872" y="489"/>
                </a:cubicBezTo>
                <a:cubicBezTo>
                  <a:pt x="841" y="215"/>
                  <a:pt x="579" y="0"/>
                  <a:pt x="260" y="0"/>
                </a:cubicBezTo>
                <a:cubicBezTo>
                  <a:pt x="167" y="0"/>
                  <a:pt x="79" y="19"/>
                  <a:pt x="0" y="51"/>
                </a:cubicBezTo>
                <a:cubicBezTo>
                  <a:pt x="0" y="883"/>
                  <a:pt x="0" y="883"/>
                  <a:pt x="0" y="883"/>
                </a:cubicBezTo>
                <a:cubicBezTo>
                  <a:pt x="1261" y="881"/>
                  <a:pt x="1261" y="881"/>
                  <a:pt x="1261" y="881"/>
                </a:cubicBezTo>
              </a:path>
            </a:pathLst>
          </a:custGeom>
          <a:solidFill>
            <a:schemeClr val="bg1">
              <a:lumMod val="85000"/>
            </a:schemeClr>
          </a:solidFill>
          <a:ln>
            <a:noFill/>
          </a:ln>
        </p:spPr>
        <p:txBody>
          <a:bodyPr vert="horz" wrap="square" lIns="91368" tIns="45684" rIns="91368" bIns="45684" numCol="1" anchor="t" anchorCtr="0" compatLnSpc="1">
            <a:prstTxWarp prst="textNoShape">
              <a:avLst/>
            </a:prstTxWarp>
          </a:bodyPr>
          <a:lstStyle/>
          <a:p>
            <a:pPr defTabSz="456926"/>
            <a:endParaRPr lang="en-US" sz="1796">
              <a:solidFill>
                <a:srgbClr val="FFFFFF"/>
              </a:solidFill>
              <a:latin typeface="Calibri"/>
            </a:endParaRPr>
          </a:p>
        </p:txBody>
      </p:sp>
      <p:sp>
        <p:nvSpPr>
          <p:cNvPr id="8" name="Freeform 13"/>
          <p:cNvSpPr>
            <a:spLocks/>
          </p:cNvSpPr>
          <p:nvPr/>
        </p:nvSpPr>
        <p:spPr bwMode="auto">
          <a:xfrm>
            <a:off x="1100766" y="5413361"/>
            <a:ext cx="1714734" cy="691988"/>
          </a:xfrm>
          <a:custGeom>
            <a:avLst/>
            <a:gdLst>
              <a:gd name="T0" fmla="*/ 2130 w 2130"/>
              <a:gd name="T1" fmla="*/ 864 h 864"/>
              <a:gd name="T2" fmla="*/ 2027 w 2130"/>
              <a:gd name="T3" fmla="*/ 791 h 864"/>
              <a:gd name="T4" fmla="*/ 1816 w 2130"/>
              <a:gd name="T5" fmla="*/ 649 h 864"/>
              <a:gd name="T6" fmla="*/ 1816 w 2130"/>
              <a:gd name="T7" fmla="*/ 641 h 864"/>
              <a:gd name="T8" fmla="*/ 1376 w 2130"/>
              <a:gd name="T9" fmla="*/ 403 h 864"/>
              <a:gd name="T10" fmla="*/ 946 w 2130"/>
              <a:gd name="T11" fmla="*/ 140 h 864"/>
              <a:gd name="T12" fmla="*/ 877 w 2130"/>
              <a:gd name="T13" fmla="*/ 144 h 864"/>
              <a:gd name="T14" fmla="*/ 567 w 2130"/>
              <a:gd name="T15" fmla="*/ 0 h 864"/>
              <a:gd name="T16" fmla="*/ 285 w 2130"/>
              <a:gd name="T17" fmla="*/ 109 h 864"/>
              <a:gd name="T18" fmla="*/ 0 w 2130"/>
              <a:gd name="T19" fmla="*/ 42 h 864"/>
              <a:gd name="T20" fmla="*/ 0 w 2130"/>
              <a:gd name="T21" fmla="*/ 864 h 864"/>
              <a:gd name="T22" fmla="*/ 2130 w 2130"/>
              <a:gd name="T23" fmla="*/ 864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0" h="864">
                <a:moveTo>
                  <a:pt x="2130" y="864"/>
                </a:moveTo>
                <a:cubicBezTo>
                  <a:pt x="2116" y="837"/>
                  <a:pt x="2080" y="813"/>
                  <a:pt x="2027" y="791"/>
                </a:cubicBezTo>
                <a:cubicBezTo>
                  <a:pt x="2006" y="721"/>
                  <a:pt x="1923" y="666"/>
                  <a:pt x="1816" y="649"/>
                </a:cubicBezTo>
                <a:cubicBezTo>
                  <a:pt x="1816" y="646"/>
                  <a:pt x="1816" y="644"/>
                  <a:pt x="1816" y="641"/>
                </a:cubicBezTo>
                <a:cubicBezTo>
                  <a:pt x="1816" y="517"/>
                  <a:pt x="1623" y="414"/>
                  <a:pt x="1376" y="403"/>
                </a:cubicBezTo>
                <a:cubicBezTo>
                  <a:pt x="1321" y="251"/>
                  <a:pt x="1149" y="140"/>
                  <a:pt x="946" y="140"/>
                </a:cubicBezTo>
                <a:cubicBezTo>
                  <a:pt x="922" y="140"/>
                  <a:pt x="899" y="141"/>
                  <a:pt x="877" y="144"/>
                </a:cubicBezTo>
                <a:cubicBezTo>
                  <a:pt x="819" y="59"/>
                  <a:pt x="702" y="0"/>
                  <a:pt x="567" y="0"/>
                </a:cubicBezTo>
                <a:cubicBezTo>
                  <a:pt x="451" y="0"/>
                  <a:pt x="348" y="43"/>
                  <a:pt x="285" y="109"/>
                </a:cubicBezTo>
                <a:cubicBezTo>
                  <a:pt x="201" y="68"/>
                  <a:pt x="104" y="43"/>
                  <a:pt x="0" y="42"/>
                </a:cubicBezTo>
                <a:cubicBezTo>
                  <a:pt x="0" y="864"/>
                  <a:pt x="0" y="864"/>
                  <a:pt x="0" y="864"/>
                </a:cubicBezTo>
                <a:lnTo>
                  <a:pt x="2130" y="864"/>
                </a:lnTo>
                <a:close/>
              </a:path>
            </a:pathLst>
          </a:custGeom>
          <a:solidFill>
            <a:srgbClr val="CCD4D8"/>
          </a:solidFill>
          <a:ln>
            <a:noFill/>
          </a:ln>
        </p:spPr>
        <p:txBody>
          <a:bodyPr vert="horz" wrap="square" lIns="91368" tIns="45684" rIns="91368" bIns="45684" numCol="1" anchor="t" anchorCtr="0" compatLnSpc="1">
            <a:prstTxWarp prst="textNoShape">
              <a:avLst/>
            </a:prstTxWarp>
          </a:bodyPr>
          <a:lstStyle/>
          <a:p>
            <a:pPr defTabSz="456926"/>
            <a:endParaRPr lang="en-US" sz="1796">
              <a:solidFill>
                <a:srgbClr val="FFFFFF"/>
              </a:solidFill>
              <a:latin typeface="Calibri"/>
            </a:endParaRPr>
          </a:p>
        </p:txBody>
      </p:sp>
      <p:sp>
        <p:nvSpPr>
          <p:cNvPr id="9" name="TextBox 8"/>
          <p:cNvSpPr txBox="1"/>
          <p:nvPr/>
        </p:nvSpPr>
        <p:spPr>
          <a:xfrm>
            <a:off x="7772401" y="4185676"/>
            <a:ext cx="1022936" cy="429012"/>
          </a:xfrm>
          <a:prstGeom prst="rect">
            <a:avLst/>
          </a:prstGeom>
          <a:noFill/>
        </p:spPr>
        <p:txBody>
          <a:bodyPr wrap="square" rtlCol="0">
            <a:spAutoFit/>
          </a:bodyPr>
          <a:lstStyle/>
          <a:p>
            <a:pPr algn="ctr" defTabSz="456926">
              <a:lnSpc>
                <a:spcPct val="90000"/>
              </a:lnSpc>
              <a:buClr>
                <a:srgbClr val="D1232B"/>
              </a:buClr>
            </a:pPr>
            <a:r>
              <a:rPr lang="en-US" sz="1200" b="1" dirty="0">
                <a:solidFill>
                  <a:srgbClr val="FFFFFF"/>
                </a:solidFill>
                <a:latin typeface="Avenir Book" charset="0"/>
                <a:ea typeface="Avenir Book" charset="0"/>
                <a:cs typeface="Avenir Book" charset="0"/>
              </a:rPr>
              <a:t>Predictive Analytics</a:t>
            </a:r>
          </a:p>
        </p:txBody>
      </p:sp>
      <p:sp>
        <p:nvSpPr>
          <p:cNvPr id="10" name="TextBox 9"/>
          <p:cNvSpPr txBox="1"/>
          <p:nvPr/>
        </p:nvSpPr>
        <p:spPr>
          <a:xfrm>
            <a:off x="1312084" y="4185678"/>
            <a:ext cx="791664" cy="424510"/>
          </a:xfrm>
          <a:prstGeom prst="rect">
            <a:avLst/>
          </a:prstGeom>
          <a:noFill/>
        </p:spPr>
        <p:txBody>
          <a:bodyPr wrap="none" rtlCol="0">
            <a:spAutoFit/>
          </a:bodyPr>
          <a:lstStyle/>
          <a:p>
            <a:pPr algn="ctr" defTabSz="456926">
              <a:lnSpc>
                <a:spcPct val="90000"/>
              </a:lnSpc>
              <a:buClr>
                <a:srgbClr val="D1232B"/>
              </a:buClr>
            </a:pPr>
            <a:r>
              <a:rPr lang="en-US" sz="1200" b="1" dirty="0">
                <a:solidFill>
                  <a:srgbClr val="FFFFFF"/>
                </a:solidFill>
                <a:latin typeface="Avenir Book" charset="0"/>
                <a:ea typeface="Avenir Book" charset="0"/>
                <a:cs typeface="Avenir Book" charset="0"/>
              </a:rPr>
              <a:t>Single</a:t>
            </a:r>
            <a:br>
              <a:rPr lang="en-US" sz="1200" b="1" dirty="0">
                <a:solidFill>
                  <a:srgbClr val="FFFFFF"/>
                </a:solidFill>
                <a:latin typeface="Avenir Book" charset="0"/>
                <a:ea typeface="Avenir Book" charset="0"/>
                <a:cs typeface="Avenir Book" charset="0"/>
              </a:rPr>
            </a:br>
            <a:r>
              <a:rPr lang="en-US" sz="1200" b="1" dirty="0">
                <a:solidFill>
                  <a:srgbClr val="FFFFFF"/>
                </a:solidFill>
                <a:latin typeface="Avenir Book" charset="0"/>
                <a:ea typeface="Avenir Book" charset="0"/>
                <a:cs typeface="Avenir Book" charset="0"/>
              </a:rPr>
              <a:t>Database</a:t>
            </a:r>
          </a:p>
        </p:txBody>
      </p:sp>
      <p:sp>
        <p:nvSpPr>
          <p:cNvPr id="11" name="TextBox 10"/>
          <p:cNvSpPr txBox="1"/>
          <p:nvPr/>
        </p:nvSpPr>
        <p:spPr>
          <a:xfrm>
            <a:off x="9019219" y="4185678"/>
            <a:ext cx="915288" cy="424510"/>
          </a:xfrm>
          <a:prstGeom prst="rect">
            <a:avLst/>
          </a:prstGeom>
          <a:noFill/>
        </p:spPr>
        <p:txBody>
          <a:bodyPr wrap="none" rtlCol="0">
            <a:spAutoFit/>
          </a:bodyPr>
          <a:lstStyle/>
          <a:p>
            <a:pPr algn="ctr" defTabSz="456926">
              <a:lnSpc>
                <a:spcPct val="90000"/>
              </a:lnSpc>
              <a:buClr>
                <a:srgbClr val="D1232B"/>
              </a:buClr>
            </a:pPr>
            <a:r>
              <a:rPr lang="en-US" sz="1200" b="1" dirty="0">
                <a:solidFill>
                  <a:srgbClr val="FFFFFF"/>
                </a:solidFill>
                <a:latin typeface="Avenir Book" charset="0"/>
                <a:ea typeface="Avenir Book" charset="0"/>
                <a:cs typeface="Avenir Book" charset="0"/>
              </a:rPr>
              <a:t>Knowledge</a:t>
            </a:r>
            <a:br>
              <a:rPr lang="en-US" sz="1200" b="1" dirty="0">
                <a:solidFill>
                  <a:srgbClr val="FFFFFF"/>
                </a:solidFill>
                <a:latin typeface="Avenir Book" charset="0"/>
                <a:ea typeface="Avenir Book" charset="0"/>
                <a:cs typeface="Avenir Book" charset="0"/>
              </a:rPr>
            </a:br>
            <a:r>
              <a:rPr lang="en-US" sz="1200" b="1" dirty="0">
                <a:solidFill>
                  <a:srgbClr val="FFFFFF"/>
                </a:solidFill>
                <a:latin typeface="Avenir Book" charset="0"/>
                <a:ea typeface="Avenir Book" charset="0"/>
                <a:cs typeface="Avenir Book" charset="0"/>
              </a:rPr>
              <a:t>Base</a:t>
            </a:r>
          </a:p>
        </p:txBody>
      </p:sp>
      <p:sp>
        <p:nvSpPr>
          <p:cNvPr id="12" name="TextBox 11"/>
          <p:cNvSpPr txBox="1"/>
          <p:nvPr/>
        </p:nvSpPr>
        <p:spPr>
          <a:xfrm>
            <a:off x="10179539" y="4185678"/>
            <a:ext cx="832102" cy="424510"/>
          </a:xfrm>
          <a:prstGeom prst="rect">
            <a:avLst/>
          </a:prstGeom>
          <a:noFill/>
        </p:spPr>
        <p:txBody>
          <a:bodyPr wrap="none" rtlCol="0">
            <a:spAutoFit/>
          </a:bodyPr>
          <a:lstStyle/>
          <a:p>
            <a:pPr algn="ctr" defTabSz="456926">
              <a:lnSpc>
                <a:spcPct val="90000"/>
              </a:lnSpc>
              <a:buClr>
                <a:srgbClr val="D1232B"/>
              </a:buClr>
            </a:pPr>
            <a:r>
              <a:rPr lang="en-US" sz="1200" b="1">
                <a:solidFill>
                  <a:srgbClr val="FFFFFF"/>
                </a:solidFill>
                <a:latin typeface="Avenir Book" charset="0"/>
                <a:ea typeface="Avenir Book" charset="0"/>
                <a:cs typeface="Avenir Book" charset="0"/>
              </a:rPr>
              <a:t>Developer</a:t>
            </a:r>
            <a:br>
              <a:rPr lang="en-US" sz="1200" b="1">
                <a:solidFill>
                  <a:srgbClr val="FFFFFF"/>
                </a:solidFill>
                <a:latin typeface="Avenir Book" charset="0"/>
                <a:ea typeface="Avenir Book" charset="0"/>
                <a:cs typeface="Avenir Book" charset="0"/>
              </a:rPr>
            </a:br>
            <a:r>
              <a:rPr lang="en-US" sz="1200" b="1">
                <a:solidFill>
                  <a:srgbClr val="FFFFFF"/>
                </a:solidFill>
                <a:latin typeface="Avenir Book" charset="0"/>
                <a:ea typeface="Avenir Book" charset="0"/>
                <a:cs typeface="Avenir Book" charset="0"/>
              </a:rPr>
              <a:t>Tools</a:t>
            </a:r>
            <a:endParaRPr lang="en-US" sz="1200" b="1" dirty="0">
              <a:solidFill>
                <a:srgbClr val="FFFFFF"/>
              </a:solidFill>
              <a:latin typeface="Avenir Book" charset="0"/>
              <a:ea typeface="Avenir Book" charset="0"/>
              <a:cs typeface="Avenir Book" charset="0"/>
            </a:endParaRPr>
          </a:p>
        </p:txBody>
      </p:sp>
      <p:sp>
        <p:nvSpPr>
          <p:cNvPr id="13" name="Freeform 5"/>
          <p:cNvSpPr>
            <a:spLocks noEditPoints="1"/>
          </p:cNvSpPr>
          <p:nvPr/>
        </p:nvSpPr>
        <p:spPr bwMode="auto">
          <a:xfrm>
            <a:off x="2503194" y="3680924"/>
            <a:ext cx="447722" cy="444976"/>
          </a:xfrm>
          <a:custGeom>
            <a:avLst/>
            <a:gdLst>
              <a:gd name="T0" fmla="*/ 795 w 795"/>
              <a:gd name="T1" fmla="*/ 284 h 795"/>
              <a:gd name="T2" fmla="*/ 696 w 795"/>
              <a:gd name="T3" fmla="*/ 198 h 795"/>
              <a:gd name="T4" fmla="*/ 596 w 795"/>
              <a:gd name="T5" fmla="*/ 0 h 795"/>
              <a:gd name="T6" fmla="*/ 199 w 795"/>
              <a:gd name="T7" fmla="*/ 99 h 795"/>
              <a:gd name="T8" fmla="*/ 99 w 795"/>
              <a:gd name="T9" fmla="*/ 285 h 795"/>
              <a:gd name="T10" fmla="*/ 114 w 795"/>
              <a:gd name="T11" fmla="*/ 511 h 795"/>
              <a:gd name="T12" fmla="*/ 292 w 795"/>
              <a:gd name="T13" fmla="*/ 412 h 795"/>
              <a:gd name="T14" fmla="*/ 383 w 795"/>
              <a:gd name="T15" fmla="*/ 568 h 795"/>
              <a:gd name="T16" fmla="*/ 284 w 795"/>
              <a:gd name="T17" fmla="*/ 667 h 795"/>
              <a:gd name="T18" fmla="*/ 114 w 795"/>
              <a:gd name="T19" fmla="*/ 568 h 795"/>
              <a:gd name="T20" fmla="*/ 114 w 795"/>
              <a:gd name="T21" fmla="*/ 795 h 795"/>
              <a:gd name="T22" fmla="*/ 284 w 795"/>
              <a:gd name="T23" fmla="*/ 696 h 795"/>
              <a:gd name="T24" fmla="*/ 511 w 795"/>
              <a:gd name="T25" fmla="*/ 795 h 795"/>
              <a:gd name="T26" fmla="*/ 412 w 795"/>
              <a:gd name="T27" fmla="*/ 568 h 795"/>
              <a:gd name="T28" fmla="*/ 503 w 795"/>
              <a:gd name="T29" fmla="*/ 412 h 795"/>
              <a:gd name="T30" fmla="*/ 568 w 795"/>
              <a:gd name="T31" fmla="*/ 511 h 795"/>
              <a:gd name="T32" fmla="*/ 667 w 795"/>
              <a:gd name="T33" fmla="*/ 569 h 795"/>
              <a:gd name="T34" fmla="*/ 682 w 795"/>
              <a:gd name="T35" fmla="*/ 795 h 795"/>
              <a:gd name="T36" fmla="*/ 696 w 795"/>
              <a:gd name="T37" fmla="*/ 569 h 795"/>
              <a:gd name="T38" fmla="*/ 795 w 795"/>
              <a:gd name="T39" fmla="*/ 511 h 795"/>
              <a:gd name="T40" fmla="*/ 28 w 795"/>
              <a:gd name="T41" fmla="*/ 681 h 795"/>
              <a:gd name="T42" fmla="*/ 199 w 795"/>
              <a:gd name="T43" fmla="*/ 681 h 795"/>
              <a:gd name="T44" fmla="*/ 483 w 795"/>
              <a:gd name="T45" fmla="*/ 767 h 795"/>
              <a:gd name="T46" fmla="*/ 312 w 795"/>
              <a:gd name="T47" fmla="*/ 596 h 795"/>
              <a:gd name="T48" fmla="*/ 483 w 795"/>
              <a:gd name="T49" fmla="*/ 767 h 795"/>
              <a:gd name="T50" fmla="*/ 682 w 795"/>
              <a:gd name="T51" fmla="*/ 767 h 795"/>
              <a:gd name="T52" fmla="*/ 682 w 795"/>
              <a:gd name="T53" fmla="*/ 596 h 795"/>
              <a:gd name="T54" fmla="*/ 227 w 795"/>
              <a:gd name="T55" fmla="*/ 28 h 795"/>
              <a:gd name="T56" fmla="*/ 568 w 795"/>
              <a:gd name="T57" fmla="*/ 198 h 795"/>
              <a:gd name="T58" fmla="*/ 227 w 795"/>
              <a:gd name="T59" fmla="*/ 28 h 795"/>
              <a:gd name="T60" fmla="*/ 28 w 795"/>
              <a:gd name="T61" fmla="*/ 397 h 795"/>
              <a:gd name="T62" fmla="*/ 199 w 795"/>
              <a:gd name="T63" fmla="*/ 397 h 795"/>
              <a:gd name="T64" fmla="*/ 398 w 795"/>
              <a:gd name="T65" fmla="*/ 477 h 795"/>
              <a:gd name="T66" fmla="*/ 398 w 795"/>
              <a:gd name="T67" fmla="*/ 318 h 795"/>
              <a:gd name="T68" fmla="*/ 398 w 795"/>
              <a:gd name="T69" fmla="*/ 477 h 795"/>
              <a:gd name="T70" fmla="*/ 398 w 795"/>
              <a:gd name="T71" fmla="*/ 278 h 795"/>
              <a:gd name="T72" fmla="*/ 226 w 795"/>
              <a:gd name="T73" fmla="*/ 383 h 795"/>
              <a:gd name="T74" fmla="*/ 128 w 795"/>
              <a:gd name="T75" fmla="*/ 198 h 795"/>
              <a:gd name="T76" fmla="*/ 199 w 795"/>
              <a:gd name="T77" fmla="*/ 227 h 795"/>
              <a:gd name="T78" fmla="*/ 596 w 795"/>
              <a:gd name="T79" fmla="*/ 127 h 795"/>
              <a:gd name="T80" fmla="*/ 667 w 795"/>
              <a:gd name="T81" fmla="*/ 284 h 795"/>
              <a:gd name="T82" fmla="*/ 568 w 795"/>
              <a:gd name="T83" fmla="*/ 383 h 795"/>
              <a:gd name="T84" fmla="*/ 596 w 795"/>
              <a:gd name="T85" fmla="*/ 312 h 795"/>
              <a:gd name="T86" fmla="*/ 767 w 795"/>
              <a:gd name="T87" fmla="*/ 483 h 795"/>
              <a:gd name="T88" fmla="*/ 596 w 795"/>
              <a:gd name="T89" fmla="*/ 312 h 795"/>
              <a:gd name="T90" fmla="*/ 412 w 795"/>
              <a:gd name="T91" fmla="*/ 99 h 795"/>
              <a:gd name="T92" fmla="*/ 383 w 795"/>
              <a:gd name="T93" fmla="*/ 127 h 795"/>
              <a:gd name="T94" fmla="*/ 327 w 795"/>
              <a:gd name="T95" fmla="*/ 99 h 795"/>
              <a:gd name="T96" fmla="*/ 355 w 795"/>
              <a:gd name="T97" fmla="*/ 127 h 795"/>
              <a:gd name="T98" fmla="*/ 327 w 795"/>
              <a:gd name="T99" fmla="*/ 99 h 795"/>
              <a:gd name="T100" fmla="*/ 469 w 795"/>
              <a:gd name="T101" fmla="*/ 99 h 795"/>
              <a:gd name="T102" fmla="*/ 440 w 795"/>
              <a:gd name="T103" fmla="*/ 127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95" h="795">
                <a:moveTo>
                  <a:pt x="795" y="511"/>
                </a:moveTo>
                <a:cubicBezTo>
                  <a:pt x="795" y="284"/>
                  <a:pt x="795" y="284"/>
                  <a:pt x="795" y="284"/>
                </a:cubicBezTo>
                <a:cubicBezTo>
                  <a:pt x="696" y="284"/>
                  <a:pt x="696" y="284"/>
                  <a:pt x="696" y="284"/>
                </a:cubicBezTo>
                <a:cubicBezTo>
                  <a:pt x="696" y="198"/>
                  <a:pt x="696" y="198"/>
                  <a:pt x="696" y="198"/>
                </a:cubicBezTo>
                <a:cubicBezTo>
                  <a:pt x="696" y="144"/>
                  <a:pt x="651" y="99"/>
                  <a:pt x="596" y="99"/>
                </a:cubicBezTo>
                <a:cubicBezTo>
                  <a:pt x="596" y="0"/>
                  <a:pt x="596" y="0"/>
                  <a:pt x="596" y="0"/>
                </a:cubicBezTo>
                <a:cubicBezTo>
                  <a:pt x="199" y="0"/>
                  <a:pt x="199" y="0"/>
                  <a:pt x="199" y="0"/>
                </a:cubicBezTo>
                <a:cubicBezTo>
                  <a:pt x="199" y="99"/>
                  <a:pt x="199" y="99"/>
                  <a:pt x="199" y="99"/>
                </a:cubicBezTo>
                <a:cubicBezTo>
                  <a:pt x="144" y="99"/>
                  <a:pt x="99" y="144"/>
                  <a:pt x="99" y="198"/>
                </a:cubicBezTo>
                <a:cubicBezTo>
                  <a:pt x="99" y="285"/>
                  <a:pt x="99" y="285"/>
                  <a:pt x="99" y="285"/>
                </a:cubicBezTo>
                <a:cubicBezTo>
                  <a:pt x="43" y="292"/>
                  <a:pt x="0" y="339"/>
                  <a:pt x="0" y="397"/>
                </a:cubicBezTo>
                <a:cubicBezTo>
                  <a:pt x="0" y="460"/>
                  <a:pt x="51" y="511"/>
                  <a:pt x="114" y="511"/>
                </a:cubicBezTo>
                <a:cubicBezTo>
                  <a:pt x="171" y="511"/>
                  <a:pt x="219" y="468"/>
                  <a:pt x="226" y="412"/>
                </a:cubicBezTo>
                <a:cubicBezTo>
                  <a:pt x="292" y="412"/>
                  <a:pt x="292" y="412"/>
                  <a:pt x="292" y="412"/>
                </a:cubicBezTo>
                <a:cubicBezTo>
                  <a:pt x="383" y="503"/>
                  <a:pt x="383" y="503"/>
                  <a:pt x="383" y="503"/>
                </a:cubicBezTo>
                <a:cubicBezTo>
                  <a:pt x="383" y="568"/>
                  <a:pt x="383" y="568"/>
                  <a:pt x="383" y="568"/>
                </a:cubicBezTo>
                <a:cubicBezTo>
                  <a:pt x="284" y="568"/>
                  <a:pt x="284" y="568"/>
                  <a:pt x="284" y="568"/>
                </a:cubicBezTo>
                <a:cubicBezTo>
                  <a:pt x="284" y="667"/>
                  <a:pt x="284" y="667"/>
                  <a:pt x="284" y="667"/>
                </a:cubicBezTo>
                <a:cubicBezTo>
                  <a:pt x="226" y="667"/>
                  <a:pt x="226" y="667"/>
                  <a:pt x="226" y="667"/>
                </a:cubicBezTo>
                <a:cubicBezTo>
                  <a:pt x="219" y="611"/>
                  <a:pt x="171" y="568"/>
                  <a:pt x="114" y="568"/>
                </a:cubicBezTo>
                <a:cubicBezTo>
                  <a:pt x="51" y="568"/>
                  <a:pt x="0" y="619"/>
                  <a:pt x="0" y="681"/>
                </a:cubicBezTo>
                <a:cubicBezTo>
                  <a:pt x="0" y="744"/>
                  <a:pt x="51" y="795"/>
                  <a:pt x="114" y="795"/>
                </a:cubicBezTo>
                <a:cubicBezTo>
                  <a:pt x="171" y="795"/>
                  <a:pt x="219" y="752"/>
                  <a:pt x="226" y="696"/>
                </a:cubicBezTo>
                <a:cubicBezTo>
                  <a:pt x="284" y="696"/>
                  <a:pt x="284" y="696"/>
                  <a:pt x="284" y="696"/>
                </a:cubicBezTo>
                <a:cubicBezTo>
                  <a:pt x="284" y="795"/>
                  <a:pt x="284" y="795"/>
                  <a:pt x="284" y="795"/>
                </a:cubicBezTo>
                <a:cubicBezTo>
                  <a:pt x="511" y="795"/>
                  <a:pt x="511" y="795"/>
                  <a:pt x="511" y="795"/>
                </a:cubicBezTo>
                <a:cubicBezTo>
                  <a:pt x="511" y="568"/>
                  <a:pt x="511" y="568"/>
                  <a:pt x="511" y="568"/>
                </a:cubicBezTo>
                <a:cubicBezTo>
                  <a:pt x="412" y="568"/>
                  <a:pt x="412" y="568"/>
                  <a:pt x="412" y="568"/>
                </a:cubicBezTo>
                <a:cubicBezTo>
                  <a:pt x="412" y="503"/>
                  <a:pt x="412" y="503"/>
                  <a:pt x="412" y="503"/>
                </a:cubicBezTo>
                <a:cubicBezTo>
                  <a:pt x="503" y="412"/>
                  <a:pt x="503" y="412"/>
                  <a:pt x="503" y="412"/>
                </a:cubicBezTo>
                <a:cubicBezTo>
                  <a:pt x="568" y="412"/>
                  <a:pt x="568" y="412"/>
                  <a:pt x="568" y="412"/>
                </a:cubicBezTo>
                <a:cubicBezTo>
                  <a:pt x="568" y="511"/>
                  <a:pt x="568" y="511"/>
                  <a:pt x="568" y="511"/>
                </a:cubicBezTo>
                <a:cubicBezTo>
                  <a:pt x="667" y="511"/>
                  <a:pt x="667" y="511"/>
                  <a:pt x="667" y="511"/>
                </a:cubicBezTo>
                <a:cubicBezTo>
                  <a:pt x="667" y="569"/>
                  <a:pt x="667" y="569"/>
                  <a:pt x="667" y="569"/>
                </a:cubicBezTo>
                <a:cubicBezTo>
                  <a:pt x="612" y="576"/>
                  <a:pt x="568" y="624"/>
                  <a:pt x="568" y="681"/>
                </a:cubicBezTo>
                <a:cubicBezTo>
                  <a:pt x="568" y="744"/>
                  <a:pt x="619" y="795"/>
                  <a:pt x="682" y="795"/>
                </a:cubicBezTo>
                <a:cubicBezTo>
                  <a:pt x="744" y="795"/>
                  <a:pt x="795" y="744"/>
                  <a:pt x="795" y="681"/>
                </a:cubicBezTo>
                <a:cubicBezTo>
                  <a:pt x="795" y="624"/>
                  <a:pt x="752" y="576"/>
                  <a:pt x="696" y="569"/>
                </a:cubicBezTo>
                <a:cubicBezTo>
                  <a:pt x="696" y="511"/>
                  <a:pt x="696" y="511"/>
                  <a:pt x="696" y="511"/>
                </a:cubicBezTo>
                <a:lnTo>
                  <a:pt x="795" y="511"/>
                </a:lnTo>
                <a:close/>
                <a:moveTo>
                  <a:pt x="114" y="767"/>
                </a:moveTo>
                <a:cubicBezTo>
                  <a:pt x="67" y="767"/>
                  <a:pt x="28" y="728"/>
                  <a:pt x="28" y="681"/>
                </a:cubicBezTo>
                <a:cubicBezTo>
                  <a:pt x="28" y="634"/>
                  <a:pt x="67" y="596"/>
                  <a:pt x="114" y="596"/>
                </a:cubicBezTo>
                <a:cubicBezTo>
                  <a:pt x="161" y="596"/>
                  <a:pt x="199" y="634"/>
                  <a:pt x="199" y="681"/>
                </a:cubicBezTo>
                <a:cubicBezTo>
                  <a:pt x="199" y="728"/>
                  <a:pt x="161" y="767"/>
                  <a:pt x="114" y="767"/>
                </a:cubicBezTo>
                <a:close/>
                <a:moveTo>
                  <a:pt x="483" y="767"/>
                </a:moveTo>
                <a:cubicBezTo>
                  <a:pt x="312" y="767"/>
                  <a:pt x="312" y="767"/>
                  <a:pt x="312" y="767"/>
                </a:cubicBezTo>
                <a:cubicBezTo>
                  <a:pt x="312" y="596"/>
                  <a:pt x="312" y="596"/>
                  <a:pt x="312" y="596"/>
                </a:cubicBezTo>
                <a:cubicBezTo>
                  <a:pt x="483" y="596"/>
                  <a:pt x="483" y="596"/>
                  <a:pt x="483" y="596"/>
                </a:cubicBezTo>
                <a:lnTo>
                  <a:pt x="483" y="767"/>
                </a:lnTo>
                <a:close/>
                <a:moveTo>
                  <a:pt x="767" y="681"/>
                </a:moveTo>
                <a:cubicBezTo>
                  <a:pt x="767" y="728"/>
                  <a:pt x="729" y="767"/>
                  <a:pt x="682" y="767"/>
                </a:cubicBezTo>
                <a:cubicBezTo>
                  <a:pt x="635" y="767"/>
                  <a:pt x="596" y="728"/>
                  <a:pt x="596" y="681"/>
                </a:cubicBezTo>
                <a:cubicBezTo>
                  <a:pt x="596" y="634"/>
                  <a:pt x="635" y="596"/>
                  <a:pt x="682" y="596"/>
                </a:cubicBezTo>
                <a:cubicBezTo>
                  <a:pt x="729" y="596"/>
                  <a:pt x="767" y="634"/>
                  <a:pt x="767" y="681"/>
                </a:cubicBezTo>
                <a:close/>
                <a:moveTo>
                  <a:pt x="227" y="28"/>
                </a:moveTo>
                <a:cubicBezTo>
                  <a:pt x="568" y="28"/>
                  <a:pt x="568" y="28"/>
                  <a:pt x="568" y="28"/>
                </a:cubicBezTo>
                <a:cubicBezTo>
                  <a:pt x="568" y="198"/>
                  <a:pt x="568" y="198"/>
                  <a:pt x="568" y="198"/>
                </a:cubicBezTo>
                <a:cubicBezTo>
                  <a:pt x="227" y="198"/>
                  <a:pt x="227" y="198"/>
                  <a:pt x="227" y="198"/>
                </a:cubicBezTo>
                <a:lnTo>
                  <a:pt x="227" y="28"/>
                </a:lnTo>
                <a:close/>
                <a:moveTo>
                  <a:pt x="114" y="483"/>
                </a:moveTo>
                <a:cubicBezTo>
                  <a:pt x="67" y="483"/>
                  <a:pt x="28" y="444"/>
                  <a:pt x="28" y="397"/>
                </a:cubicBezTo>
                <a:cubicBezTo>
                  <a:pt x="28" y="350"/>
                  <a:pt x="67" y="312"/>
                  <a:pt x="114" y="312"/>
                </a:cubicBezTo>
                <a:cubicBezTo>
                  <a:pt x="161" y="312"/>
                  <a:pt x="199" y="350"/>
                  <a:pt x="199" y="397"/>
                </a:cubicBezTo>
                <a:cubicBezTo>
                  <a:pt x="199" y="444"/>
                  <a:pt x="161" y="483"/>
                  <a:pt x="114" y="483"/>
                </a:cubicBezTo>
                <a:close/>
                <a:moveTo>
                  <a:pt x="398" y="477"/>
                </a:moveTo>
                <a:cubicBezTo>
                  <a:pt x="318" y="397"/>
                  <a:pt x="318" y="397"/>
                  <a:pt x="318" y="397"/>
                </a:cubicBezTo>
                <a:cubicBezTo>
                  <a:pt x="398" y="318"/>
                  <a:pt x="398" y="318"/>
                  <a:pt x="398" y="318"/>
                </a:cubicBezTo>
                <a:cubicBezTo>
                  <a:pt x="477" y="397"/>
                  <a:pt x="477" y="397"/>
                  <a:pt x="477" y="397"/>
                </a:cubicBezTo>
                <a:lnTo>
                  <a:pt x="398" y="477"/>
                </a:lnTo>
                <a:close/>
                <a:moveTo>
                  <a:pt x="503" y="383"/>
                </a:moveTo>
                <a:cubicBezTo>
                  <a:pt x="398" y="278"/>
                  <a:pt x="398" y="278"/>
                  <a:pt x="398" y="278"/>
                </a:cubicBezTo>
                <a:cubicBezTo>
                  <a:pt x="292" y="383"/>
                  <a:pt x="292" y="383"/>
                  <a:pt x="292" y="383"/>
                </a:cubicBezTo>
                <a:cubicBezTo>
                  <a:pt x="226" y="383"/>
                  <a:pt x="226" y="383"/>
                  <a:pt x="226" y="383"/>
                </a:cubicBezTo>
                <a:cubicBezTo>
                  <a:pt x="220" y="332"/>
                  <a:pt x="179" y="291"/>
                  <a:pt x="128" y="285"/>
                </a:cubicBezTo>
                <a:cubicBezTo>
                  <a:pt x="128" y="198"/>
                  <a:pt x="128" y="198"/>
                  <a:pt x="128" y="198"/>
                </a:cubicBezTo>
                <a:cubicBezTo>
                  <a:pt x="128" y="159"/>
                  <a:pt x="160" y="127"/>
                  <a:pt x="199" y="127"/>
                </a:cubicBezTo>
                <a:cubicBezTo>
                  <a:pt x="199" y="227"/>
                  <a:pt x="199" y="227"/>
                  <a:pt x="199" y="227"/>
                </a:cubicBezTo>
                <a:cubicBezTo>
                  <a:pt x="596" y="227"/>
                  <a:pt x="596" y="227"/>
                  <a:pt x="596" y="227"/>
                </a:cubicBezTo>
                <a:cubicBezTo>
                  <a:pt x="596" y="127"/>
                  <a:pt x="596" y="127"/>
                  <a:pt x="596" y="127"/>
                </a:cubicBezTo>
                <a:cubicBezTo>
                  <a:pt x="636" y="127"/>
                  <a:pt x="667" y="159"/>
                  <a:pt x="667" y="198"/>
                </a:cubicBezTo>
                <a:cubicBezTo>
                  <a:pt x="667" y="284"/>
                  <a:pt x="667" y="284"/>
                  <a:pt x="667" y="284"/>
                </a:cubicBezTo>
                <a:cubicBezTo>
                  <a:pt x="568" y="284"/>
                  <a:pt x="568" y="284"/>
                  <a:pt x="568" y="284"/>
                </a:cubicBezTo>
                <a:cubicBezTo>
                  <a:pt x="568" y="383"/>
                  <a:pt x="568" y="383"/>
                  <a:pt x="568" y="383"/>
                </a:cubicBezTo>
                <a:lnTo>
                  <a:pt x="503" y="383"/>
                </a:lnTo>
                <a:close/>
                <a:moveTo>
                  <a:pt x="596" y="312"/>
                </a:moveTo>
                <a:cubicBezTo>
                  <a:pt x="767" y="312"/>
                  <a:pt x="767" y="312"/>
                  <a:pt x="767" y="312"/>
                </a:cubicBezTo>
                <a:cubicBezTo>
                  <a:pt x="767" y="483"/>
                  <a:pt x="767" y="483"/>
                  <a:pt x="767" y="483"/>
                </a:cubicBezTo>
                <a:cubicBezTo>
                  <a:pt x="596" y="483"/>
                  <a:pt x="596" y="483"/>
                  <a:pt x="596" y="483"/>
                </a:cubicBezTo>
                <a:lnTo>
                  <a:pt x="596" y="312"/>
                </a:lnTo>
                <a:close/>
                <a:moveTo>
                  <a:pt x="383" y="99"/>
                </a:moveTo>
                <a:cubicBezTo>
                  <a:pt x="412" y="99"/>
                  <a:pt x="412" y="99"/>
                  <a:pt x="412" y="99"/>
                </a:cubicBezTo>
                <a:cubicBezTo>
                  <a:pt x="412" y="127"/>
                  <a:pt x="412" y="127"/>
                  <a:pt x="412" y="127"/>
                </a:cubicBezTo>
                <a:cubicBezTo>
                  <a:pt x="383" y="127"/>
                  <a:pt x="383" y="127"/>
                  <a:pt x="383" y="127"/>
                </a:cubicBezTo>
                <a:lnTo>
                  <a:pt x="383" y="99"/>
                </a:lnTo>
                <a:close/>
                <a:moveTo>
                  <a:pt x="327" y="99"/>
                </a:moveTo>
                <a:cubicBezTo>
                  <a:pt x="355" y="99"/>
                  <a:pt x="355" y="99"/>
                  <a:pt x="355" y="99"/>
                </a:cubicBezTo>
                <a:cubicBezTo>
                  <a:pt x="355" y="127"/>
                  <a:pt x="355" y="127"/>
                  <a:pt x="355" y="127"/>
                </a:cubicBezTo>
                <a:cubicBezTo>
                  <a:pt x="327" y="127"/>
                  <a:pt x="327" y="127"/>
                  <a:pt x="327" y="127"/>
                </a:cubicBezTo>
                <a:lnTo>
                  <a:pt x="327" y="99"/>
                </a:lnTo>
                <a:close/>
                <a:moveTo>
                  <a:pt x="440" y="99"/>
                </a:moveTo>
                <a:cubicBezTo>
                  <a:pt x="469" y="99"/>
                  <a:pt x="469" y="99"/>
                  <a:pt x="469" y="99"/>
                </a:cubicBezTo>
                <a:cubicBezTo>
                  <a:pt x="469" y="127"/>
                  <a:pt x="469" y="127"/>
                  <a:pt x="469" y="127"/>
                </a:cubicBezTo>
                <a:cubicBezTo>
                  <a:pt x="440" y="127"/>
                  <a:pt x="440" y="127"/>
                  <a:pt x="440" y="127"/>
                </a:cubicBezTo>
                <a:lnTo>
                  <a:pt x="440" y="99"/>
                </a:lnTo>
                <a:close/>
              </a:path>
            </a:pathLst>
          </a:custGeom>
          <a:solidFill>
            <a:srgbClr val="FFFFFF"/>
          </a:solidFill>
          <a:ln>
            <a:noFill/>
          </a:ln>
        </p:spPr>
        <p:txBody>
          <a:bodyPr vert="horz" wrap="square" lIns="91368" tIns="45684" rIns="91368" bIns="45684" numCol="1" anchor="t" anchorCtr="0" compatLnSpc="1">
            <a:prstTxWarp prst="textNoShape">
              <a:avLst/>
            </a:prstTxWarp>
          </a:bodyPr>
          <a:lstStyle/>
          <a:p>
            <a:pPr defTabSz="456926"/>
            <a:endParaRPr lang="en-US" sz="1200">
              <a:solidFill>
                <a:srgbClr val="000000"/>
              </a:solidFill>
              <a:latin typeface="Avenir Book" charset="0"/>
              <a:ea typeface="Avenir Book" charset="0"/>
              <a:cs typeface="Avenir Book" charset="0"/>
            </a:endParaRPr>
          </a:p>
        </p:txBody>
      </p:sp>
      <p:sp>
        <p:nvSpPr>
          <p:cNvPr id="14" name="TextBox 13"/>
          <p:cNvSpPr txBox="1"/>
          <p:nvPr/>
        </p:nvSpPr>
        <p:spPr>
          <a:xfrm>
            <a:off x="2340101" y="4185678"/>
            <a:ext cx="793650" cy="258398"/>
          </a:xfrm>
          <a:prstGeom prst="rect">
            <a:avLst/>
          </a:prstGeom>
          <a:noFill/>
        </p:spPr>
        <p:txBody>
          <a:bodyPr wrap="none" rtlCol="0">
            <a:spAutoFit/>
          </a:bodyPr>
          <a:lstStyle/>
          <a:p>
            <a:pPr algn="ctr" defTabSz="456926">
              <a:lnSpc>
                <a:spcPct val="90000"/>
              </a:lnSpc>
              <a:buClr>
                <a:srgbClr val="D1232B"/>
              </a:buClr>
            </a:pPr>
            <a:r>
              <a:rPr lang="en-US" sz="1200" b="1" dirty="0">
                <a:solidFill>
                  <a:srgbClr val="FFFFFF"/>
                </a:solidFill>
                <a:latin typeface="Avenir Book" charset="0"/>
                <a:ea typeface="Avenir Book" charset="0"/>
                <a:cs typeface="Avenir Book" charset="0"/>
              </a:rPr>
              <a:t>Workflow</a:t>
            </a:r>
          </a:p>
        </p:txBody>
      </p:sp>
      <p:sp>
        <p:nvSpPr>
          <p:cNvPr id="15" name="TextBox 14"/>
          <p:cNvSpPr txBox="1"/>
          <p:nvPr/>
        </p:nvSpPr>
        <p:spPr>
          <a:xfrm>
            <a:off x="6575113" y="4185678"/>
            <a:ext cx="1059097" cy="424510"/>
          </a:xfrm>
          <a:prstGeom prst="rect">
            <a:avLst/>
          </a:prstGeom>
          <a:noFill/>
        </p:spPr>
        <p:txBody>
          <a:bodyPr wrap="none" rtlCol="0">
            <a:spAutoFit/>
          </a:bodyPr>
          <a:lstStyle/>
          <a:p>
            <a:pPr algn="ctr" defTabSz="456926">
              <a:lnSpc>
                <a:spcPct val="90000"/>
              </a:lnSpc>
              <a:buClr>
                <a:srgbClr val="D1232B"/>
              </a:buClr>
            </a:pPr>
            <a:r>
              <a:rPr lang="en-US" sz="1200" b="1" dirty="0">
                <a:solidFill>
                  <a:srgbClr val="FFFFFF"/>
                </a:solidFill>
                <a:latin typeface="Avenir Book" charset="0"/>
                <a:ea typeface="Avenir Book" charset="0"/>
                <a:cs typeface="Avenir Book" charset="0"/>
              </a:rPr>
              <a:t>Contextual</a:t>
            </a:r>
            <a:br>
              <a:rPr lang="en-US" sz="1200" b="1" dirty="0">
                <a:solidFill>
                  <a:srgbClr val="FFFFFF"/>
                </a:solidFill>
                <a:latin typeface="Avenir Book" charset="0"/>
                <a:ea typeface="Avenir Book" charset="0"/>
                <a:cs typeface="Avenir Book" charset="0"/>
              </a:rPr>
            </a:br>
            <a:r>
              <a:rPr lang="en-US" sz="1200" b="1" dirty="0">
                <a:solidFill>
                  <a:srgbClr val="FFFFFF"/>
                </a:solidFill>
                <a:latin typeface="Avenir Book" charset="0"/>
                <a:ea typeface="Avenir Book" charset="0"/>
                <a:cs typeface="Avenir Book" charset="0"/>
              </a:rPr>
              <a:t>Collaboration</a:t>
            </a:r>
          </a:p>
        </p:txBody>
      </p:sp>
      <p:sp>
        <p:nvSpPr>
          <p:cNvPr id="16" name="TextBox 15"/>
          <p:cNvSpPr txBox="1"/>
          <p:nvPr/>
        </p:nvSpPr>
        <p:spPr>
          <a:xfrm>
            <a:off x="3389123" y="4185678"/>
            <a:ext cx="684319" cy="424510"/>
          </a:xfrm>
          <a:prstGeom prst="rect">
            <a:avLst/>
          </a:prstGeom>
          <a:noFill/>
        </p:spPr>
        <p:txBody>
          <a:bodyPr wrap="none" rtlCol="0">
            <a:spAutoFit/>
          </a:bodyPr>
          <a:lstStyle/>
          <a:p>
            <a:pPr algn="ctr" defTabSz="456926">
              <a:lnSpc>
                <a:spcPct val="90000"/>
              </a:lnSpc>
              <a:buClr>
                <a:srgbClr val="D1232B"/>
              </a:buClr>
            </a:pPr>
            <a:r>
              <a:rPr lang="en-US" sz="1200" b="1" dirty="0">
                <a:solidFill>
                  <a:srgbClr val="FFFFFF"/>
                </a:solidFill>
                <a:latin typeface="Avenir Book" charset="0"/>
                <a:ea typeface="Avenir Book" charset="0"/>
                <a:cs typeface="Avenir Book" charset="0"/>
              </a:rPr>
              <a:t>Service</a:t>
            </a:r>
            <a:br>
              <a:rPr lang="en-US" sz="1200" b="1" dirty="0">
                <a:solidFill>
                  <a:srgbClr val="FFFFFF"/>
                </a:solidFill>
                <a:latin typeface="Avenir Book" charset="0"/>
                <a:ea typeface="Avenir Book" charset="0"/>
                <a:cs typeface="Avenir Book" charset="0"/>
              </a:rPr>
            </a:br>
            <a:r>
              <a:rPr lang="en-US" sz="1200" b="1" dirty="0">
                <a:solidFill>
                  <a:srgbClr val="FFFFFF"/>
                </a:solidFill>
                <a:latin typeface="Avenir Book" charset="0"/>
                <a:ea typeface="Avenir Book" charset="0"/>
                <a:cs typeface="Avenir Book" charset="0"/>
              </a:rPr>
              <a:t>Catalog</a:t>
            </a:r>
          </a:p>
        </p:txBody>
      </p:sp>
      <p:sp>
        <p:nvSpPr>
          <p:cNvPr id="17" name="TextBox 16"/>
          <p:cNvSpPr txBox="1"/>
          <p:nvPr/>
        </p:nvSpPr>
        <p:spPr>
          <a:xfrm>
            <a:off x="5201496" y="4185676"/>
            <a:ext cx="1235074" cy="429012"/>
          </a:xfrm>
          <a:prstGeom prst="rect">
            <a:avLst/>
          </a:prstGeom>
          <a:noFill/>
        </p:spPr>
        <p:txBody>
          <a:bodyPr wrap="square" rtlCol="0">
            <a:spAutoFit/>
          </a:bodyPr>
          <a:lstStyle/>
          <a:p>
            <a:pPr algn="ctr" defTabSz="456926">
              <a:lnSpc>
                <a:spcPct val="90000"/>
              </a:lnSpc>
              <a:buClr>
                <a:srgbClr val="D1232B"/>
              </a:buClr>
            </a:pPr>
            <a:r>
              <a:rPr lang="en-US" sz="1200" b="1" dirty="0">
                <a:solidFill>
                  <a:srgbClr val="FFFFFF"/>
                </a:solidFill>
                <a:latin typeface="Avenir Book" charset="0"/>
                <a:ea typeface="Avenir Book" charset="0"/>
                <a:cs typeface="Avenir Book" charset="0"/>
              </a:rPr>
              <a:t>Subscription </a:t>
            </a:r>
            <a:br>
              <a:rPr lang="en-US" sz="1200" b="1" dirty="0">
                <a:solidFill>
                  <a:srgbClr val="FFFFFF"/>
                </a:solidFill>
                <a:latin typeface="Avenir Book" charset="0"/>
                <a:ea typeface="Avenir Book" charset="0"/>
                <a:cs typeface="Avenir Book" charset="0"/>
              </a:rPr>
            </a:br>
            <a:r>
              <a:rPr lang="en-US" sz="1200" b="1" dirty="0">
                <a:solidFill>
                  <a:srgbClr val="FFFFFF"/>
                </a:solidFill>
                <a:latin typeface="Avenir Book" charset="0"/>
                <a:ea typeface="Avenir Book" charset="0"/>
                <a:cs typeface="Avenir Book" charset="0"/>
              </a:rPr>
              <a:t>&amp; Notification</a:t>
            </a:r>
          </a:p>
        </p:txBody>
      </p:sp>
      <p:sp>
        <p:nvSpPr>
          <p:cNvPr id="18" name="TextBox 17"/>
          <p:cNvSpPr txBox="1"/>
          <p:nvPr/>
        </p:nvSpPr>
        <p:spPr>
          <a:xfrm>
            <a:off x="4394754" y="4185678"/>
            <a:ext cx="641059" cy="424510"/>
          </a:xfrm>
          <a:prstGeom prst="rect">
            <a:avLst/>
          </a:prstGeom>
          <a:noFill/>
        </p:spPr>
        <p:txBody>
          <a:bodyPr wrap="none" rtlCol="0">
            <a:spAutoFit/>
          </a:bodyPr>
          <a:lstStyle/>
          <a:p>
            <a:pPr algn="ctr" defTabSz="456926">
              <a:lnSpc>
                <a:spcPct val="90000"/>
              </a:lnSpc>
              <a:buClr>
                <a:srgbClr val="D1232B"/>
              </a:buClr>
            </a:pPr>
            <a:r>
              <a:rPr lang="en-US" sz="1200" b="1" dirty="0">
                <a:solidFill>
                  <a:srgbClr val="FFFFFF"/>
                </a:solidFill>
                <a:latin typeface="Avenir Book" charset="0"/>
                <a:ea typeface="Avenir Book" charset="0"/>
                <a:cs typeface="Avenir Book" charset="0"/>
              </a:rPr>
              <a:t>Service</a:t>
            </a:r>
            <a:br>
              <a:rPr lang="en-US" sz="1200" b="1" dirty="0">
                <a:solidFill>
                  <a:srgbClr val="FFFFFF"/>
                </a:solidFill>
                <a:latin typeface="Avenir Book" charset="0"/>
                <a:ea typeface="Avenir Book" charset="0"/>
                <a:cs typeface="Avenir Book" charset="0"/>
              </a:rPr>
            </a:br>
            <a:r>
              <a:rPr lang="en-US" sz="1200" b="1" dirty="0">
                <a:solidFill>
                  <a:srgbClr val="FFFFFF"/>
                </a:solidFill>
                <a:latin typeface="Avenir Book" charset="0"/>
                <a:ea typeface="Avenir Book" charset="0"/>
                <a:cs typeface="Avenir Book" charset="0"/>
              </a:rPr>
              <a:t>Portal</a:t>
            </a:r>
          </a:p>
        </p:txBody>
      </p:sp>
      <p:sp>
        <p:nvSpPr>
          <p:cNvPr id="19" name="Freeform 26"/>
          <p:cNvSpPr>
            <a:spLocks noChangeAspect="1" noEditPoints="1"/>
          </p:cNvSpPr>
          <p:nvPr/>
        </p:nvSpPr>
        <p:spPr bwMode="auto">
          <a:xfrm>
            <a:off x="3561893" y="3678632"/>
            <a:ext cx="338785" cy="447271"/>
          </a:xfrm>
          <a:custGeom>
            <a:avLst/>
            <a:gdLst>
              <a:gd name="T0" fmla="*/ 128 w 148"/>
              <a:gd name="T1" fmla="*/ 0 h 196"/>
              <a:gd name="T2" fmla="*/ 36 w 148"/>
              <a:gd name="T3" fmla="*/ 0 h 196"/>
              <a:gd name="T4" fmla="*/ 28 w 148"/>
              <a:gd name="T5" fmla="*/ 0 h 196"/>
              <a:gd name="T6" fmla="*/ 20 w 148"/>
              <a:gd name="T7" fmla="*/ 0 h 196"/>
              <a:gd name="T8" fmla="*/ 0 w 148"/>
              <a:gd name="T9" fmla="*/ 20 h 196"/>
              <a:gd name="T10" fmla="*/ 0 w 148"/>
              <a:gd name="T11" fmla="*/ 176 h 196"/>
              <a:gd name="T12" fmla="*/ 20 w 148"/>
              <a:gd name="T13" fmla="*/ 196 h 196"/>
              <a:gd name="T14" fmla="*/ 128 w 148"/>
              <a:gd name="T15" fmla="*/ 196 h 196"/>
              <a:gd name="T16" fmla="*/ 148 w 148"/>
              <a:gd name="T17" fmla="*/ 176 h 196"/>
              <a:gd name="T18" fmla="*/ 148 w 148"/>
              <a:gd name="T19" fmla="*/ 20 h 196"/>
              <a:gd name="T20" fmla="*/ 128 w 148"/>
              <a:gd name="T21" fmla="*/ 0 h 196"/>
              <a:gd name="T22" fmla="*/ 76 w 148"/>
              <a:gd name="T23" fmla="*/ 8 h 196"/>
              <a:gd name="T24" fmla="*/ 116 w 148"/>
              <a:gd name="T25" fmla="*/ 8 h 196"/>
              <a:gd name="T26" fmla="*/ 116 w 148"/>
              <a:gd name="T27" fmla="*/ 90 h 196"/>
              <a:gd name="T28" fmla="*/ 96 w 148"/>
              <a:gd name="T29" fmla="*/ 67 h 196"/>
              <a:gd name="T30" fmla="*/ 76 w 148"/>
              <a:gd name="T31" fmla="*/ 89 h 196"/>
              <a:gd name="T32" fmla="*/ 76 w 148"/>
              <a:gd name="T33" fmla="*/ 8 h 196"/>
              <a:gd name="T34" fmla="*/ 20 w 148"/>
              <a:gd name="T35" fmla="*/ 188 h 196"/>
              <a:gd name="T36" fmla="*/ 8 w 148"/>
              <a:gd name="T37" fmla="*/ 176 h 196"/>
              <a:gd name="T38" fmla="*/ 8 w 148"/>
              <a:gd name="T39" fmla="*/ 20 h 196"/>
              <a:gd name="T40" fmla="*/ 20 w 148"/>
              <a:gd name="T41" fmla="*/ 8 h 196"/>
              <a:gd name="T42" fmla="*/ 28 w 148"/>
              <a:gd name="T43" fmla="*/ 8 h 196"/>
              <a:gd name="T44" fmla="*/ 28 w 148"/>
              <a:gd name="T45" fmla="*/ 188 h 196"/>
              <a:gd name="T46" fmla="*/ 20 w 148"/>
              <a:gd name="T47" fmla="*/ 188 h 196"/>
              <a:gd name="T48" fmla="*/ 140 w 148"/>
              <a:gd name="T49" fmla="*/ 176 h 196"/>
              <a:gd name="T50" fmla="*/ 128 w 148"/>
              <a:gd name="T51" fmla="*/ 188 h 196"/>
              <a:gd name="T52" fmla="*/ 36 w 148"/>
              <a:gd name="T53" fmla="*/ 188 h 196"/>
              <a:gd name="T54" fmla="*/ 36 w 148"/>
              <a:gd name="T55" fmla="*/ 8 h 196"/>
              <a:gd name="T56" fmla="*/ 68 w 148"/>
              <a:gd name="T57" fmla="*/ 8 h 196"/>
              <a:gd name="T58" fmla="*/ 68 w 148"/>
              <a:gd name="T59" fmla="*/ 111 h 196"/>
              <a:gd name="T60" fmla="*/ 96 w 148"/>
              <a:gd name="T61" fmla="*/ 79 h 196"/>
              <a:gd name="T62" fmla="*/ 124 w 148"/>
              <a:gd name="T63" fmla="*/ 112 h 196"/>
              <a:gd name="T64" fmla="*/ 124 w 148"/>
              <a:gd name="T65" fmla="*/ 8 h 196"/>
              <a:gd name="T66" fmla="*/ 128 w 148"/>
              <a:gd name="T67" fmla="*/ 8 h 196"/>
              <a:gd name="T68" fmla="*/ 140 w 148"/>
              <a:gd name="T69" fmla="*/ 20 h 196"/>
              <a:gd name="T70" fmla="*/ 140 w 148"/>
              <a:gd name="T71" fmla="*/ 17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8" h="196">
                <a:moveTo>
                  <a:pt x="128" y="0"/>
                </a:moveTo>
                <a:cubicBezTo>
                  <a:pt x="36" y="0"/>
                  <a:pt x="36" y="0"/>
                  <a:pt x="36" y="0"/>
                </a:cubicBezTo>
                <a:cubicBezTo>
                  <a:pt x="28" y="0"/>
                  <a:pt x="28" y="0"/>
                  <a:pt x="28" y="0"/>
                </a:cubicBezTo>
                <a:cubicBezTo>
                  <a:pt x="20" y="0"/>
                  <a:pt x="20" y="0"/>
                  <a:pt x="20" y="0"/>
                </a:cubicBezTo>
                <a:cubicBezTo>
                  <a:pt x="9" y="0"/>
                  <a:pt x="0" y="9"/>
                  <a:pt x="0" y="20"/>
                </a:cubicBezTo>
                <a:cubicBezTo>
                  <a:pt x="0" y="176"/>
                  <a:pt x="0" y="176"/>
                  <a:pt x="0" y="176"/>
                </a:cubicBezTo>
                <a:cubicBezTo>
                  <a:pt x="0" y="187"/>
                  <a:pt x="9" y="196"/>
                  <a:pt x="20" y="196"/>
                </a:cubicBezTo>
                <a:cubicBezTo>
                  <a:pt x="128" y="196"/>
                  <a:pt x="128" y="196"/>
                  <a:pt x="128" y="196"/>
                </a:cubicBezTo>
                <a:cubicBezTo>
                  <a:pt x="139" y="196"/>
                  <a:pt x="148" y="187"/>
                  <a:pt x="148" y="176"/>
                </a:cubicBezTo>
                <a:cubicBezTo>
                  <a:pt x="148" y="20"/>
                  <a:pt x="148" y="20"/>
                  <a:pt x="148" y="20"/>
                </a:cubicBezTo>
                <a:cubicBezTo>
                  <a:pt x="148" y="9"/>
                  <a:pt x="139" y="0"/>
                  <a:pt x="128" y="0"/>
                </a:cubicBezTo>
                <a:close/>
                <a:moveTo>
                  <a:pt x="76" y="8"/>
                </a:moveTo>
                <a:cubicBezTo>
                  <a:pt x="116" y="8"/>
                  <a:pt x="116" y="8"/>
                  <a:pt x="116" y="8"/>
                </a:cubicBezTo>
                <a:cubicBezTo>
                  <a:pt x="116" y="90"/>
                  <a:pt x="116" y="90"/>
                  <a:pt x="116" y="90"/>
                </a:cubicBezTo>
                <a:cubicBezTo>
                  <a:pt x="96" y="67"/>
                  <a:pt x="96" y="67"/>
                  <a:pt x="96" y="67"/>
                </a:cubicBezTo>
                <a:cubicBezTo>
                  <a:pt x="76" y="89"/>
                  <a:pt x="76" y="89"/>
                  <a:pt x="76" y="89"/>
                </a:cubicBezTo>
                <a:lnTo>
                  <a:pt x="76" y="8"/>
                </a:lnTo>
                <a:close/>
                <a:moveTo>
                  <a:pt x="20" y="188"/>
                </a:moveTo>
                <a:cubicBezTo>
                  <a:pt x="13" y="188"/>
                  <a:pt x="8" y="183"/>
                  <a:pt x="8" y="176"/>
                </a:cubicBezTo>
                <a:cubicBezTo>
                  <a:pt x="8" y="20"/>
                  <a:pt x="8" y="20"/>
                  <a:pt x="8" y="20"/>
                </a:cubicBezTo>
                <a:cubicBezTo>
                  <a:pt x="8" y="13"/>
                  <a:pt x="13" y="8"/>
                  <a:pt x="20" y="8"/>
                </a:cubicBezTo>
                <a:cubicBezTo>
                  <a:pt x="28" y="8"/>
                  <a:pt x="28" y="8"/>
                  <a:pt x="28" y="8"/>
                </a:cubicBezTo>
                <a:cubicBezTo>
                  <a:pt x="28" y="188"/>
                  <a:pt x="28" y="188"/>
                  <a:pt x="28" y="188"/>
                </a:cubicBezTo>
                <a:lnTo>
                  <a:pt x="20" y="188"/>
                </a:lnTo>
                <a:close/>
                <a:moveTo>
                  <a:pt x="140" y="176"/>
                </a:moveTo>
                <a:cubicBezTo>
                  <a:pt x="140" y="183"/>
                  <a:pt x="135" y="188"/>
                  <a:pt x="128" y="188"/>
                </a:cubicBezTo>
                <a:cubicBezTo>
                  <a:pt x="36" y="188"/>
                  <a:pt x="36" y="188"/>
                  <a:pt x="36" y="188"/>
                </a:cubicBezTo>
                <a:cubicBezTo>
                  <a:pt x="36" y="8"/>
                  <a:pt x="36" y="8"/>
                  <a:pt x="36" y="8"/>
                </a:cubicBezTo>
                <a:cubicBezTo>
                  <a:pt x="68" y="8"/>
                  <a:pt x="68" y="8"/>
                  <a:pt x="68" y="8"/>
                </a:cubicBezTo>
                <a:cubicBezTo>
                  <a:pt x="68" y="111"/>
                  <a:pt x="68" y="111"/>
                  <a:pt x="68" y="111"/>
                </a:cubicBezTo>
                <a:cubicBezTo>
                  <a:pt x="96" y="79"/>
                  <a:pt x="96" y="79"/>
                  <a:pt x="96" y="79"/>
                </a:cubicBezTo>
                <a:cubicBezTo>
                  <a:pt x="124" y="112"/>
                  <a:pt x="124" y="112"/>
                  <a:pt x="124" y="112"/>
                </a:cubicBezTo>
                <a:cubicBezTo>
                  <a:pt x="124" y="8"/>
                  <a:pt x="124" y="8"/>
                  <a:pt x="124" y="8"/>
                </a:cubicBezTo>
                <a:cubicBezTo>
                  <a:pt x="128" y="8"/>
                  <a:pt x="128" y="8"/>
                  <a:pt x="128" y="8"/>
                </a:cubicBezTo>
                <a:cubicBezTo>
                  <a:pt x="135" y="8"/>
                  <a:pt x="140" y="13"/>
                  <a:pt x="140" y="20"/>
                </a:cubicBezTo>
                <a:lnTo>
                  <a:pt x="140" y="17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200">
              <a:solidFill>
                <a:srgbClr val="000000"/>
              </a:solidFill>
              <a:latin typeface="Avenir Book" charset="0"/>
              <a:ea typeface="Avenir Book" charset="0"/>
              <a:cs typeface="Avenir Book" charset="0"/>
            </a:endParaRPr>
          </a:p>
        </p:txBody>
      </p:sp>
      <p:sp>
        <p:nvSpPr>
          <p:cNvPr id="20" name="Freeform 5"/>
          <p:cNvSpPr>
            <a:spLocks noChangeAspect="1" noEditPoints="1"/>
          </p:cNvSpPr>
          <p:nvPr/>
        </p:nvSpPr>
        <p:spPr bwMode="auto">
          <a:xfrm>
            <a:off x="9230934" y="3661110"/>
            <a:ext cx="464792" cy="464792"/>
          </a:xfrm>
          <a:custGeom>
            <a:avLst/>
            <a:gdLst>
              <a:gd name="T0" fmla="*/ 148 w 296"/>
              <a:gd name="T1" fmla="*/ 296 h 296"/>
              <a:gd name="T2" fmla="*/ 0 w 296"/>
              <a:gd name="T3" fmla="*/ 148 h 296"/>
              <a:gd name="T4" fmla="*/ 148 w 296"/>
              <a:gd name="T5" fmla="*/ 0 h 296"/>
              <a:gd name="T6" fmla="*/ 296 w 296"/>
              <a:gd name="T7" fmla="*/ 148 h 296"/>
              <a:gd name="T8" fmla="*/ 148 w 296"/>
              <a:gd name="T9" fmla="*/ 296 h 296"/>
              <a:gd name="T10" fmla="*/ 148 w 296"/>
              <a:gd name="T11" fmla="*/ 8 h 296"/>
              <a:gd name="T12" fmla="*/ 8 w 296"/>
              <a:gd name="T13" fmla="*/ 148 h 296"/>
              <a:gd name="T14" fmla="*/ 148 w 296"/>
              <a:gd name="T15" fmla="*/ 288 h 296"/>
              <a:gd name="T16" fmla="*/ 288 w 296"/>
              <a:gd name="T17" fmla="*/ 148 h 296"/>
              <a:gd name="T18" fmla="*/ 148 w 296"/>
              <a:gd name="T19" fmla="*/ 8 h 296"/>
              <a:gd name="T20" fmla="*/ 133 w 296"/>
              <a:gd name="T21" fmla="*/ 235 h 296"/>
              <a:gd name="T22" fmla="*/ 111 w 296"/>
              <a:gd name="T23" fmla="*/ 216 h 296"/>
              <a:gd name="T24" fmla="*/ 113 w 296"/>
              <a:gd name="T25" fmla="*/ 203 h 296"/>
              <a:gd name="T26" fmla="*/ 118 w 296"/>
              <a:gd name="T27" fmla="*/ 166 h 296"/>
              <a:gd name="T28" fmla="*/ 120 w 296"/>
              <a:gd name="T29" fmla="*/ 160 h 296"/>
              <a:gd name="T30" fmla="*/ 120 w 296"/>
              <a:gd name="T31" fmla="*/ 154 h 296"/>
              <a:gd name="T32" fmla="*/ 120 w 296"/>
              <a:gd name="T33" fmla="*/ 154 h 296"/>
              <a:gd name="T34" fmla="*/ 119 w 296"/>
              <a:gd name="T35" fmla="*/ 154 h 296"/>
              <a:gd name="T36" fmla="*/ 107 w 296"/>
              <a:gd name="T37" fmla="*/ 142 h 296"/>
              <a:gd name="T38" fmla="*/ 127 w 296"/>
              <a:gd name="T39" fmla="*/ 122 h 296"/>
              <a:gd name="T40" fmla="*/ 167 w 296"/>
              <a:gd name="T41" fmla="*/ 112 h 296"/>
              <a:gd name="T42" fmla="*/ 181 w 296"/>
              <a:gd name="T43" fmla="*/ 126 h 296"/>
              <a:gd name="T44" fmla="*/ 177 w 296"/>
              <a:gd name="T45" fmla="*/ 158 h 296"/>
              <a:gd name="T46" fmla="*/ 171 w 296"/>
              <a:gd name="T47" fmla="*/ 194 h 296"/>
              <a:gd name="T48" fmla="*/ 173 w 296"/>
              <a:gd name="T49" fmla="*/ 194 h 296"/>
              <a:gd name="T50" fmla="*/ 185 w 296"/>
              <a:gd name="T51" fmla="*/ 204 h 296"/>
              <a:gd name="T52" fmla="*/ 133 w 296"/>
              <a:gd name="T53" fmla="*/ 235 h 296"/>
              <a:gd name="T54" fmla="*/ 167 w 296"/>
              <a:gd name="T55" fmla="*/ 120 h 296"/>
              <a:gd name="T56" fmla="*/ 130 w 296"/>
              <a:gd name="T57" fmla="*/ 129 h 296"/>
              <a:gd name="T58" fmla="*/ 115 w 296"/>
              <a:gd name="T59" fmla="*/ 142 h 296"/>
              <a:gd name="T60" fmla="*/ 119 w 296"/>
              <a:gd name="T61" fmla="*/ 146 h 296"/>
              <a:gd name="T62" fmla="*/ 128 w 296"/>
              <a:gd name="T63" fmla="*/ 154 h 296"/>
              <a:gd name="T64" fmla="*/ 127 w 296"/>
              <a:gd name="T65" fmla="*/ 161 h 296"/>
              <a:gd name="T66" fmla="*/ 126 w 296"/>
              <a:gd name="T67" fmla="*/ 167 h 296"/>
              <a:gd name="T68" fmla="*/ 121 w 296"/>
              <a:gd name="T69" fmla="*/ 205 h 296"/>
              <a:gd name="T70" fmla="*/ 119 w 296"/>
              <a:gd name="T71" fmla="*/ 216 h 296"/>
              <a:gd name="T72" fmla="*/ 133 w 296"/>
              <a:gd name="T73" fmla="*/ 227 h 296"/>
              <a:gd name="T74" fmla="*/ 177 w 296"/>
              <a:gd name="T75" fmla="*/ 204 h 296"/>
              <a:gd name="T76" fmla="*/ 177 w 296"/>
              <a:gd name="T77" fmla="*/ 202 h 296"/>
              <a:gd name="T78" fmla="*/ 173 w 296"/>
              <a:gd name="T79" fmla="*/ 202 h 296"/>
              <a:gd name="T80" fmla="*/ 165 w 296"/>
              <a:gd name="T81" fmla="*/ 200 h 296"/>
              <a:gd name="T82" fmla="*/ 163 w 296"/>
              <a:gd name="T83" fmla="*/ 194 h 296"/>
              <a:gd name="T84" fmla="*/ 169 w 296"/>
              <a:gd name="T85" fmla="*/ 157 h 296"/>
              <a:gd name="T86" fmla="*/ 173 w 296"/>
              <a:gd name="T87" fmla="*/ 126 h 296"/>
              <a:gd name="T88" fmla="*/ 167 w 296"/>
              <a:gd name="T89" fmla="*/ 120 h 296"/>
              <a:gd name="T90" fmla="*/ 142 w 296"/>
              <a:gd name="T91" fmla="*/ 107 h 296"/>
              <a:gd name="T92" fmla="*/ 140 w 296"/>
              <a:gd name="T93" fmla="*/ 107 h 296"/>
              <a:gd name="T94" fmla="*/ 117 w 296"/>
              <a:gd name="T95" fmla="*/ 91 h 296"/>
              <a:gd name="T96" fmla="*/ 167 w 296"/>
              <a:gd name="T97" fmla="*/ 60 h 296"/>
              <a:gd name="T98" fmla="*/ 185 w 296"/>
              <a:gd name="T99" fmla="*/ 67 h 296"/>
              <a:gd name="T100" fmla="*/ 189 w 296"/>
              <a:gd name="T101" fmla="*/ 77 h 296"/>
              <a:gd name="T102" fmla="*/ 181 w 296"/>
              <a:gd name="T103" fmla="*/ 92 h 296"/>
              <a:gd name="T104" fmla="*/ 142 w 296"/>
              <a:gd name="T105" fmla="*/ 107 h 296"/>
              <a:gd name="T106" fmla="*/ 167 w 296"/>
              <a:gd name="T107" fmla="*/ 68 h 296"/>
              <a:gd name="T108" fmla="*/ 125 w 296"/>
              <a:gd name="T109" fmla="*/ 91 h 296"/>
              <a:gd name="T110" fmla="*/ 141 w 296"/>
              <a:gd name="T111" fmla="*/ 99 h 296"/>
              <a:gd name="T112" fmla="*/ 141 w 296"/>
              <a:gd name="T113" fmla="*/ 99 h 296"/>
              <a:gd name="T114" fmla="*/ 176 w 296"/>
              <a:gd name="T115" fmla="*/ 86 h 296"/>
              <a:gd name="T116" fmla="*/ 181 w 296"/>
              <a:gd name="T117" fmla="*/ 77 h 296"/>
              <a:gd name="T118" fmla="*/ 179 w 296"/>
              <a:gd name="T119" fmla="*/ 72 h 296"/>
              <a:gd name="T120" fmla="*/ 167 w 296"/>
              <a:gd name="T121" fmla="*/ 6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6" h="296">
                <a:moveTo>
                  <a:pt x="148" y="296"/>
                </a:moveTo>
                <a:cubicBezTo>
                  <a:pt x="66" y="296"/>
                  <a:pt x="0" y="229"/>
                  <a:pt x="0" y="148"/>
                </a:cubicBezTo>
                <a:cubicBezTo>
                  <a:pt x="0" y="66"/>
                  <a:pt x="66" y="0"/>
                  <a:pt x="148" y="0"/>
                </a:cubicBezTo>
                <a:cubicBezTo>
                  <a:pt x="230" y="0"/>
                  <a:pt x="296" y="66"/>
                  <a:pt x="296" y="148"/>
                </a:cubicBezTo>
                <a:cubicBezTo>
                  <a:pt x="296" y="229"/>
                  <a:pt x="230" y="296"/>
                  <a:pt x="148" y="296"/>
                </a:cubicBezTo>
                <a:close/>
                <a:moveTo>
                  <a:pt x="148" y="8"/>
                </a:moveTo>
                <a:cubicBezTo>
                  <a:pt x="71" y="8"/>
                  <a:pt x="8" y="70"/>
                  <a:pt x="8" y="148"/>
                </a:cubicBezTo>
                <a:cubicBezTo>
                  <a:pt x="8" y="225"/>
                  <a:pt x="71" y="288"/>
                  <a:pt x="148" y="288"/>
                </a:cubicBezTo>
                <a:cubicBezTo>
                  <a:pt x="225" y="288"/>
                  <a:pt x="288" y="225"/>
                  <a:pt x="288" y="148"/>
                </a:cubicBezTo>
                <a:cubicBezTo>
                  <a:pt x="288" y="70"/>
                  <a:pt x="225" y="8"/>
                  <a:pt x="148" y="8"/>
                </a:cubicBezTo>
                <a:close/>
                <a:moveTo>
                  <a:pt x="133" y="235"/>
                </a:moveTo>
                <a:cubicBezTo>
                  <a:pt x="123" y="235"/>
                  <a:pt x="111" y="228"/>
                  <a:pt x="111" y="216"/>
                </a:cubicBezTo>
                <a:cubicBezTo>
                  <a:pt x="111" y="212"/>
                  <a:pt x="112" y="207"/>
                  <a:pt x="113" y="203"/>
                </a:cubicBezTo>
                <a:cubicBezTo>
                  <a:pt x="118" y="166"/>
                  <a:pt x="118" y="166"/>
                  <a:pt x="118" y="166"/>
                </a:cubicBezTo>
                <a:cubicBezTo>
                  <a:pt x="119" y="164"/>
                  <a:pt x="119" y="162"/>
                  <a:pt x="120" y="160"/>
                </a:cubicBezTo>
                <a:cubicBezTo>
                  <a:pt x="120" y="158"/>
                  <a:pt x="120" y="156"/>
                  <a:pt x="120" y="154"/>
                </a:cubicBezTo>
                <a:cubicBezTo>
                  <a:pt x="120" y="154"/>
                  <a:pt x="120" y="154"/>
                  <a:pt x="120" y="154"/>
                </a:cubicBezTo>
                <a:cubicBezTo>
                  <a:pt x="120" y="154"/>
                  <a:pt x="120" y="154"/>
                  <a:pt x="119" y="154"/>
                </a:cubicBezTo>
                <a:cubicBezTo>
                  <a:pt x="116" y="154"/>
                  <a:pt x="107" y="154"/>
                  <a:pt x="107" y="142"/>
                </a:cubicBezTo>
                <a:cubicBezTo>
                  <a:pt x="107" y="130"/>
                  <a:pt x="120" y="124"/>
                  <a:pt x="127" y="122"/>
                </a:cubicBezTo>
                <a:cubicBezTo>
                  <a:pt x="138" y="117"/>
                  <a:pt x="155" y="112"/>
                  <a:pt x="167" y="112"/>
                </a:cubicBezTo>
                <a:cubicBezTo>
                  <a:pt x="176" y="112"/>
                  <a:pt x="181" y="117"/>
                  <a:pt x="181" y="126"/>
                </a:cubicBezTo>
                <a:cubicBezTo>
                  <a:pt x="181" y="135"/>
                  <a:pt x="178" y="150"/>
                  <a:pt x="177" y="158"/>
                </a:cubicBezTo>
                <a:cubicBezTo>
                  <a:pt x="176" y="161"/>
                  <a:pt x="173" y="185"/>
                  <a:pt x="171" y="194"/>
                </a:cubicBezTo>
                <a:cubicBezTo>
                  <a:pt x="172" y="194"/>
                  <a:pt x="173" y="194"/>
                  <a:pt x="173" y="194"/>
                </a:cubicBezTo>
                <a:cubicBezTo>
                  <a:pt x="177" y="194"/>
                  <a:pt x="185" y="194"/>
                  <a:pt x="185" y="204"/>
                </a:cubicBezTo>
                <a:cubicBezTo>
                  <a:pt x="185" y="225"/>
                  <a:pt x="145" y="235"/>
                  <a:pt x="133" y="235"/>
                </a:cubicBezTo>
                <a:close/>
                <a:moveTo>
                  <a:pt x="167" y="120"/>
                </a:moveTo>
                <a:cubicBezTo>
                  <a:pt x="156" y="120"/>
                  <a:pt x="140" y="125"/>
                  <a:pt x="130" y="129"/>
                </a:cubicBezTo>
                <a:cubicBezTo>
                  <a:pt x="122" y="132"/>
                  <a:pt x="115" y="136"/>
                  <a:pt x="115" y="142"/>
                </a:cubicBezTo>
                <a:cubicBezTo>
                  <a:pt x="115" y="146"/>
                  <a:pt x="116" y="146"/>
                  <a:pt x="119" y="146"/>
                </a:cubicBezTo>
                <a:cubicBezTo>
                  <a:pt x="125" y="146"/>
                  <a:pt x="128" y="149"/>
                  <a:pt x="128" y="154"/>
                </a:cubicBezTo>
                <a:cubicBezTo>
                  <a:pt x="128" y="156"/>
                  <a:pt x="128" y="159"/>
                  <a:pt x="127" y="161"/>
                </a:cubicBezTo>
                <a:cubicBezTo>
                  <a:pt x="127" y="163"/>
                  <a:pt x="127" y="165"/>
                  <a:pt x="126" y="167"/>
                </a:cubicBezTo>
                <a:cubicBezTo>
                  <a:pt x="121" y="205"/>
                  <a:pt x="121" y="205"/>
                  <a:pt x="121" y="205"/>
                </a:cubicBezTo>
                <a:cubicBezTo>
                  <a:pt x="120" y="208"/>
                  <a:pt x="119" y="212"/>
                  <a:pt x="119" y="216"/>
                </a:cubicBezTo>
                <a:cubicBezTo>
                  <a:pt x="119" y="224"/>
                  <a:pt x="128" y="227"/>
                  <a:pt x="133" y="227"/>
                </a:cubicBezTo>
                <a:cubicBezTo>
                  <a:pt x="146" y="227"/>
                  <a:pt x="177" y="217"/>
                  <a:pt x="177" y="204"/>
                </a:cubicBezTo>
                <a:cubicBezTo>
                  <a:pt x="177" y="203"/>
                  <a:pt x="177" y="202"/>
                  <a:pt x="177" y="202"/>
                </a:cubicBezTo>
                <a:cubicBezTo>
                  <a:pt x="176" y="202"/>
                  <a:pt x="174" y="202"/>
                  <a:pt x="173" y="202"/>
                </a:cubicBezTo>
                <a:cubicBezTo>
                  <a:pt x="171" y="202"/>
                  <a:pt x="167" y="202"/>
                  <a:pt x="165" y="200"/>
                </a:cubicBezTo>
                <a:cubicBezTo>
                  <a:pt x="164" y="198"/>
                  <a:pt x="163" y="196"/>
                  <a:pt x="163" y="194"/>
                </a:cubicBezTo>
                <a:cubicBezTo>
                  <a:pt x="165" y="185"/>
                  <a:pt x="169" y="159"/>
                  <a:pt x="169" y="157"/>
                </a:cubicBezTo>
                <a:cubicBezTo>
                  <a:pt x="171" y="143"/>
                  <a:pt x="173" y="132"/>
                  <a:pt x="173" y="126"/>
                </a:cubicBezTo>
                <a:cubicBezTo>
                  <a:pt x="173" y="121"/>
                  <a:pt x="171" y="120"/>
                  <a:pt x="167" y="120"/>
                </a:cubicBezTo>
                <a:close/>
                <a:moveTo>
                  <a:pt x="142" y="107"/>
                </a:moveTo>
                <a:cubicBezTo>
                  <a:pt x="142" y="107"/>
                  <a:pt x="141" y="107"/>
                  <a:pt x="140" y="107"/>
                </a:cubicBezTo>
                <a:cubicBezTo>
                  <a:pt x="121" y="106"/>
                  <a:pt x="117" y="98"/>
                  <a:pt x="117" y="91"/>
                </a:cubicBezTo>
                <a:cubicBezTo>
                  <a:pt x="117" y="70"/>
                  <a:pt x="153" y="60"/>
                  <a:pt x="167" y="60"/>
                </a:cubicBezTo>
                <a:cubicBezTo>
                  <a:pt x="170" y="60"/>
                  <a:pt x="179" y="61"/>
                  <a:pt x="185" y="67"/>
                </a:cubicBezTo>
                <a:cubicBezTo>
                  <a:pt x="188" y="70"/>
                  <a:pt x="189" y="73"/>
                  <a:pt x="189" y="77"/>
                </a:cubicBezTo>
                <a:cubicBezTo>
                  <a:pt x="189" y="82"/>
                  <a:pt x="186" y="88"/>
                  <a:pt x="181" y="92"/>
                </a:cubicBezTo>
                <a:cubicBezTo>
                  <a:pt x="171" y="102"/>
                  <a:pt x="153" y="107"/>
                  <a:pt x="142" y="107"/>
                </a:cubicBezTo>
                <a:close/>
                <a:moveTo>
                  <a:pt x="167" y="68"/>
                </a:moveTo>
                <a:cubicBezTo>
                  <a:pt x="153" y="68"/>
                  <a:pt x="125" y="77"/>
                  <a:pt x="125" y="91"/>
                </a:cubicBezTo>
                <a:cubicBezTo>
                  <a:pt x="125" y="96"/>
                  <a:pt x="130" y="99"/>
                  <a:pt x="141" y="99"/>
                </a:cubicBezTo>
                <a:cubicBezTo>
                  <a:pt x="141" y="99"/>
                  <a:pt x="141" y="99"/>
                  <a:pt x="141" y="99"/>
                </a:cubicBezTo>
                <a:cubicBezTo>
                  <a:pt x="150" y="100"/>
                  <a:pt x="167" y="94"/>
                  <a:pt x="176" y="86"/>
                </a:cubicBezTo>
                <a:cubicBezTo>
                  <a:pt x="179" y="83"/>
                  <a:pt x="181" y="80"/>
                  <a:pt x="181" y="77"/>
                </a:cubicBezTo>
                <a:cubicBezTo>
                  <a:pt x="181" y="75"/>
                  <a:pt x="181" y="74"/>
                  <a:pt x="179" y="72"/>
                </a:cubicBezTo>
                <a:cubicBezTo>
                  <a:pt x="177" y="70"/>
                  <a:pt x="172" y="68"/>
                  <a:pt x="167" y="68"/>
                </a:cubicBezTo>
                <a:close/>
              </a:path>
            </a:pathLst>
          </a:custGeom>
          <a:solidFill>
            <a:srgbClr val="FFFFFF"/>
          </a:solidFill>
          <a:ln>
            <a:noFill/>
          </a:ln>
        </p:spPr>
        <p:txBody>
          <a:bodyPr vert="horz" wrap="square" lIns="91368" tIns="45684" rIns="91368" bIns="45684" numCol="1" anchor="t" anchorCtr="0" compatLnSpc="1">
            <a:prstTxWarp prst="textNoShape">
              <a:avLst/>
            </a:prstTxWarp>
          </a:bodyPr>
          <a:lstStyle/>
          <a:p>
            <a:pPr defTabSz="456926"/>
            <a:endParaRPr lang="en-US" sz="1200">
              <a:solidFill>
                <a:srgbClr val="000000"/>
              </a:solidFill>
              <a:latin typeface="Avenir Book" charset="0"/>
              <a:ea typeface="Avenir Book" charset="0"/>
              <a:cs typeface="Avenir Book" charset="0"/>
            </a:endParaRPr>
          </a:p>
        </p:txBody>
      </p:sp>
      <p:sp>
        <p:nvSpPr>
          <p:cNvPr id="22" name="Freeform 144"/>
          <p:cNvSpPr>
            <a:spLocks/>
          </p:cNvSpPr>
          <p:nvPr/>
        </p:nvSpPr>
        <p:spPr bwMode="auto">
          <a:xfrm>
            <a:off x="10598380" y="3889773"/>
            <a:ext cx="213675" cy="236128"/>
          </a:xfrm>
          <a:custGeom>
            <a:avLst/>
            <a:gdLst>
              <a:gd name="T0" fmla="*/ 72 w 111"/>
              <a:gd name="T1" fmla="*/ 123 h 123"/>
              <a:gd name="T2" fmla="*/ 71 w 111"/>
              <a:gd name="T3" fmla="*/ 123 h 123"/>
              <a:gd name="T4" fmla="*/ 19 w 111"/>
              <a:gd name="T5" fmla="*/ 67 h 123"/>
              <a:gd name="T6" fmla="*/ 19 w 111"/>
              <a:gd name="T7" fmla="*/ 64 h 123"/>
              <a:gd name="T8" fmla="*/ 0 w 111"/>
              <a:gd name="T9" fmla="*/ 45 h 123"/>
              <a:gd name="T10" fmla="*/ 6 w 111"/>
              <a:gd name="T11" fmla="*/ 40 h 123"/>
              <a:gd name="T12" fmla="*/ 27 w 111"/>
              <a:gd name="T13" fmla="*/ 61 h 123"/>
              <a:gd name="T14" fmla="*/ 27 w 111"/>
              <a:gd name="T15" fmla="*/ 67 h 123"/>
              <a:gd name="T16" fmla="*/ 70 w 111"/>
              <a:gd name="T17" fmla="*/ 115 h 123"/>
              <a:gd name="T18" fmla="*/ 72 w 111"/>
              <a:gd name="T19" fmla="*/ 114 h 123"/>
              <a:gd name="T20" fmla="*/ 49 w 111"/>
              <a:gd name="T21" fmla="*/ 91 h 123"/>
              <a:gd name="T22" fmla="*/ 79 w 111"/>
              <a:gd name="T23" fmla="*/ 61 h 123"/>
              <a:gd name="T24" fmla="*/ 102 w 111"/>
              <a:gd name="T25" fmla="*/ 84 h 123"/>
              <a:gd name="T26" fmla="*/ 103 w 111"/>
              <a:gd name="T27" fmla="*/ 82 h 123"/>
              <a:gd name="T28" fmla="*/ 55 w 111"/>
              <a:gd name="T29" fmla="*/ 39 h 123"/>
              <a:gd name="T30" fmla="*/ 49 w 111"/>
              <a:gd name="T31" fmla="*/ 39 h 123"/>
              <a:gd name="T32" fmla="*/ 16 w 111"/>
              <a:gd name="T33" fmla="*/ 5 h 123"/>
              <a:gd name="T34" fmla="*/ 22 w 111"/>
              <a:gd name="T35" fmla="*/ 0 h 123"/>
              <a:gd name="T36" fmla="*/ 53 w 111"/>
              <a:gd name="T37" fmla="*/ 31 h 123"/>
              <a:gd name="T38" fmla="*/ 55 w 111"/>
              <a:gd name="T39" fmla="*/ 31 h 123"/>
              <a:gd name="T40" fmla="*/ 111 w 111"/>
              <a:gd name="T41" fmla="*/ 83 h 123"/>
              <a:gd name="T42" fmla="*/ 111 w 111"/>
              <a:gd name="T43" fmla="*/ 84 h 123"/>
              <a:gd name="T44" fmla="*/ 104 w 111"/>
              <a:gd name="T45" fmla="*/ 97 h 123"/>
              <a:gd name="T46" fmla="*/ 79 w 111"/>
              <a:gd name="T47" fmla="*/ 72 h 123"/>
              <a:gd name="T48" fmla="*/ 61 w 111"/>
              <a:gd name="T49" fmla="*/ 91 h 123"/>
              <a:gd name="T50" fmla="*/ 86 w 111"/>
              <a:gd name="T51" fmla="*/ 116 h 123"/>
              <a:gd name="T52" fmla="*/ 72 w 111"/>
              <a:gd name="T53" fmla="*/ 12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1" h="123">
                <a:moveTo>
                  <a:pt x="72" y="123"/>
                </a:moveTo>
                <a:cubicBezTo>
                  <a:pt x="71" y="123"/>
                  <a:pt x="71" y="123"/>
                  <a:pt x="71" y="123"/>
                </a:cubicBezTo>
                <a:cubicBezTo>
                  <a:pt x="36" y="123"/>
                  <a:pt x="19" y="104"/>
                  <a:pt x="19" y="67"/>
                </a:cubicBezTo>
                <a:cubicBezTo>
                  <a:pt x="19" y="64"/>
                  <a:pt x="19" y="64"/>
                  <a:pt x="19" y="64"/>
                </a:cubicBezTo>
                <a:cubicBezTo>
                  <a:pt x="0" y="45"/>
                  <a:pt x="0" y="45"/>
                  <a:pt x="0" y="45"/>
                </a:cubicBezTo>
                <a:cubicBezTo>
                  <a:pt x="6" y="40"/>
                  <a:pt x="6" y="40"/>
                  <a:pt x="6" y="40"/>
                </a:cubicBezTo>
                <a:cubicBezTo>
                  <a:pt x="27" y="61"/>
                  <a:pt x="27" y="61"/>
                  <a:pt x="27" y="61"/>
                </a:cubicBezTo>
                <a:cubicBezTo>
                  <a:pt x="27" y="67"/>
                  <a:pt x="27" y="67"/>
                  <a:pt x="27" y="67"/>
                </a:cubicBezTo>
                <a:cubicBezTo>
                  <a:pt x="27" y="99"/>
                  <a:pt x="40" y="114"/>
                  <a:pt x="70" y="115"/>
                </a:cubicBezTo>
                <a:cubicBezTo>
                  <a:pt x="72" y="114"/>
                  <a:pt x="72" y="114"/>
                  <a:pt x="72" y="114"/>
                </a:cubicBezTo>
                <a:cubicBezTo>
                  <a:pt x="49" y="91"/>
                  <a:pt x="49" y="91"/>
                  <a:pt x="49" y="91"/>
                </a:cubicBezTo>
                <a:cubicBezTo>
                  <a:pt x="79" y="61"/>
                  <a:pt x="79" y="61"/>
                  <a:pt x="79" y="61"/>
                </a:cubicBezTo>
                <a:cubicBezTo>
                  <a:pt x="102" y="84"/>
                  <a:pt x="102" y="84"/>
                  <a:pt x="102" y="84"/>
                </a:cubicBezTo>
                <a:cubicBezTo>
                  <a:pt x="103" y="82"/>
                  <a:pt x="103" y="82"/>
                  <a:pt x="103" y="82"/>
                </a:cubicBezTo>
                <a:cubicBezTo>
                  <a:pt x="103" y="52"/>
                  <a:pt x="88" y="39"/>
                  <a:pt x="55" y="39"/>
                </a:cubicBezTo>
                <a:cubicBezTo>
                  <a:pt x="49" y="39"/>
                  <a:pt x="49" y="39"/>
                  <a:pt x="49" y="39"/>
                </a:cubicBezTo>
                <a:cubicBezTo>
                  <a:pt x="16" y="5"/>
                  <a:pt x="16" y="5"/>
                  <a:pt x="16" y="5"/>
                </a:cubicBezTo>
                <a:cubicBezTo>
                  <a:pt x="22" y="0"/>
                  <a:pt x="22" y="0"/>
                  <a:pt x="22" y="0"/>
                </a:cubicBezTo>
                <a:cubicBezTo>
                  <a:pt x="53" y="31"/>
                  <a:pt x="53" y="31"/>
                  <a:pt x="53" y="31"/>
                </a:cubicBezTo>
                <a:cubicBezTo>
                  <a:pt x="55" y="31"/>
                  <a:pt x="55" y="31"/>
                  <a:pt x="55" y="31"/>
                </a:cubicBezTo>
                <a:cubicBezTo>
                  <a:pt x="93" y="31"/>
                  <a:pt x="111" y="48"/>
                  <a:pt x="111" y="83"/>
                </a:cubicBezTo>
                <a:cubicBezTo>
                  <a:pt x="111" y="84"/>
                  <a:pt x="111" y="84"/>
                  <a:pt x="111" y="84"/>
                </a:cubicBezTo>
                <a:cubicBezTo>
                  <a:pt x="104" y="97"/>
                  <a:pt x="104" y="97"/>
                  <a:pt x="104" y="97"/>
                </a:cubicBezTo>
                <a:cubicBezTo>
                  <a:pt x="79" y="72"/>
                  <a:pt x="79" y="72"/>
                  <a:pt x="79" y="72"/>
                </a:cubicBezTo>
                <a:cubicBezTo>
                  <a:pt x="61" y="91"/>
                  <a:pt x="61" y="91"/>
                  <a:pt x="61" y="91"/>
                </a:cubicBezTo>
                <a:cubicBezTo>
                  <a:pt x="86" y="116"/>
                  <a:pt x="86" y="116"/>
                  <a:pt x="86" y="116"/>
                </a:cubicBezTo>
                <a:lnTo>
                  <a:pt x="72" y="1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23" name="Freeform 145"/>
          <p:cNvSpPr>
            <a:spLocks/>
          </p:cNvSpPr>
          <p:nvPr/>
        </p:nvSpPr>
        <p:spPr bwMode="auto">
          <a:xfrm>
            <a:off x="10349208" y="3665234"/>
            <a:ext cx="237578" cy="211503"/>
          </a:xfrm>
          <a:custGeom>
            <a:avLst/>
            <a:gdLst>
              <a:gd name="T0" fmla="*/ 77 w 123"/>
              <a:gd name="T1" fmla="*/ 110 h 110"/>
              <a:gd name="T2" fmla="*/ 58 w 123"/>
              <a:gd name="T3" fmla="*/ 92 h 110"/>
              <a:gd name="T4" fmla="*/ 56 w 123"/>
              <a:gd name="T5" fmla="*/ 92 h 110"/>
              <a:gd name="T6" fmla="*/ 0 w 123"/>
              <a:gd name="T7" fmla="*/ 40 h 110"/>
              <a:gd name="T8" fmla="*/ 0 w 123"/>
              <a:gd name="T9" fmla="*/ 39 h 110"/>
              <a:gd name="T10" fmla="*/ 7 w 123"/>
              <a:gd name="T11" fmla="*/ 25 h 110"/>
              <a:gd name="T12" fmla="*/ 32 w 123"/>
              <a:gd name="T13" fmla="*/ 50 h 110"/>
              <a:gd name="T14" fmla="*/ 50 w 123"/>
              <a:gd name="T15" fmla="*/ 32 h 110"/>
              <a:gd name="T16" fmla="*/ 25 w 123"/>
              <a:gd name="T17" fmla="*/ 7 h 110"/>
              <a:gd name="T18" fmla="*/ 39 w 123"/>
              <a:gd name="T19" fmla="*/ 0 h 110"/>
              <a:gd name="T20" fmla="*/ 40 w 123"/>
              <a:gd name="T21" fmla="*/ 0 h 110"/>
              <a:gd name="T22" fmla="*/ 92 w 123"/>
              <a:gd name="T23" fmla="*/ 56 h 110"/>
              <a:gd name="T24" fmla="*/ 92 w 123"/>
              <a:gd name="T25" fmla="*/ 58 h 110"/>
              <a:gd name="T26" fmla="*/ 123 w 123"/>
              <a:gd name="T27" fmla="*/ 89 h 110"/>
              <a:gd name="T28" fmla="*/ 117 w 123"/>
              <a:gd name="T29" fmla="*/ 94 h 110"/>
              <a:gd name="T30" fmla="*/ 84 w 123"/>
              <a:gd name="T31" fmla="*/ 61 h 110"/>
              <a:gd name="T32" fmla="*/ 84 w 123"/>
              <a:gd name="T33" fmla="*/ 56 h 110"/>
              <a:gd name="T34" fmla="*/ 41 w 123"/>
              <a:gd name="T35" fmla="*/ 8 h 110"/>
              <a:gd name="T36" fmla="*/ 39 w 123"/>
              <a:gd name="T37" fmla="*/ 9 h 110"/>
              <a:gd name="T38" fmla="*/ 62 w 123"/>
              <a:gd name="T39" fmla="*/ 32 h 110"/>
              <a:gd name="T40" fmla="*/ 32 w 123"/>
              <a:gd name="T41" fmla="*/ 61 h 110"/>
              <a:gd name="T42" fmla="*/ 9 w 123"/>
              <a:gd name="T43" fmla="*/ 38 h 110"/>
              <a:gd name="T44" fmla="*/ 8 w 123"/>
              <a:gd name="T45" fmla="*/ 41 h 110"/>
              <a:gd name="T46" fmla="*/ 56 w 123"/>
              <a:gd name="T47" fmla="*/ 84 h 110"/>
              <a:gd name="T48" fmla="*/ 62 w 123"/>
              <a:gd name="T49" fmla="*/ 84 h 110"/>
              <a:gd name="T50" fmla="*/ 83 w 123"/>
              <a:gd name="T51" fmla="*/ 105 h 110"/>
              <a:gd name="T52" fmla="*/ 77 w 123"/>
              <a:gd name="T53"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10">
                <a:moveTo>
                  <a:pt x="77" y="110"/>
                </a:moveTo>
                <a:cubicBezTo>
                  <a:pt x="58" y="92"/>
                  <a:pt x="58" y="92"/>
                  <a:pt x="58" y="92"/>
                </a:cubicBezTo>
                <a:cubicBezTo>
                  <a:pt x="56" y="92"/>
                  <a:pt x="56" y="92"/>
                  <a:pt x="56" y="92"/>
                </a:cubicBezTo>
                <a:cubicBezTo>
                  <a:pt x="18" y="92"/>
                  <a:pt x="0" y="75"/>
                  <a:pt x="0" y="40"/>
                </a:cubicBezTo>
                <a:cubicBezTo>
                  <a:pt x="0" y="39"/>
                  <a:pt x="0" y="39"/>
                  <a:pt x="0" y="39"/>
                </a:cubicBezTo>
                <a:cubicBezTo>
                  <a:pt x="7" y="25"/>
                  <a:pt x="7" y="25"/>
                  <a:pt x="7" y="25"/>
                </a:cubicBezTo>
                <a:cubicBezTo>
                  <a:pt x="32" y="50"/>
                  <a:pt x="32" y="50"/>
                  <a:pt x="32" y="50"/>
                </a:cubicBezTo>
                <a:cubicBezTo>
                  <a:pt x="50" y="32"/>
                  <a:pt x="50" y="32"/>
                  <a:pt x="50" y="32"/>
                </a:cubicBezTo>
                <a:cubicBezTo>
                  <a:pt x="25" y="7"/>
                  <a:pt x="25" y="7"/>
                  <a:pt x="25" y="7"/>
                </a:cubicBezTo>
                <a:cubicBezTo>
                  <a:pt x="39" y="0"/>
                  <a:pt x="39" y="0"/>
                  <a:pt x="39" y="0"/>
                </a:cubicBezTo>
                <a:cubicBezTo>
                  <a:pt x="40" y="0"/>
                  <a:pt x="40" y="0"/>
                  <a:pt x="40" y="0"/>
                </a:cubicBezTo>
                <a:cubicBezTo>
                  <a:pt x="75" y="0"/>
                  <a:pt x="92" y="18"/>
                  <a:pt x="92" y="56"/>
                </a:cubicBezTo>
                <a:cubicBezTo>
                  <a:pt x="92" y="58"/>
                  <a:pt x="92" y="58"/>
                  <a:pt x="92" y="58"/>
                </a:cubicBezTo>
                <a:cubicBezTo>
                  <a:pt x="123" y="89"/>
                  <a:pt x="123" y="89"/>
                  <a:pt x="123" y="89"/>
                </a:cubicBezTo>
                <a:cubicBezTo>
                  <a:pt x="117" y="94"/>
                  <a:pt x="117" y="94"/>
                  <a:pt x="117" y="94"/>
                </a:cubicBezTo>
                <a:cubicBezTo>
                  <a:pt x="84" y="61"/>
                  <a:pt x="84" y="61"/>
                  <a:pt x="84" y="61"/>
                </a:cubicBezTo>
                <a:cubicBezTo>
                  <a:pt x="84" y="56"/>
                  <a:pt x="84" y="56"/>
                  <a:pt x="84" y="56"/>
                </a:cubicBezTo>
                <a:cubicBezTo>
                  <a:pt x="84" y="23"/>
                  <a:pt x="71" y="8"/>
                  <a:pt x="41" y="8"/>
                </a:cubicBezTo>
                <a:cubicBezTo>
                  <a:pt x="39" y="9"/>
                  <a:pt x="39" y="9"/>
                  <a:pt x="39" y="9"/>
                </a:cubicBezTo>
                <a:cubicBezTo>
                  <a:pt x="62" y="32"/>
                  <a:pt x="62" y="32"/>
                  <a:pt x="62" y="32"/>
                </a:cubicBezTo>
                <a:cubicBezTo>
                  <a:pt x="32" y="61"/>
                  <a:pt x="32" y="61"/>
                  <a:pt x="32" y="61"/>
                </a:cubicBezTo>
                <a:cubicBezTo>
                  <a:pt x="9" y="38"/>
                  <a:pt x="9" y="38"/>
                  <a:pt x="9" y="38"/>
                </a:cubicBezTo>
                <a:cubicBezTo>
                  <a:pt x="8" y="41"/>
                  <a:pt x="8" y="41"/>
                  <a:pt x="8" y="41"/>
                </a:cubicBezTo>
                <a:cubicBezTo>
                  <a:pt x="8" y="70"/>
                  <a:pt x="23" y="84"/>
                  <a:pt x="56" y="84"/>
                </a:cubicBezTo>
                <a:cubicBezTo>
                  <a:pt x="62" y="84"/>
                  <a:pt x="62" y="84"/>
                  <a:pt x="62" y="84"/>
                </a:cubicBezTo>
                <a:cubicBezTo>
                  <a:pt x="83" y="105"/>
                  <a:pt x="83" y="105"/>
                  <a:pt x="83" y="105"/>
                </a:cubicBezTo>
                <a:lnTo>
                  <a:pt x="77" y="1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24" name="Freeform 146"/>
          <p:cNvSpPr>
            <a:spLocks noEditPoints="1"/>
          </p:cNvSpPr>
          <p:nvPr/>
        </p:nvSpPr>
        <p:spPr bwMode="auto">
          <a:xfrm>
            <a:off x="10349210" y="3876737"/>
            <a:ext cx="250617" cy="249167"/>
          </a:xfrm>
          <a:custGeom>
            <a:avLst/>
            <a:gdLst>
              <a:gd name="T0" fmla="*/ 112 w 346"/>
              <a:gd name="T1" fmla="*/ 344 h 344"/>
              <a:gd name="T2" fmla="*/ 80 w 346"/>
              <a:gd name="T3" fmla="*/ 344 h 344"/>
              <a:gd name="T4" fmla="*/ 0 w 346"/>
              <a:gd name="T5" fmla="*/ 262 h 344"/>
              <a:gd name="T6" fmla="*/ 0 w 346"/>
              <a:gd name="T7" fmla="*/ 233 h 344"/>
              <a:gd name="T8" fmla="*/ 235 w 346"/>
              <a:gd name="T9" fmla="*/ 0 h 344"/>
              <a:gd name="T10" fmla="*/ 346 w 346"/>
              <a:gd name="T11" fmla="*/ 111 h 344"/>
              <a:gd name="T12" fmla="*/ 112 w 346"/>
              <a:gd name="T13" fmla="*/ 344 h 344"/>
              <a:gd name="T14" fmla="*/ 91 w 346"/>
              <a:gd name="T15" fmla="*/ 323 h 344"/>
              <a:gd name="T16" fmla="*/ 102 w 346"/>
              <a:gd name="T17" fmla="*/ 323 h 344"/>
              <a:gd name="T18" fmla="*/ 314 w 346"/>
              <a:gd name="T19" fmla="*/ 111 h 344"/>
              <a:gd name="T20" fmla="*/ 235 w 346"/>
              <a:gd name="T21" fmla="*/ 29 h 344"/>
              <a:gd name="T22" fmla="*/ 22 w 346"/>
              <a:gd name="T23" fmla="*/ 240 h 344"/>
              <a:gd name="T24" fmla="*/ 22 w 346"/>
              <a:gd name="T25" fmla="*/ 254 h 344"/>
              <a:gd name="T26" fmla="*/ 91 w 346"/>
              <a:gd name="T27" fmla="*/ 323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6" h="344">
                <a:moveTo>
                  <a:pt x="112" y="344"/>
                </a:moveTo>
                <a:lnTo>
                  <a:pt x="80" y="344"/>
                </a:lnTo>
                <a:lnTo>
                  <a:pt x="0" y="262"/>
                </a:lnTo>
                <a:lnTo>
                  <a:pt x="0" y="233"/>
                </a:lnTo>
                <a:lnTo>
                  <a:pt x="235" y="0"/>
                </a:lnTo>
                <a:lnTo>
                  <a:pt x="346" y="111"/>
                </a:lnTo>
                <a:lnTo>
                  <a:pt x="112" y="344"/>
                </a:lnTo>
                <a:close/>
                <a:moveTo>
                  <a:pt x="91" y="323"/>
                </a:moveTo>
                <a:lnTo>
                  <a:pt x="102" y="323"/>
                </a:lnTo>
                <a:lnTo>
                  <a:pt x="314" y="111"/>
                </a:lnTo>
                <a:lnTo>
                  <a:pt x="235" y="29"/>
                </a:lnTo>
                <a:lnTo>
                  <a:pt x="22" y="240"/>
                </a:lnTo>
                <a:lnTo>
                  <a:pt x="22" y="254"/>
                </a:lnTo>
                <a:lnTo>
                  <a:pt x="91"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25" name="Freeform 147"/>
          <p:cNvSpPr>
            <a:spLocks/>
          </p:cNvSpPr>
          <p:nvPr/>
        </p:nvSpPr>
        <p:spPr bwMode="auto">
          <a:xfrm>
            <a:off x="10526668" y="3860803"/>
            <a:ext cx="89092" cy="88367"/>
          </a:xfrm>
          <a:custGeom>
            <a:avLst/>
            <a:gdLst>
              <a:gd name="T0" fmla="*/ 28 w 46"/>
              <a:gd name="T1" fmla="*/ 46 h 46"/>
              <a:gd name="T2" fmla="*/ 25 w 46"/>
              <a:gd name="T3" fmla="*/ 44 h 46"/>
              <a:gd name="T4" fmla="*/ 25 w 46"/>
              <a:gd name="T5" fmla="*/ 39 h 46"/>
              <a:gd name="T6" fmla="*/ 34 w 46"/>
              <a:gd name="T7" fmla="*/ 30 h 46"/>
              <a:gd name="T8" fmla="*/ 16 w 46"/>
              <a:gd name="T9" fmla="*/ 11 h 46"/>
              <a:gd name="T10" fmla="*/ 7 w 46"/>
              <a:gd name="T11" fmla="*/ 20 h 46"/>
              <a:gd name="T12" fmla="*/ 1 w 46"/>
              <a:gd name="T13" fmla="*/ 20 h 46"/>
              <a:gd name="T14" fmla="*/ 1 w 46"/>
              <a:gd name="T15" fmla="*/ 15 h 46"/>
              <a:gd name="T16" fmla="*/ 16 w 46"/>
              <a:gd name="T17" fmla="*/ 0 h 46"/>
              <a:gd name="T18" fmla="*/ 46 w 46"/>
              <a:gd name="T19" fmla="*/ 30 h 46"/>
              <a:gd name="T20" fmla="*/ 31 w 46"/>
              <a:gd name="T21" fmla="*/ 44 h 46"/>
              <a:gd name="T22" fmla="*/ 28 w 46"/>
              <a:gd name="T23"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46">
                <a:moveTo>
                  <a:pt x="28" y="46"/>
                </a:moveTo>
                <a:cubicBezTo>
                  <a:pt x="27" y="46"/>
                  <a:pt x="26" y="45"/>
                  <a:pt x="25" y="44"/>
                </a:cubicBezTo>
                <a:cubicBezTo>
                  <a:pt x="24" y="43"/>
                  <a:pt x="24" y="40"/>
                  <a:pt x="25" y="39"/>
                </a:cubicBezTo>
                <a:cubicBezTo>
                  <a:pt x="34" y="30"/>
                  <a:pt x="34" y="30"/>
                  <a:pt x="34" y="30"/>
                </a:cubicBezTo>
                <a:cubicBezTo>
                  <a:pt x="16" y="11"/>
                  <a:pt x="16" y="11"/>
                  <a:pt x="16" y="11"/>
                </a:cubicBezTo>
                <a:cubicBezTo>
                  <a:pt x="7" y="20"/>
                  <a:pt x="7" y="20"/>
                  <a:pt x="7" y="20"/>
                </a:cubicBezTo>
                <a:cubicBezTo>
                  <a:pt x="5" y="22"/>
                  <a:pt x="3" y="22"/>
                  <a:pt x="1" y="20"/>
                </a:cubicBezTo>
                <a:cubicBezTo>
                  <a:pt x="0" y="19"/>
                  <a:pt x="0" y="16"/>
                  <a:pt x="1" y="15"/>
                </a:cubicBezTo>
                <a:cubicBezTo>
                  <a:pt x="16" y="0"/>
                  <a:pt x="16" y="0"/>
                  <a:pt x="16" y="0"/>
                </a:cubicBezTo>
                <a:cubicBezTo>
                  <a:pt x="46" y="30"/>
                  <a:pt x="46" y="30"/>
                  <a:pt x="46" y="30"/>
                </a:cubicBezTo>
                <a:cubicBezTo>
                  <a:pt x="31" y="44"/>
                  <a:pt x="31" y="44"/>
                  <a:pt x="31" y="44"/>
                </a:cubicBezTo>
                <a:cubicBezTo>
                  <a:pt x="30" y="45"/>
                  <a:pt x="29" y="46"/>
                  <a:pt x="28" y="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26" name="Freeform 148"/>
          <p:cNvSpPr>
            <a:spLocks/>
          </p:cNvSpPr>
          <p:nvPr/>
        </p:nvSpPr>
        <p:spPr bwMode="auto">
          <a:xfrm>
            <a:off x="10565059" y="3663787"/>
            <a:ext cx="249167" cy="246995"/>
          </a:xfrm>
          <a:custGeom>
            <a:avLst/>
            <a:gdLst>
              <a:gd name="T0" fmla="*/ 16 w 129"/>
              <a:gd name="T1" fmla="*/ 129 h 129"/>
              <a:gd name="T2" fmla="*/ 13 w 129"/>
              <a:gd name="T3" fmla="*/ 127 h 129"/>
              <a:gd name="T4" fmla="*/ 13 w 129"/>
              <a:gd name="T5" fmla="*/ 122 h 129"/>
              <a:gd name="T6" fmla="*/ 94 w 129"/>
              <a:gd name="T7" fmla="*/ 41 h 129"/>
              <a:gd name="T8" fmla="*/ 105 w 129"/>
              <a:gd name="T9" fmla="*/ 41 h 129"/>
              <a:gd name="T10" fmla="*/ 119 w 129"/>
              <a:gd name="T11" fmla="*/ 13 h 129"/>
              <a:gd name="T12" fmla="*/ 115 w 129"/>
              <a:gd name="T13" fmla="*/ 9 h 129"/>
              <a:gd name="T14" fmla="*/ 88 w 129"/>
              <a:gd name="T15" fmla="*/ 23 h 129"/>
              <a:gd name="T16" fmla="*/ 88 w 129"/>
              <a:gd name="T17" fmla="*/ 34 h 129"/>
              <a:gd name="T18" fmla="*/ 7 w 129"/>
              <a:gd name="T19" fmla="*/ 115 h 129"/>
              <a:gd name="T20" fmla="*/ 1 w 129"/>
              <a:gd name="T21" fmla="*/ 115 h 129"/>
              <a:gd name="T22" fmla="*/ 1 w 129"/>
              <a:gd name="T23" fmla="*/ 110 h 129"/>
              <a:gd name="T24" fmla="*/ 80 w 129"/>
              <a:gd name="T25" fmla="*/ 31 h 129"/>
              <a:gd name="T26" fmla="*/ 80 w 129"/>
              <a:gd name="T27" fmla="*/ 18 h 129"/>
              <a:gd name="T28" fmla="*/ 117 w 129"/>
              <a:gd name="T29" fmla="*/ 0 h 129"/>
              <a:gd name="T30" fmla="*/ 129 w 129"/>
              <a:gd name="T31" fmla="*/ 12 h 129"/>
              <a:gd name="T32" fmla="*/ 110 w 129"/>
              <a:gd name="T33" fmla="*/ 49 h 129"/>
              <a:gd name="T34" fmla="*/ 98 w 129"/>
              <a:gd name="T35" fmla="*/ 49 h 129"/>
              <a:gd name="T36" fmla="*/ 19 w 129"/>
              <a:gd name="T37" fmla="*/ 127 h 129"/>
              <a:gd name="T38" fmla="*/ 16 w 129"/>
              <a:gd name="T3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29">
                <a:moveTo>
                  <a:pt x="16" y="129"/>
                </a:moveTo>
                <a:cubicBezTo>
                  <a:pt x="15" y="129"/>
                  <a:pt x="14" y="128"/>
                  <a:pt x="13" y="127"/>
                </a:cubicBezTo>
                <a:cubicBezTo>
                  <a:pt x="12" y="126"/>
                  <a:pt x="12" y="123"/>
                  <a:pt x="13" y="122"/>
                </a:cubicBezTo>
                <a:cubicBezTo>
                  <a:pt x="94" y="41"/>
                  <a:pt x="94" y="41"/>
                  <a:pt x="94" y="41"/>
                </a:cubicBezTo>
                <a:cubicBezTo>
                  <a:pt x="105" y="41"/>
                  <a:pt x="105" y="41"/>
                  <a:pt x="105" y="41"/>
                </a:cubicBezTo>
                <a:cubicBezTo>
                  <a:pt x="119" y="13"/>
                  <a:pt x="119" y="13"/>
                  <a:pt x="119" y="13"/>
                </a:cubicBezTo>
                <a:cubicBezTo>
                  <a:pt x="115" y="9"/>
                  <a:pt x="115" y="9"/>
                  <a:pt x="115" y="9"/>
                </a:cubicBezTo>
                <a:cubicBezTo>
                  <a:pt x="88" y="23"/>
                  <a:pt x="88" y="23"/>
                  <a:pt x="88" y="23"/>
                </a:cubicBezTo>
                <a:cubicBezTo>
                  <a:pt x="88" y="34"/>
                  <a:pt x="88" y="34"/>
                  <a:pt x="88" y="34"/>
                </a:cubicBezTo>
                <a:cubicBezTo>
                  <a:pt x="7" y="115"/>
                  <a:pt x="7" y="115"/>
                  <a:pt x="7" y="115"/>
                </a:cubicBezTo>
                <a:cubicBezTo>
                  <a:pt x="5" y="117"/>
                  <a:pt x="3" y="117"/>
                  <a:pt x="1" y="115"/>
                </a:cubicBezTo>
                <a:cubicBezTo>
                  <a:pt x="0" y="114"/>
                  <a:pt x="0" y="111"/>
                  <a:pt x="1" y="110"/>
                </a:cubicBezTo>
                <a:cubicBezTo>
                  <a:pt x="80" y="31"/>
                  <a:pt x="80" y="31"/>
                  <a:pt x="80" y="31"/>
                </a:cubicBezTo>
                <a:cubicBezTo>
                  <a:pt x="80" y="18"/>
                  <a:pt x="80" y="18"/>
                  <a:pt x="80" y="18"/>
                </a:cubicBezTo>
                <a:cubicBezTo>
                  <a:pt x="117" y="0"/>
                  <a:pt x="117" y="0"/>
                  <a:pt x="117" y="0"/>
                </a:cubicBezTo>
                <a:cubicBezTo>
                  <a:pt x="129" y="12"/>
                  <a:pt x="129" y="12"/>
                  <a:pt x="129" y="12"/>
                </a:cubicBezTo>
                <a:cubicBezTo>
                  <a:pt x="110" y="49"/>
                  <a:pt x="110" y="49"/>
                  <a:pt x="110" y="49"/>
                </a:cubicBezTo>
                <a:cubicBezTo>
                  <a:pt x="98" y="49"/>
                  <a:pt x="98" y="49"/>
                  <a:pt x="98" y="49"/>
                </a:cubicBezTo>
                <a:cubicBezTo>
                  <a:pt x="19" y="127"/>
                  <a:pt x="19" y="127"/>
                  <a:pt x="19" y="127"/>
                </a:cubicBezTo>
                <a:cubicBezTo>
                  <a:pt x="18" y="128"/>
                  <a:pt x="17" y="129"/>
                  <a:pt x="16" y="1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27" name="Freeform 149"/>
          <p:cNvSpPr>
            <a:spLocks/>
          </p:cNvSpPr>
          <p:nvPr/>
        </p:nvSpPr>
        <p:spPr bwMode="auto">
          <a:xfrm>
            <a:off x="10388322" y="3924543"/>
            <a:ext cx="138346" cy="139795"/>
          </a:xfrm>
          <a:custGeom>
            <a:avLst/>
            <a:gdLst>
              <a:gd name="T0" fmla="*/ 4 w 72"/>
              <a:gd name="T1" fmla="*/ 73 h 73"/>
              <a:gd name="T2" fmla="*/ 1 w 72"/>
              <a:gd name="T3" fmla="*/ 71 h 73"/>
              <a:gd name="T4" fmla="*/ 1 w 72"/>
              <a:gd name="T5" fmla="*/ 66 h 73"/>
              <a:gd name="T6" fmla="*/ 65 w 72"/>
              <a:gd name="T7" fmla="*/ 2 h 73"/>
              <a:gd name="T8" fmla="*/ 71 w 72"/>
              <a:gd name="T9" fmla="*/ 2 h 73"/>
              <a:gd name="T10" fmla="*/ 71 w 72"/>
              <a:gd name="T11" fmla="*/ 7 h 73"/>
              <a:gd name="T12" fmla="*/ 7 w 72"/>
              <a:gd name="T13" fmla="*/ 71 h 73"/>
              <a:gd name="T14" fmla="*/ 4 w 72"/>
              <a:gd name="T15" fmla="*/ 7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73">
                <a:moveTo>
                  <a:pt x="4" y="73"/>
                </a:moveTo>
                <a:cubicBezTo>
                  <a:pt x="3" y="73"/>
                  <a:pt x="2" y="72"/>
                  <a:pt x="1" y="71"/>
                </a:cubicBezTo>
                <a:cubicBezTo>
                  <a:pt x="0" y="70"/>
                  <a:pt x="0" y="67"/>
                  <a:pt x="1" y="66"/>
                </a:cubicBezTo>
                <a:cubicBezTo>
                  <a:pt x="65" y="2"/>
                  <a:pt x="65" y="2"/>
                  <a:pt x="65" y="2"/>
                </a:cubicBezTo>
                <a:cubicBezTo>
                  <a:pt x="67" y="0"/>
                  <a:pt x="69" y="0"/>
                  <a:pt x="71" y="2"/>
                </a:cubicBezTo>
                <a:cubicBezTo>
                  <a:pt x="72" y="3"/>
                  <a:pt x="72" y="6"/>
                  <a:pt x="71" y="7"/>
                </a:cubicBezTo>
                <a:cubicBezTo>
                  <a:pt x="7" y="71"/>
                  <a:pt x="7" y="71"/>
                  <a:pt x="7" y="71"/>
                </a:cubicBezTo>
                <a:cubicBezTo>
                  <a:pt x="6" y="72"/>
                  <a:pt x="5" y="73"/>
                  <a:pt x="4"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28" name="Freeform 150"/>
          <p:cNvSpPr>
            <a:spLocks/>
          </p:cNvSpPr>
          <p:nvPr/>
        </p:nvSpPr>
        <p:spPr bwMode="auto">
          <a:xfrm>
            <a:off x="10411500" y="3947722"/>
            <a:ext cx="138346" cy="139795"/>
          </a:xfrm>
          <a:custGeom>
            <a:avLst/>
            <a:gdLst>
              <a:gd name="T0" fmla="*/ 4 w 72"/>
              <a:gd name="T1" fmla="*/ 73 h 73"/>
              <a:gd name="T2" fmla="*/ 1 w 72"/>
              <a:gd name="T3" fmla="*/ 71 h 73"/>
              <a:gd name="T4" fmla="*/ 1 w 72"/>
              <a:gd name="T5" fmla="*/ 66 h 73"/>
              <a:gd name="T6" fmla="*/ 65 w 72"/>
              <a:gd name="T7" fmla="*/ 2 h 73"/>
              <a:gd name="T8" fmla="*/ 71 w 72"/>
              <a:gd name="T9" fmla="*/ 2 h 73"/>
              <a:gd name="T10" fmla="*/ 71 w 72"/>
              <a:gd name="T11" fmla="*/ 7 h 73"/>
              <a:gd name="T12" fmla="*/ 7 w 72"/>
              <a:gd name="T13" fmla="*/ 71 h 73"/>
              <a:gd name="T14" fmla="*/ 4 w 72"/>
              <a:gd name="T15" fmla="*/ 7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73">
                <a:moveTo>
                  <a:pt x="4" y="73"/>
                </a:moveTo>
                <a:cubicBezTo>
                  <a:pt x="3" y="73"/>
                  <a:pt x="2" y="72"/>
                  <a:pt x="1" y="71"/>
                </a:cubicBezTo>
                <a:cubicBezTo>
                  <a:pt x="0" y="70"/>
                  <a:pt x="0" y="67"/>
                  <a:pt x="1" y="66"/>
                </a:cubicBezTo>
                <a:cubicBezTo>
                  <a:pt x="65" y="2"/>
                  <a:pt x="65" y="2"/>
                  <a:pt x="65" y="2"/>
                </a:cubicBezTo>
                <a:cubicBezTo>
                  <a:pt x="67" y="0"/>
                  <a:pt x="69" y="0"/>
                  <a:pt x="71" y="2"/>
                </a:cubicBezTo>
                <a:cubicBezTo>
                  <a:pt x="72" y="3"/>
                  <a:pt x="72" y="6"/>
                  <a:pt x="71" y="7"/>
                </a:cubicBezTo>
                <a:cubicBezTo>
                  <a:pt x="7" y="71"/>
                  <a:pt x="7" y="71"/>
                  <a:pt x="7" y="71"/>
                </a:cubicBezTo>
                <a:cubicBezTo>
                  <a:pt x="6" y="72"/>
                  <a:pt x="5" y="73"/>
                  <a:pt x="4"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30" name="Freeform 5"/>
          <p:cNvSpPr>
            <a:spLocks noEditPoints="1"/>
          </p:cNvSpPr>
          <p:nvPr/>
        </p:nvSpPr>
        <p:spPr bwMode="auto">
          <a:xfrm>
            <a:off x="6915726" y="3853675"/>
            <a:ext cx="96793" cy="111916"/>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0" y="56"/>
                  <a:pt x="0" y="43"/>
                  <a:pt x="0" y="26"/>
                </a:cubicBezTo>
                <a:cubicBezTo>
                  <a:pt x="0" y="13"/>
                  <a:pt x="3" y="0"/>
                  <a:pt x="24" y="0"/>
                </a:cubicBezTo>
                <a:cubicBezTo>
                  <a:pt x="45" y="0"/>
                  <a:pt x="48" y="13"/>
                  <a:pt x="48" y="26"/>
                </a:cubicBezTo>
                <a:cubicBezTo>
                  <a:pt x="48" y="43"/>
                  <a:pt x="38" y="56"/>
                  <a:pt x="24" y="56"/>
                </a:cubicBezTo>
                <a:close/>
                <a:moveTo>
                  <a:pt x="24" y="8"/>
                </a:moveTo>
                <a:cubicBezTo>
                  <a:pt x="12" y="8"/>
                  <a:pt x="8" y="12"/>
                  <a:pt x="8" y="26"/>
                </a:cubicBezTo>
                <a:cubicBezTo>
                  <a:pt x="8" y="36"/>
                  <a:pt x="14" y="48"/>
                  <a:pt x="24" y="48"/>
                </a:cubicBezTo>
                <a:cubicBezTo>
                  <a:pt x="34" y="48"/>
                  <a:pt x="40" y="36"/>
                  <a:pt x="40" y="26"/>
                </a:cubicBezTo>
                <a:cubicBezTo>
                  <a:pt x="40" y="12"/>
                  <a:pt x="36" y="8"/>
                  <a:pt x="2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31" name="Freeform 6"/>
          <p:cNvSpPr>
            <a:spLocks/>
          </p:cNvSpPr>
          <p:nvPr/>
        </p:nvSpPr>
        <p:spPr bwMode="auto">
          <a:xfrm>
            <a:off x="6883211" y="3941394"/>
            <a:ext cx="161069" cy="88475"/>
          </a:xfrm>
          <a:custGeom>
            <a:avLst/>
            <a:gdLst>
              <a:gd name="T0" fmla="*/ 68 w 80"/>
              <a:gd name="T1" fmla="*/ 44 h 44"/>
              <a:gd name="T2" fmla="*/ 12 w 80"/>
              <a:gd name="T3" fmla="*/ 44 h 44"/>
              <a:gd name="T4" fmla="*/ 0 w 80"/>
              <a:gd name="T5" fmla="*/ 28 h 44"/>
              <a:gd name="T6" fmla="*/ 0 w 80"/>
              <a:gd name="T7" fmla="*/ 17 h 44"/>
              <a:gd name="T8" fmla="*/ 26 w 80"/>
              <a:gd name="T9" fmla="*/ 0 h 44"/>
              <a:gd name="T10" fmla="*/ 30 w 80"/>
              <a:gd name="T11" fmla="*/ 7 h 44"/>
              <a:gd name="T12" fmla="*/ 8 w 80"/>
              <a:gd name="T13" fmla="*/ 22 h 44"/>
              <a:gd name="T14" fmla="*/ 8 w 80"/>
              <a:gd name="T15" fmla="*/ 28 h 44"/>
              <a:gd name="T16" fmla="*/ 12 w 80"/>
              <a:gd name="T17" fmla="*/ 36 h 44"/>
              <a:gd name="T18" fmla="*/ 68 w 80"/>
              <a:gd name="T19" fmla="*/ 36 h 44"/>
              <a:gd name="T20" fmla="*/ 72 w 80"/>
              <a:gd name="T21" fmla="*/ 28 h 44"/>
              <a:gd name="T22" fmla="*/ 72 w 80"/>
              <a:gd name="T23" fmla="*/ 22 h 44"/>
              <a:gd name="T24" fmla="*/ 50 w 80"/>
              <a:gd name="T25" fmla="*/ 7 h 44"/>
              <a:gd name="T26" fmla="*/ 54 w 80"/>
              <a:gd name="T27" fmla="*/ 0 h 44"/>
              <a:gd name="T28" fmla="*/ 80 w 80"/>
              <a:gd name="T29" fmla="*/ 17 h 44"/>
              <a:gd name="T30" fmla="*/ 80 w 80"/>
              <a:gd name="T31" fmla="*/ 28 h 44"/>
              <a:gd name="T32" fmla="*/ 68 w 80"/>
              <a:gd name="T33"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44">
                <a:moveTo>
                  <a:pt x="68" y="44"/>
                </a:moveTo>
                <a:cubicBezTo>
                  <a:pt x="12" y="44"/>
                  <a:pt x="12" y="44"/>
                  <a:pt x="12" y="44"/>
                </a:cubicBezTo>
                <a:cubicBezTo>
                  <a:pt x="5" y="44"/>
                  <a:pt x="0" y="36"/>
                  <a:pt x="0" y="28"/>
                </a:cubicBezTo>
                <a:cubicBezTo>
                  <a:pt x="0" y="17"/>
                  <a:pt x="0" y="17"/>
                  <a:pt x="0" y="17"/>
                </a:cubicBezTo>
                <a:cubicBezTo>
                  <a:pt x="26" y="0"/>
                  <a:pt x="26" y="0"/>
                  <a:pt x="26" y="0"/>
                </a:cubicBezTo>
                <a:cubicBezTo>
                  <a:pt x="30" y="7"/>
                  <a:pt x="30" y="7"/>
                  <a:pt x="30" y="7"/>
                </a:cubicBezTo>
                <a:cubicBezTo>
                  <a:pt x="8" y="22"/>
                  <a:pt x="8" y="22"/>
                  <a:pt x="8" y="22"/>
                </a:cubicBezTo>
                <a:cubicBezTo>
                  <a:pt x="8" y="28"/>
                  <a:pt x="8" y="28"/>
                  <a:pt x="8" y="28"/>
                </a:cubicBezTo>
                <a:cubicBezTo>
                  <a:pt x="8" y="32"/>
                  <a:pt x="11" y="36"/>
                  <a:pt x="12" y="36"/>
                </a:cubicBezTo>
                <a:cubicBezTo>
                  <a:pt x="68" y="36"/>
                  <a:pt x="68" y="36"/>
                  <a:pt x="68" y="36"/>
                </a:cubicBezTo>
                <a:cubicBezTo>
                  <a:pt x="69" y="36"/>
                  <a:pt x="72" y="32"/>
                  <a:pt x="72" y="28"/>
                </a:cubicBezTo>
                <a:cubicBezTo>
                  <a:pt x="72" y="22"/>
                  <a:pt x="72" y="22"/>
                  <a:pt x="72" y="22"/>
                </a:cubicBezTo>
                <a:cubicBezTo>
                  <a:pt x="50" y="7"/>
                  <a:pt x="50" y="7"/>
                  <a:pt x="50" y="7"/>
                </a:cubicBezTo>
                <a:cubicBezTo>
                  <a:pt x="54" y="0"/>
                  <a:pt x="54" y="0"/>
                  <a:pt x="54" y="0"/>
                </a:cubicBezTo>
                <a:cubicBezTo>
                  <a:pt x="80" y="17"/>
                  <a:pt x="80" y="17"/>
                  <a:pt x="80" y="17"/>
                </a:cubicBezTo>
                <a:cubicBezTo>
                  <a:pt x="80" y="28"/>
                  <a:pt x="80" y="28"/>
                  <a:pt x="80" y="28"/>
                </a:cubicBezTo>
                <a:cubicBezTo>
                  <a:pt x="80" y="36"/>
                  <a:pt x="74" y="44"/>
                  <a:pt x="68"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32" name="Freeform 7"/>
          <p:cNvSpPr>
            <a:spLocks noEditPoints="1"/>
          </p:cNvSpPr>
          <p:nvPr/>
        </p:nvSpPr>
        <p:spPr bwMode="auto">
          <a:xfrm>
            <a:off x="6851449" y="3821158"/>
            <a:ext cx="225344" cy="304746"/>
          </a:xfrm>
          <a:custGeom>
            <a:avLst/>
            <a:gdLst>
              <a:gd name="T0" fmla="*/ 96 w 112"/>
              <a:gd name="T1" fmla="*/ 152 h 152"/>
              <a:gd name="T2" fmla="*/ 94 w 112"/>
              <a:gd name="T3" fmla="*/ 151 h 152"/>
              <a:gd name="T4" fmla="*/ 31 w 112"/>
              <a:gd name="T5" fmla="*/ 120 h 152"/>
              <a:gd name="T6" fmla="*/ 12 w 112"/>
              <a:gd name="T7" fmla="*/ 120 h 152"/>
              <a:gd name="T8" fmla="*/ 0 w 112"/>
              <a:gd name="T9" fmla="*/ 108 h 152"/>
              <a:gd name="T10" fmla="*/ 0 w 112"/>
              <a:gd name="T11" fmla="*/ 12 h 152"/>
              <a:gd name="T12" fmla="*/ 12 w 112"/>
              <a:gd name="T13" fmla="*/ 0 h 152"/>
              <a:gd name="T14" fmla="*/ 100 w 112"/>
              <a:gd name="T15" fmla="*/ 0 h 152"/>
              <a:gd name="T16" fmla="*/ 112 w 112"/>
              <a:gd name="T17" fmla="*/ 12 h 152"/>
              <a:gd name="T18" fmla="*/ 112 w 112"/>
              <a:gd name="T19" fmla="*/ 108 h 152"/>
              <a:gd name="T20" fmla="*/ 100 w 112"/>
              <a:gd name="T21" fmla="*/ 120 h 152"/>
              <a:gd name="T22" fmla="*/ 86 w 112"/>
              <a:gd name="T23" fmla="*/ 120 h 152"/>
              <a:gd name="T24" fmla="*/ 100 w 112"/>
              <a:gd name="T25" fmla="*/ 146 h 152"/>
              <a:gd name="T26" fmla="*/ 99 w 112"/>
              <a:gd name="T27" fmla="*/ 150 h 152"/>
              <a:gd name="T28" fmla="*/ 96 w 112"/>
              <a:gd name="T29" fmla="*/ 152 h 152"/>
              <a:gd name="T30" fmla="*/ 12 w 112"/>
              <a:gd name="T31" fmla="*/ 8 h 152"/>
              <a:gd name="T32" fmla="*/ 8 w 112"/>
              <a:gd name="T33" fmla="*/ 12 h 152"/>
              <a:gd name="T34" fmla="*/ 8 w 112"/>
              <a:gd name="T35" fmla="*/ 108 h 152"/>
              <a:gd name="T36" fmla="*/ 12 w 112"/>
              <a:gd name="T37" fmla="*/ 112 h 152"/>
              <a:gd name="T38" fmla="*/ 32 w 112"/>
              <a:gd name="T39" fmla="*/ 112 h 152"/>
              <a:gd name="T40" fmla="*/ 34 w 112"/>
              <a:gd name="T41" fmla="*/ 112 h 152"/>
              <a:gd name="T42" fmla="*/ 87 w 112"/>
              <a:gd name="T43" fmla="*/ 139 h 152"/>
              <a:gd name="T44" fmla="*/ 76 w 112"/>
              <a:gd name="T45" fmla="*/ 117 h 152"/>
              <a:gd name="T46" fmla="*/ 77 w 112"/>
              <a:gd name="T47" fmla="*/ 113 h 152"/>
              <a:gd name="T48" fmla="*/ 80 w 112"/>
              <a:gd name="T49" fmla="*/ 112 h 152"/>
              <a:gd name="T50" fmla="*/ 100 w 112"/>
              <a:gd name="T51" fmla="*/ 112 h 152"/>
              <a:gd name="T52" fmla="*/ 104 w 112"/>
              <a:gd name="T53" fmla="*/ 108 h 152"/>
              <a:gd name="T54" fmla="*/ 104 w 112"/>
              <a:gd name="T55" fmla="*/ 12 h 152"/>
              <a:gd name="T56" fmla="*/ 100 w 112"/>
              <a:gd name="T57" fmla="*/ 8 h 152"/>
              <a:gd name="T58" fmla="*/ 12 w 112"/>
              <a:gd name="T59" fmla="*/ 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 h="152">
                <a:moveTo>
                  <a:pt x="96" y="152"/>
                </a:moveTo>
                <a:cubicBezTo>
                  <a:pt x="95" y="152"/>
                  <a:pt x="95" y="151"/>
                  <a:pt x="94" y="151"/>
                </a:cubicBezTo>
                <a:cubicBezTo>
                  <a:pt x="31" y="120"/>
                  <a:pt x="31" y="120"/>
                  <a:pt x="31" y="120"/>
                </a:cubicBezTo>
                <a:cubicBezTo>
                  <a:pt x="12" y="120"/>
                  <a:pt x="12" y="120"/>
                  <a:pt x="12" y="120"/>
                </a:cubicBezTo>
                <a:cubicBezTo>
                  <a:pt x="5" y="120"/>
                  <a:pt x="0" y="114"/>
                  <a:pt x="0" y="108"/>
                </a:cubicBezTo>
                <a:cubicBezTo>
                  <a:pt x="0" y="12"/>
                  <a:pt x="0" y="12"/>
                  <a:pt x="0" y="12"/>
                </a:cubicBezTo>
                <a:cubicBezTo>
                  <a:pt x="0" y="5"/>
                  <a:pt x="5" y="0"/>
                  <a:pt x="12" y="0"/>
                </a:cubicBezTo>
                <a:cubicBezTo>
                  <a:pt x="100" y="0"/>
                  <a:pt x="100" y="0"/>
                  <a:pt x="100" y="0"/>
                </a:cubicBezTo>
                <a:cubicBezTo>
                  <a:pt x="107" y="0"/>
                  <a:pt x="112" y="5"/>
                  <a:pt x="112" y="12"/>
                </a:cubicBezTo>
                <a:cubicBezTo>
                  <a:pt x="112" y="108"/>
                  <a:pt x="112" y="108"/>
                  <a:pt x="112" y="108"/>
                </a:cubicBezTo>
                <a:cubicBezTo>
                  <a:pt x="112" y="114"/>
                  <a:pt x="107" y="120"/>
                  <a:pt x="100" y="120"/>
                </a:cubicBezTo>
                <a:cubicBezTo>
                  <a:pt x="86" y="120"/>
                  <a:pt x="86" y="120"/>
                  <a:pt x="86" y="120"/>
                </a:cubicBezTo>
                <a:cubicBezTo>
                  <a:pt x="100" y="146"/>
                  <a:pt x="100" y="146"/>
                  <a:pt x="100" y="146"/>
                </a:cubicBezTo>
                <a:cubicBezTo>
                  <a:pt x="100" y="147"/>
                  <a:pt x="100" y="149"/>
                  <a:pt x="99" y="150"/>
                </a:cubicBezTo>
                <a:cubicBezTo>
                  <a:pt x="98" y="151"/>
                  <a:pt x="97" y="152"/>
                  <a:pt x="96" y="152"/>
                </a:cubicBezTo>
                <a:close/>
                <a:moveTo>
                  <a:pt x="12" y="8"/>
                </a:moveTo>
                <a:cubicBezTo>
                  <a:pt x="10" y="8"/>
                  <a:pt x="8" y="9"/>
                  <a:pt x="8" y="12"/>
                </a:cubicBezTo>
                <a:cubicBezTo>
                  <a:pt x="8" y="108"/>
                  <a:pt x="8" y="108"/>
                  <a:pt x="8" y="108"/>
                </a:cubicBezTo>
                <a:cubicBezTo>
                  <a:pt x="8" y="110"/>
                  <a:pt x="10" y="112"/>
                  <a:pt x="12" y="112"/>
                </a:cubicBezTo>
                <a:cubicBezTo>
                  <a:pt x="32" y="112"/>
                  <a:pt x="32" y="112"/>
                  <a:pt x="32" y="112"/>
                </a:cubicBezTo>
                <a:cubicBezTo>
                  <a:pt x="33" y="112"/>
                  <a:pt x="33" y="112"/>
                  <a:pt x="34" y="112"/>
                </a:cubicBezTo>
                <a:cubicBezTo>
                  <a:pt x="87" y="139"/>
                  <a:pt x="87" y="139"/>
                  <a:pt x="87" y="139"/>
                </a:cubicBezTo>
                <a:cubicBezTo>
                  <a:pt x="76" y="117"/>
                  <a:pt x="76" y="117"/>
                  <a:pt x="76" y="117"/>
                </a:cubicBezTo>
                <a:cubicBezTo>
                  <a:pt x="76" y="116"/>
                  <a:pt x="76" y="115"/>
                  <a:pt x="77" y="113"/>
                </a:cubicBezTo>
                <a:cubicBezTo>
                  <a:pt x="77" y="112"/>
                  <a:pt x="79" y="112"/>
                  <a:pt x="80" y="112"/>
                </a:cubicBezTo>
                <a:cubicBezTo>
                  <a:pt x="100" y="112"/>
                  <a:pt x="100" y="112"/>
                  <a:pt x="100" y="112"/>
                </a:cubicBezTo>
                <a:cubicBezTo>
                  <a:pt x="102" y="112"/>
                  <a:pt x="104" y="110"/>
                  <a:pt x="104" y="108"/>
                </a:cubicBezTo>
                <a:cubicBezTo>
                  <a:pt x="104" y="12"/>
                  <a:pt x="104" y="12"/>
                  <a:pt x="104" y="12"/>
                </a:cubicBezTo>
                <a:cubicBezTo>
                  <a:pt x="104" y="9"/>
                  <a:pt x="102" y="8"/>
                  <a:pt x="100" y="8"/>
                </a:cubicBezTo>
                <a:lnTo>
                  <a:pt x="1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33" name="Freeform 8"/>
          <p:cNvSpPr>
            <a:spLocks noEditPoints="1"/>
          </p:cNvSpPr>
          <p:nvPr/>
        </p:nvSpPr>
        <p:spPr bwMode="auto">
          <a:xfrm>
            <a:off x="7205346" y="3773519"/>
            <a:ext cx="96793" cy="111916"/>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0" y="56"/>
                  <a:pt x="0" y="43"/>
                  <a:pt x="0" y="26"/>
                </a:cubicBezTo>
                <a:cubicBezTo>
                  <a:pt x="0" y="13"/>
                  <a:pt x="3" y="0"/>
                  <a:pt x="24" y="0"/>
                </a:cubicBezTo>
                <a:cubicBezTo>
                  <a:pt x="45" y="0"/>
                  <a:pt x="48" y="13"/>
                  <a:pt x="48" y="26"/>
                </a:cubicBezTo>
                <a:cubicBezTo>
                  <a:pt x="48" y="43"/>
                  <a:pt x="38" y="56"/>
                  <a:pt x="24" y="56"/>
                </a:cubicBezTo>
                <a:close/>
                <a:moveTo>
                  <a:pt x="24" y="8"/>
                </a:moveTo>
                <a:cubicBezTo>
                  <a:pt x="12" y="8"/>
                  <a:pt x="8" y="12"/>
                  <a:pt x="8" y="26"/>
                </a:cubicBezTo>
                <a:cubicBezTo>
                  <a:pt x="8" y="36"/>
                  <a:pt x="14" y="48"/>
                  <a:pt x="24" y="48"/>
                </a:cubicBezTo>
                <a:cubicBezTo>
                  <a:pt x="34" y="48"/>
                  <a:pt x="40" y="36"/>
                  <a:pt x="40" y="26"/>
                </a:cubicBezTo>
                <a:cubicBezTo>
                  <a:pt x="40" y="12"/>
                  <a:pt x="36" y="8"/>
                  <a:pt x="2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34" name="Freeform 9"/>
          <p:cNvSpPr>
            <a:spLocks/>
          </p:cNvSpPr>
          <p:nvPr/>
        </p:nvSpPr>
        <p:spPr bwMode="auto">
          <a:xfrm>
            <a:off x="7173589" y="3861238"/>
            <a:ext cx="161069" cy="88475"/>
          </a:xfrm>
          <a:custGeom>
            <a:avLst/>
            <a:gdLst>
              <a:gd name="T0" fmla="*/ 68 w 80"/>
              <a:gd name="T1" fmla="*/ 44 h 44"/>
              <a:gd name="T2" fmla="*/ 12 w 80"/>
              <a:gd name="T3" fmla="*/ 44 h 44"/>
              <a:gd name="T4" fmla="*/ 0 w 80"/>
              <a:gd name="T5" fmla="*/ 28 h 44"/>
              <a:gd name="T6" fmla="*/ 0 w 80"/>
              <a:gd name="T7" fmla="*/ 17 h 44"/>
              <a:gd name="T8" fmla="*/ 26 w 80"/>
              <a:gd name="T9" fmla="*/ 0 h 44"/>
              <a:gd name="T10" fmla="*/ 30 w 80"/>
              <a:gd name="T11" fmla="*/ 7 h 44"/>
              <a:gd name="T12" fmla="*/ 8 w 80"/>
              <a:gd name="T13" fmla="*/ 22 h 44"/>
              <a:gd name="T14" fmla="*/ 8 w 80"/>
              <a:gd name="T15" fmla="*/ 28 h 44"/>
              <a:gd name="T16" fmla="*/ 12 w 80"/>
              <a:gd name="T17" fmla="*/ 36 h 44"/>
              <a:gd name="T18" fmla="*/ 68 w 80"/>
              <a:gd name="T19" fmla="*/ 36 h 44"/>
              <a:gd name="T20" fmla="*/ 72 w 80"/>
              <a:gd name="T21" fmla="*/ 28 h 44"/>
              <a:gd name="T22" fmla="*/ 72 w 80"/>
              <a:gd name="T23" fmla="*/ 22 h 44"/>
              <a:gd name="T24" fmla="*/ 50 w 80"/>
              <a:gd name="T25" fmla="*/ 7 h 44"/>
              <a:gd name="T26" fmla="*/ 54 w 80"/>
              <a:gd name="T27" fmla="*/ 0 h 44"/>
              <a:gd name="T28" fmla="*/ 80 w 80"/>
              <a:gd name="T29" fmla="*/ 17 h 44"/>
              <a:gd name="T30" fmla="*/ 80 w 80"/>
              <a:gd name="T31" fmla="*/ 28 h 44"/>
              <a:gd name="T32" fmla="*/ 68 w 80"/>
              <a:gd name="T33"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44">
                <a:moveTo>
                  <a:pt x="68" y="44"/>
                </a:moveTo>
                <a:cubicBezTo>
                  <a:pt x="12" y="44"/>
                  <a:pt x="12" y="44"/>
                  <a:pt x="12" y="44"/>
                </a:cubicBezTo>
                <a:cubicBezTo>
                  <a:pt x="5" y="44"/>
                  <a:pt x="0" y="36"/>
                  <a:pt x="0" y="28"/>
                </a:cubicBezTo>
                <a:cubicBezTo>
                  <a:pt x="0" y="17"/>
                  <a:pt x="0" y="17"/>
                  <a:pt x="0" y="17"/>
                </a:cubicBezTo>
                <a:cubicBezTo>
                  <a:pt x="26" y="0"/>
                  <a:pt x="26" y="0"/>
                  <a:pt x="26" y="0"/>
                </a:cubicBezTo>
                <a:cubicBezTo>
                  <a:pt x="30" y="7"/>
                  <a:pt x="30" y="7"/>
                  <a:pt x="30" y="7"/>
                </a:cubicBezTo>
                <a:cubicBezTo>
                  <a:pt x="8" y="22"/>
                  <a:pt x="8" y="22"/>
                  <a:pt x="8" y="22"/>
                </a:cubicBezTo>
                <a:cubicBezTo>
                  <a:pt x="8" y="28"/>
                  <a:pt x="8" y="28"/>
                  <a:pt x="8" y="28"/>
                </a:cubicBezTo>
                <a:cubicBezTo>
                  <a:pt x="8" y="32"/>
                  <a:pt x="11" y="36"/>
                  <a:pt x="12" y="36"/>
                </a:cubicBezTo>
                <a:cubicBezTo>
                  <a:pt x="68" y="36"/>
                  <a:pt x="68" y="36"/>
                  <a:pt x="68" y="36"/>
                </a:cubicBezTo>
                <a:cubicBezTo>
                  <a:pt x="69" y="36"/>
                  <a:pt x="72" y="32"/>
                  <a:pt x="72" y="28"/>
                </a:cubicBezTo>
                <a:cubicBezTo>
                  <a:pt x="72" y="22"/>
                  <a:pt x="72" y="22"/>
                  <a:pt x="72" y="22"/>
                </a:cubicBezTo>
                <a:cubicBezTo>
                  <a:pt x="50" y="7"/>
                  <a:pt x="50" y="7"/>
                  <a:pt x="50" y="7"/>
                </a:cubicBezTo>
                <a:cubicBezTo>
                  <a:pt x="54" y="0"/>
                  <a:pt x="54" y="0"/>
                  <a:pt x="54" y="0"/>
                </a:cubicBezTo>
                <a:cubicBezTo>
                  <a:pt x="80" y="17"/>
                  <a:pt x="80" y="17"/>
                  <a:pt x="80" y="17"/>
                </a:cubicBezTo>
                <a:cubicBezTo>
                  <a:pt x="80" y="28"/>
                  <a:pt x="80" y="28"/>
                  <a:pt x="80" y="28"/>
                </a:cubicBezTo>
                <a:cubicBezTo>
                  <a:pt x="80" y="36"/>
                  <a:pt x="74" y="44"/>
                  <a:pt x="68"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35" name="Freeform 10"/>
          <p:cNvSpPr>
            <a:spLocks/>
          </p:cNvSpPr>
          <p:nvPr/>
        </p:nvSpPr>
        <p:spPr bwMode="auto">
          <a:xfrm>
            <a:off x="7141070" y="3741002"/>
            <a:ext cx="225344" cy="304746"/>
          </a:xfrm>
          <a:custGeom>
            <a:avLst/>
            <a:gdLst>
              <a:gd name="T0" fmla="*/ 16 w 112"/>
              <a:gd name="T1" fmla="*/ 152 h 152"/>
              <a:gd name="T2" fmla="*/ 13 w 112"/>
              <a:gd name="T3" fmla="*/ 150 h 152"/>
              <a:gd name="T4" fmla="*/ 12 w 112"/>
              <a:gd name="T5" fmla="*/ 146 h 152"/>
              <a:gd name="T6" fmla="*/ 25 w 112"/>
              <a:gd name="T7" fmla="*/ 120 h 152"/>
              <a:gd name="T8" fmla="*/ 12 w 112"/>
              <a:gd name="T9" fmla="*/ 120 h 152"/>
              <a:gd name="T10" fmla="*/ 0 w 112"/>
              <a:gd name="T11" fmla="*/ 108 h 152"/>
              <a:gd name="T12" fmla="*/ 0 w 112"/>
              <a:gd name="T13" fmla="*/ 72 h 152"/>
              <a:gd name="T14" fmla="*/ 8 w 112"/>
              <a:gd name="T15" fmla="*/ 72 h 152"/>
              <a:gd name="T16" fmla="*/ 8 w 112"/>
              <a:gd name="T17" fmla="*/ 108 h 152"/>
              <a:gd name="T18" fmla="*/ 12 w 112"/>
              <a:gd name="T19" fmla="*/ 112 h 152"/>
              <a:gd name="T20" fmla="*/ 32 w 112"/>
              <a:gd name="T21" fmla="*/ 112 h 152"/>
              <a:gd name="T22" fmla="*/ 35 w 112"/>
              <a:gd name="T23" fmla="*/ 113 h 152"/>
              <a:gd name="T24" fmla="*/ 36 w 112"/>
              <a:gd name="T25" fmla="*/ 117 h 152"/>
              <a:gd name="T26" fmla="*/ 25 w 112"/>
              <a:gd name="T27" fmla="*/ 139 h 152"/>
              <a:gd name="T28" fmla="*/ 78 w 112"/>
              <a:gd name="T29" fmla="*/ 112 h 152"/>
              <a:gd name="T30" fmla="*/ 80 w 112"/>
              <a:gd name="T31" fmla="*/ 112 h 152"/>
              <a:gd name="T32" fmla="*/ 100 w 112"/>
              <a:gd name="T33" fmla="*/ 112 h 152"/>
              <a:gd name="T34" fmla="*/ 104 w 112"/>
              <a:gd name="T35" fmla="*/ 108 h 152"/>
              <a:gd name="T36" fmla="*/ 104 w 112"/>
              <a:gd name="T37" fmla="*/ 12 h 152"/>
              <a:gd name="T38" fmla="*/ 100 w 112"/>
              <a:gd name="T39" fmla="*/ 8 h 152"/>
              <a:gd name="T40" fmla="*/ 32 w 112"/>
              <a:gd name="T41" fmla="*/ 8 h 152"/>
              <a:gd name="T42" fmla="*/ 32 w 112"/>
              <a:gd name="T43" fmla="*/ 0 h 152"/>
              <a:gd name="T44" fmla="*/ 100 w 112"/>
              <a:gd name="T45" fmla="*/ 0 h 152"/>
              <a:gd name="T46" fmla="*/ 112 w 112"/>
              <a:gd name="T47" fmla="*/ 12 h 152"/>
              <a:gd name="T48" fmla="*/ 112 w 112"/>
              <a:gd name="T49" fmla="*/ 108 h 152"/>
              <a:gd name="T50" fmla="*/ 100 w 112"/>
              <a:gd name="T51" fmla="*/ 120 h 152"/>
              <a:gd name="T52" fmla="*/ 81 w 112"/>
              <a:gd name="T53" fmla="*/ 120 h 152"/>
              <a:gd name="T54" fmla="*/ 18 w 112"/>
              <a:gd name="T55" fmla="*/ 151 h 152"/>
              <a:gd name="T56" fmla="*/ 16 w 112"/>
              <a:gd name="T57"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2" h="152">
                <a:moveTo>
                  <a:pt x="16" y="152"/>
                </a:moveTo>
                <a:cubicBezTo>
                  <a:pt x="15" y="152"/>
                  <a:pt x="14" y="151"/>
                  <a:pt x="13" y="150"/>
                </a:cubicBezTo>
                <a:cubicBezTo>
                  <a:pt x="12" y="149"/>
                  <a:pt x="12" y="147"/>
                  <a:pt x="12" y="146"/>
                </a:cubicBezTo>
                <a:cubicBezTo>
                  <a:pt x="25" y="120"/>
                  <a:pt x="25" y="120"/>
                  <a:pt x="25" y="120"/>
                </a:cubicBezTo>
                <a:cubicBezTo>
                  <a:pt x="12" y="120"/>
                  <a:pt x="12" y="120"/>
                  <a:pt x="12" y="120"/>
                </a:cubicBezTo>
                <a:cubicBezTo>
                  <a:pt x="5" y="120"/>
                  <a:pt x="0" y="114"/>
                  <a:pt x="0" y="108"/>
                </a:cubicBezTo>
                <a:cubicBezTo>
                  <a:pt x="0" y="72"/>
                  <a:pt x="0" y="72"/>
                  <a:pt x="0" y="72"/>
                </a:cubicBezTo>
                <a:cubicBezTo>
                  <a:pt x="8" y="72"/>
                  <a:pt x="8" y="72"/>
                  <a:pt x="8" y="72"/>
                </a:cubicBezTo>
                <a:cubicBezTo>
                  <a:pt x="8" y="108"/>
                  <a:pt x="8" y="108"/>
                  <a:pt x="8" y="108"/>
                </a:cubicBezTo>
                <a:cubicBezTo>
                  <a:pt x="8" y="110"/>
                  <a:pt x="10" y="112"/>
                  <a:pt x="12" y="112"/>
                </a:cubicBezTo>
                <a:cubicBezTo>
                  <a:pt x="32" y="112"/>
                  <a:pt x="32" y="112"/>
                  <a:pt x="32" y="112"/>
                </a:cubicBezTo>
                <a:cubicBezTo>
                  <a:pt x="33" y="112"/>
                  <a:pt x="35" y="112"/>
                  <a:pt x="35" y="113"/>
                </a:cubicBezTo>
                <a:cubicBezTo>
                  <a:pt x="36" y="115"/>
                  <a:pt x="36" y="116"/>
                  <a:pt x="36" y="117"/>
                </a:cubicBezTo>
                <a:cubicBezTo>
                  <a:pt x="25" y="139"/>
                  <a:pt x="25" y="139"/>
                  <a:pt x="25" y="139"/>
                </a:cubicBezTo>
                <a:cubicBezTo>
                  <a:pt x="78" y="112"/>
                  <a:pt x="78" y="112"/>
                  <a:pt x="78" y="112"/>
                </a:cubicBezTo>
                <a:cubicBezTo>
                  <a:pt x="79" y="112"/>
                  <a:pt x="79" y="112"/>
                  <a:pt x="80" y="112"/>
                </a:cubicBezTo>
                <a:cubicBezTo>
                  <a:pt x="100" y="112"/>
                  <a:pt x="100" y="112"/>
                  <a:pt x="100" y="112"/>
                </a:cubicBezTo>
                <a:cubicBezTo>
                  <a:pt x="102" y="112"/>
                  <a:pt x="104" y="110"/>
                  <a:pt x="104" y="108"/>
                </a:cubicBezTo>
                <a:cubicBezTo>
                  <a:pt x="104" y="12"/>
                  <a:pt x="104" y="12"/>
                  <a:pt x="104" y="12"/>
                </a:cubicBezTo>
                <a:cubicBezTo>
                  <a:pt x="104" y="9"/>
                  <a:pt x="102" y="8"/>
                  <a:pt x="100" y="8"/>
                </a:cubicBezTo>
                <a:cubicBezTo>
                  <a:pt x="32" y="8"/>
                  <a:pt x="32" y="8"/>
                  <a:pt x="32" y="8"/>
                </a:cubicBezTo>
                <a:cubicBezTo>
                  <a:pt x="32" y="0"/>
                  <a:pt x="32" y="0"/>
                  <a:pt x="32" y="0"/>
                </a:cubicBezTo>
                <a:cubicBezTo>
                  <a:pt x="100" y="0"/>
                  <a:pt x="100" y="0"/>
                  <a:pt x="100" y="0"/>
                </a:cubicBezTo>
                <a:cubicBezTo>
                  <a:pt x="107" y="0"/>
                  <a:pt x="112" y="5"/>
                  <a:pt x="112" y="12"/>
                </a:cubicBezTo>
                <a:cubicBezTo>
                  <a:pt x="112" y="108"/>
                  <a:pt x="112" y="108"/>
                  <a:pt x="112" y="108"/>
                </a:cubicBezTo>
                <a:cubicBezTo>
                  <a:pt x="112" y="114"/>
                  <a:pt x="107" y="120"/>
                  <a:pt x="100" y="120"/>
                </a:cubicBezTo>
                <a:cubicBezTo>
                  <a:pt x="81" y="120"/>
                  <a:pt x="81" y="120"/>
                  <a:pt x="81" y="120"/>
                </a:cubicBezTo>
                <a:cubicBezTo>
                  <a:pt x="18" y="151"/>
                  <a:pt x="18" y="151"/>
                  <a:pt x="18" y="151"/>
                </a:cubicBezTo>
                <a:cubicBezTo>
                  <a:pt x="17" y="151"/>
                  <a:pt x="17" y="152"/>
                  <a:pt x="16"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36" name="Freeform 11"/>
          <p:cNvSpPr>
            <a:spLocks noEditPoints="1"/>
          </p:cNvSpPr>
          <p:nvPr/>
        </p:nvSpPr>
        <p:spPr bwMode="auto">
          <a:xfrm>
            <a:off x="7028398" y="3661602"/>
            <a:ext cx="96793" cy="111916"/>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0" y="56"/>
                  <a:pt x="0" y="43"/>
                  <a:pt x="0" y="26"/>
                </a:cubicBezTo>
                <a:cubicBezTo>
                  <a:pt x="0" y="13"/>
                  <a:pt x="3" y="0"/>
                  <a:pt x="24" y="0"/>
                </a:cubicBezTo>
                <a:cubicBezTo>
                  <a:pt x="45" y="0"/>
                  <a:pt x="48" y="13"/>
                  <a:pt x="48" y="26"/>
                </a:cubicBezTo>
                <a:cubicBezTo>
                  <a:pt x="48" y="43"/>
                  <a:pt x="38" y="56"/>
                  <a:pt x="24" y="56"/>
                </a:cubicBezTo>
                <a:close/>
                <a:moveTo>
                  <a:pt x="24" y="8"/>
                </a:moveTo>
                <a:cubicBezTo>
                  <a:pt x="12" y="8"/>
                  <a:pt x="8" y="12"/>
                  <a:pt x="8" y="26"/>
                </a:cubicBezTo>
                <a:cubicBezTo>
                  <a:pt x="8" y="36"/>
                  <a:pt x="14" y="48"/>
                  <a:pt x="24" y="48"/>
                </a:cubicBezTo>
                <a:cubicBezTo>
                  <a:pt x="34" y="48"/>
                  <a:pt x="40" y="36"/>
                  <a:pt x="40" y="26"/>
                </a:cubicBezTo>
                <a:cubicBezTo>
                  <a:pt x="40" y="12"/>
                  <a:pt x="36" y="8"/>
                  <a:pt x="2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37" name="Freeform 12"/>
          <p:cNvSpPr>
            <a:spLocks/>
          </p:cNvSpPr>
          <p:nvPr/>
        </p:nvSpPr>
        <p:spPr bwMode="auto">
          <a:xfrm>
            <a:off x="6996637" y="3749322"/>
            <a:ext cx="59738" cy="55957"/>
          </a:xfrm>
          <a:custGeom>
            <a:avLst/>
            <a:gdLst>
              <a:gd name="T0" fmla="*/ 21 w 79"/>
              <a:gd name="T1" fmla="*/ 74 h 74"/>
              <a:gd name="T2" fmla="*/ 0 w 79"/>
              <a:gd name="T3" fmla="*/ 74 h 74"/>
              <a:gd name="T4" fmla="*/ 0 w 79"/>
              <a:gd name="T5" fmla="*/ 45 h 74"/>
              <a:gd name="T6" fmla="*/ 69 w 79"/>
              <a:gd name="T7" fmla="*/ 0 h 74"/>
              <a:gd name="T8" fmla="*/ 79 w 79"/>
              <a:gd name="T9" fmla="*/ 19 h 74"/>
              <a:gd name="T10" fmla="*/ 21 w 79"/>
              <a:gd name="T11" fmla="*/ 58 h 74"/>
              <a:gd name="T12" fmla="*/ 21 w 79"/>
              <a:gd name="T13" fmla="*/ 74 h 74"/>
            </a:gdLst>
            <a:ahLst/>
            <a:cxnLst>
              <a:cxn ang="0">
                <a:pos x="T0" y="T1"/>
              </a:cxn>
              <a:cxn ang="0">
                <a:pos x="T2" y="T3"/>
              </a:cxn>
              <a:cxn ang="0">
                <a:pos x="T4" y="T5"/>
              </a:cxn>
              <a:cxn ang="0">
                <a:pos x="T6" y="T7"/>
              </a:cxn>
              <a:cxn ang="0">
                <a:pos x="T8" y="T9"/>
              </a:cxn>
              <a:cxn ang="0">
                <a:pos x="T10" y="T11"/>
              </a:cxn>
              <a:cxn ang="0">
                <a:pos x="T12" y="T13"/>
              </a:cxn>
            </a:cxnLst>
            <a:rect l="0" t="0" r="r" b="b"/>
            <a:pathLst>
              <a:path w="79" h="74">
                <a:moveTo>
                  <a:pt x="21" y="74"/>
                </a:moveTo>
                <a:lnTo>
                  <a:pt x="0" y="74"/>
                </a:lnTo>
                <a:lnTo>
                  <a:pt x="0" y="45"/>
                </a:lnTo>
                <a:lnTo>
                  <a:pt x="69" y="0"/>
                </a:lnTo>
                <a:lnTo>
                  <a:pt x="79" y="19"/>
                </a:lnTo>
                <a:lnTo>
                  <a:pt x="21" y="58"/>
                </a:lnTo>
                <a:lnTo>
                  <a:pt x="21" y="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38" name="Freeform 13"/>
          <p:cNvSpPr>
            <a:spLocks/>
          </p:cNvSpPr>
          <p:nvPr/>
        </p:nvSpPr>
        <p:spPr bwMode="auto">
          <a:xfrm>
            <a:off x="7092674" y="3749322"/>
            <a:ext cx="65032" cy="88475"/>
          </a:xfrm>
          <a:custGeom>
            <a:avLst/>
            <a:gdLst>
              <a:gd name="T0" fmla="*/ 20 w 32"/>
              <a:gd name="T1" fmla="*/ 44 h 44"/>
              <a:gd name="T2" fmla="*/ 0 w 32"/>
              <a:gd name="T3" fmla="*/ 44 h 44"/>
              <a:gd name="T4" fmla="*/ 0 w 32"/>
              <a:gd name="T5" fmla="*/ 36 h 44"/>
              <a:gd name="T6" fmla="*/ 20 w 32"/>
              <a:gd name="T7" fmla="*/ 36 h 44"/>
              <a:gd name="T8" fmla="*/ 24 w 32"/>
              <a:gd name="T9" fmla="*/ 28 h 44"/>
              <a:gd name="T10" fmla="*/ 24 w 32"/>
              <a:gd name="T11" fmla="*/ 22 h 44"/>
              <a:gd name="T12" fmla="*/ 2 w 32"/>
              <a:gd name="T13" fmla="*/ 7 h 44"/>
              <a:gd name="T14" fmla="*/ 6 w 32"/>
              <a:gd name="T15" fmla="*/ 0 h 44"/>
              <a:gd name="T16" fmla="*/ 32 w 32"/>
              <a:gd name="T17" fmla="*/ 17 h 44"/>
              <a:gd name="T18" fmla="*/ 32 w 32"/>
              <a:gd name="T19" fmla="*/ 28 h 44"/>
              <a:gd name="T20" fmla="*/ 20 w 32"/>
              <a:gd name="T2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4">
                <a:moveTo>
                  <a:pt x="20" y="44"/>
                </a:moveTo>
                <a:cubicBezTo>
                  <a:pt x="0" y="44"/>
                  <a:pt x="0" y="44"/>
                  <a:pt x="0" y="44"/>
                </a:cubicBezTo>
                <a:cubicBezTo>
                  <a:pt x="0" y="36"/>
                  <a:pt x="0" y="36"/>
                  <a:pt x="0" y="36"/>
                </a:cubicBezTo>
                <a:cubicBezTo>
                  <a:pt x="20" y="36"/>
                  <a:pt x="20" y="36"/>
                  <a:pt x="20" y="36"/>
                </a:cubicBezTo>
                <a:cubicBezTo>
                  <a:pt x="21" y="36"/>
                  <a:pt x="24" y="32"/>
                  <a:pt x="24" y="28"/>
                </a:cubicBezTo>
                <a:cubicBezTo>
                  <a:pt x="24" y="22"/>
                  <a:pt x="24" y="22"/>
                  <a:pt x="24" y="22"/>
                </a:cubicBezTo>
                <a:cubicBezTo>
                  <a:pt x="2" y="7"/>
                  <a:pt x="2" y="7"/>
                  <a:pt x="2" y="7"/>
                </a:cubicBezTo>
                <a:cubicBezTo>
                  <a:pt x="6" y="0"/>
                  <a:pt x="6" y="0"/>
                  <a:pt x="6" y="0"/>
                </a:cubicBezTo>
                <a:cubicBezTo>
                  <a:pt x="32" y="17"/>
                  <a:pt x="32" y="17"/>
                  <a:pt x="32" y="17"/>
                </a:cubicBezTo>
                <a:cubicBezTo>
                  <a:pt x="32" y="28"/>
                  <a:pt x="32" y="28"/>
                  <a:pt x="32" y="28"/>
                </a:cubicBezTo>
                <a:cubicBezTo>
                  <a:pt x="32" y="36"/>
                  <a:pt x="26" y="44"/>
                  <a:pt x="20"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39" name="Freeform 14"/>
          <p:cNvSpPr>
            <a:spLocks/>
          </p:cNvSpPr>
          <p:nvPr/>
        </p:nvSpPr>
        <p:spPr bwMode="auto">
          <a:xfrm>
            <a:off x="6964122" y="3629085"/>
            <a:ext cx="225344" cy="284328"/>
          </a:xfrm>
          <a:custGeom>
            <a:avLst/>
            <a:gdLst>
              <a:gd name="T0" fmla="*/ 67 w 112"/>
              <a:gd name="T1" fmla="*/ 142 h 142"/>
              <a:gd name="T2" fmla="*/ 61 w 112"/>
              <a:gd name="T3" fmla="*/ 137 h 142"/>
              <a:gd name="T4" fmla="*/ 77 w 112"/>
              <a:gd name="T5" fmla="*/ 113 h 142"/>
              <a:gd name="T6" fmla="*/ 80 w 112"/>
              <a:gd name="T7" fmla="*/ 112 h 142"/>
              <a:gd name="T8" fmla="*/ 100 w 112"/>
              <a:gd name="T9" fmla="*/ 112 h 142"/>
              <a:gd name="T10" fmla="*/ 104 w 112"/>
              <a:gd name="T11" fmla="*/ 108 h 142"/>
              <a:gd name="T12" fmla="*/ 104 w 112"/>
              <a:gd name="T13" fmla="*/ 12 h 142"/>
              <a:gd name="T14" fmla="*/ 100 w 112"/>
              <a:gd name="T15" fmla="*/ 8 h 142"/>
              <a:gd name="T16" fmla="*/ 12 w 112"/>
              <a:gd name="T17" fmla="*/ 8 h 142"/>
              <a:gd name="T18" fmla="*/ 8 w 112"/>
              <a:gd name="T19" fmla="*/ 12 h 142"/>
              <a:gd name="T20" fmla="*/ 8 w 112"/>
              <a:gd name="T21" fmla="*/ 88 h 142"/>
              <a:gd name="T22" fmla="*/ 0 w 112"/>
              <a:gd name="T23" fmla="*/ 88 h 142"/>
              <a:gd name="T24" fmla="*/ 0 w 112"/>
              <a:gd name="T25" fmla="*/ 12 h 142"/>
              <a:gd name="T26" fmla="*/ 12 w 112"/>
              <a:gd name="T27" fmla="*/ 0 h 142"/>
              <a:gd name="T28" fmla="*/ 100 w 112"/>
              <a:gd name="T29" fmla="*/ 0 h 142"/>
              <a:gd name="T30" fmla="*/ 112 w 112"/>
              <a:gd name="T31" fmla="*/ 12 h 142"/>
              <a:gd name="T32" fmla="*/ 112 w 112"/>
              <a:gd name="T33" fmla="*/ 108 h 142"/>
              <a:gd name="T34" fmla="*/ 100 w 112"/>
              <a:gd name="T35" fmla="*/ 120 h 142"/>
              <a:gd name="T36" fmla="*/ 82 w 112"/>
              <a:gd name="T37" fmla="*/ 120 h 142"/>
              <a:gd name="T38" fmla="*/ 67 w 112"/>
              <a:gd name="T39"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2" h="142">
                <a:moveTo>
                  <a:pt x="67" y="142"/>
                </a:moveTo>
                <a:cubicBezTo>
                  <a:pt x="61" y="137"/>
                  <a:pt x="61" y="137"/>
                  <a:pt x="61" y="137"/>
                </a:cubicBezTo>
                <a:cubicBezTo>
                  <a:pt x="77" y="113"/>
                  <a:pt x="77" y="113"/>
                  <a:pt x="77" y="113"/>
                </a:cubicBezTo>
                <a:cubicBezTo>
                  <a:pt x="77" y="112"/>
                  <a:pt x="79" y="112"/>
                  <a:pt x="80" y="112"/>
                </a:cubicBezTo>
                <a:cubicBezTo>
                  <a:pt x="100" y="112"/>
                  <a:pt x="100" y="112"/>
                  <a:pt x="100" y="112"/>
                </a:cubicBezTo>
                <a:cubicBezTo>
                  <a:pt x="102" y="112"/>
                  <a:pt x="104" y="110"/>
                  <a:pt x="104" y="108"/>
                </a:cubicBezTo>
                <a:cubicBezTo>
                  <a:pt x="104" y="12"/>
                  <a:pt x="104" y="12"/>
                  <a:pt x="104" y="12"/>
                </a:cubicBezTo>
                <a:cubicBezTo>
                  <a:pt x="104" y="9"/>
                  <a:pt x="102" y="8"/>
                  <a:pt x="100" y="8"/>
                </a:cubicBezTo>
                <a:cubicBezTo>
                  <a:pt x="12" y="8"/>
                  <a:pt x="12" y="8"/>
                  <a:pt x="12" y="8"/>
                </a:cubicBezTo>
                <a:cubicBezTo>
                  <a:pt x="10" y="8"/>
                  <a:pt x="8" y="9"/>
                  <a:pt x="8" y="12"/>
                </a:cubicBezTo>
                <a:cubicBezTo>
                  <a:pt x="8" y="88"/>
                  <a:pt x="8" y="88"/>
                  <a:pt x="8" y="88"/>
                </a:cubicBezTo>
                <a:cubicBezTo>
                  <a:pt x="0" y="88"/>
                  <a:pt x="0" y="88"/>
                  <a:pt x="0" y="88"/>
                </a:cubicBezTo>
                <a:cubicBezTo>
                  <a:pt x="0" y="12"/>
                  <a:pt x="0" y="12"/>
                  <a:pt x="0" y="12"/>
                </a:cubicBezTo>
                <a:cubicBezTo>
                  <a:pt x="0" y="5"/>
                  <a:pt x="5" y="0"/>
                  <a:pt x="12" y="0"/>
                </a:cubicBezTo>
                <a:cubicBezTo>
                  <a:pt x="100" y="0"/>
                  <a:pt x="100" y="0"/>
                  <a:pt x="100" y="0"/>
                </a:cubicBezTo>
                <a:cubicBezTo>
                  <a:pt x="107" y="0"/>
                  <a:pt x="112" y="5"/>
                  <a:pt x="112" y="12"/>
                </a:cubicBezTo>
                <a:cubicBezTo>
                  <a:pt x="112" y="108"/>
                  <a:pt x="112" y="108"/>
                  <a:pt x="112" y="108"/>
                </a:cubicBezTo>
                <a:cubicBezTo>
                  <a:pt x="112" y="114"/>
                  <a:pt x="107" y="120"/>
                  <a:pt x="100" y="120"/>
                </a:cubicBezTo>
                <a:cubicBezTo>
                  <a:pt x="82" y="120"/>
                  <a:pt x="82" y="120"/>
                  <a:pt x="82" y="120"/>
                </a:cubicBezTo>
                <a:lnTo>
                  <a:pt x="67"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40" name="Rectangle 15"/>
          <p:cNvSpPr>
            <a:spLocks noChangeArrowheads="1"/>
          </p:cNvSpPr>
          <p:nvPr/>
        </p:nvSpPr>
        <p:spPr bwMode="auto">
          <a:xfrm>
            <a:off x="7165271" y="4077510"/>
            <a:ext cx="15881" cy="158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41" name="Rectangle 16"/>
          <p:cNvSpPr>
            <a:spLocks noChangeArrowheads="1"/>
          </p:cNvSpPr>
          <p:nvPr/>
        </p:nvSpPr>
        <p:spPr bwMode="auto">
          <a:xfrm>
            <a:off x="7133510" y="4077510"/>
            <a:ext cx="15881" cy="158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42" name="Rectangle 17"/>
          <p:cNvSpPr>
            <a:spLocks noChangeArrowheads="1"/>
          </p:cNvSpPr>
          <p:nvPr/>
        </p:nvSpPr>
        <p:spPr bwMode="auto">
          <a:xfrm>
            <a:off x="7100995" y="4077510"/>
            <a:ext cx="15881" cy="158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43" name="Rectangle 18"/>
          <p:cNvSpPr>
            <a:spLocks noChangeArrowheads="1"/>
          </p:cNvSpPr>
          <p:nvPr/>
        </p:nvSpPr>
        <p:spPr bwMode="auto">
          <a:xfrm>
            <a:off x="7197786" y="4077510"/>
            <a:ext cx="15881" cy="158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45" name="Freeform 401"/>
          <p:cNvSpPr>
            <a:spLocks noEditPoints="1"/>
          </p:cNvSpPr>
          <p:nvPr/>
        </p:nvSpPr>
        <p:spPr bwMode="auto">
          <a:xfrm>
            <a:off x="1523623" y="3666236"/>
            <a:ext cx="368599" cy="114916"/>
          </a:xfrm>
          <a:custGeom>
            <a:avLst/>
            <a:gdLst>
              <a:gd name="T0" fmla="*/ 64 w 128"/>
              <a:gd name="T1" fmla="*/ 40 h 40"/>
              <a:gd name="T2" fmla="*/ 0 w 128"/>
              <a:gd name="T3" fmla="*/ 20 h 40"/>
              <a:gd name="T4" fmla="*/ 64 w 128"/>
              <a:gd name="T5" fmla="*/ 0 h 40"/>
              <a:gd name="T6" fmla="*/ 128 w 128"/>
              <a:gd name="T7" fmla="*/ 20 h 40"/>
              <a:gd name="T8" fmla="*/ 64 w 128"/>
              <a:gd name="T9" fmla="*/ 40 h 40"/>
              <a:gd name="T10" fmla="*/ 64 w 128"/>
              <a:gd name="T11" fmla="*/ 8 h 40"/>
              <a:gd name="T12" fmla="*/ 8 w 128"/>
              <a:gd name="T13" fmla="*/ 20 h 40"/>
              <a:gd name="T14" fmla="*/ 64 w 128"/>
              <a:gd name="T15" fmla="*/ 32 h 40"/>
              <a:gd name="T16" fmla="*/ 120 w 128"/>
              <a:gd name="T17" fmla="*/ 20 h 40"/>
              <a:gd name="T18" fmla="*/ 64 w 128"/>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40">
                <a:moveTo>
                  <a:pt x="64" y="40"/>
                </a:moveTo>
                <a:cubicBezTo>
                  <a:pt x="33" y="40"/>
                  <a:pt x="0" y="33"/>
                  <a:pt x="0" y="20"/>
                </a:cubicBezTo>
                <a:cubicBezTo>
                  <a:pt x="0" y="6"/>
                  <a:pt x="33" y="0"/>
                  <a:pt x="64" y="0"/>
                </a:cubicBezTo>
                <a:cubicBezTo>
                  <a:pt x="95" y="0"/>
                  <a:pt x="128" y="6"/>
                  <a:pt x="128" y="20"/>
                </a:cubicBezTo>
                <a:cubicBezTo>
                  <a:pt x="128" y="33"/>
                  <a:pt x="95" y="40"/>
                  <a:pt x="64" y="40"/>
                </a:cubicBezTo>
                <a:close/>
                <a:moveTo>
                  <a:pt x="64" y="8"/>
                </a:moveTo>
                <a:cubicBezTo>
                  <a:pt x="27" y="8"/>
                  <a:pt x="8" y="16"/>
                  <a:pt x="8" y="20"/>
                </a:cubicBezTo>
                <a:cubicBezTo>
                  <a:pt x="8" y="23"/>
                  <a:pt x="27" y="32"/>
                  <a:pt x="64" y="32"/>
                </a:cubicBezTo>
                <a:cubicBezTo>
                  <a:pt x="101" y="32"/>
                  <a:pt x="120" y="23"/>
                  <a:pt x="120" y="20"/>
                </a:cubicBezTo>
                <a:cubicBezTo>
                  <a:pt x="120" y="16"/>
                  <a:pt x="101" y="8"/>
                  <a:pt x="6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46" name="Freeform 404"/>
          <p:cNvSpPr>
            <a:spLocks/>
          </p:cNvSpPr>
          <p:nvPr/>
        </p:nvSpPr>
        <p:spPr bwMode="auto">
          <a:xfrm>
            <a:off x="1523623" y="3770314"/>
            <a:ext cx="368599" cy="125757"/>
          </a:xfrm>
          <a:custGeom>
            <a:avLst/>
            <a:gdLst>
              <a:gd name="T0" fmla="*/ 64 w 128"/>
              <a:gd name="T1" fmla="*/ 44 h 44"/>
              <a:gd name="T2" fmla="*/ 0 w 128"/>
              <a:gd name="T3" fmla="*/ 24 h 44"/>
              <a:gd name="T4" fmla="*/ 0 w 128"/>
              <a:gd name="T5" fmla="*/ 0 h 44"/>
              <a:gd name="T6" fmla="*/ 8 w 128"/>
              <a:gd name="T7" fmla="*/ 0 h 44"/>
              <a:gd name="T8" fmla="*/ 8 w 128"/>
              <a:gd name="T9" fmla="*/ 24 h 44"/>
              <a:gd name="T10" fmla="*/ 64 w 128"/>
              <a:gd name="T11" fmla="*/ 36 h 44"/>
              <a:gd name="T12" fmla="*/ 120 w 128"/>
              <a:gd name="T13" fmla="*/ 24 h 44"/>
              <a:gd name="T14" fmla="*/ 120 w 128"/>
              <a:gd name="T15" fmla="*/ 0 h 44"/>
              <a:gd name="T16" fmla="*/ 128 w 128"/>
              <a:gd name="T17" fmla="*/ 0 h 44"/>
              <a:gd name="T18" fmla="*/ 128 w 128"/>
              <a:gd name="T19" fmla="*/ 24 h 44"/>
              <a:gd name="T20" fmla="*/ 64 w 128"/>
              <a:gd name="T2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44">
                <a:moveTo>
                  <a:pt x="64" y="44"/>
                </a:moveTo>
                <a:cubicBezTo>
                  <a:pt x="33" y="44"/>
                  <a:pt x="0" y="37"/>
                  <a:pt x="0" y="24"/>
                </a:cubicBezTo>
                <a:cubicBezTo>
                  <a:pt x="0" y="0"/>
                  <a:pt x="0" y="0"/>
                  <a:pt x="0" y="0"/>
                </a:cubicBezTo>
                <a:cubicBezTo>
                  <a:pt x="8" y="0"/>
                  <a:pt x="8" y="0"/>
                  <a:pt x="8" y="0"/>
                </a:cubicBezTo>
                <a:cubicBezTo>
                  <a:pt x="8" y="24"/>
                  <a:pt x="8" y="24"/>
                  <a:pt x="8" y="24"/>
                </a:cubicBezTo>
                <a:cubicBezTo>
                  <a:pt x="8" y="27"/>
                  <a:pt x="27" y="36"/>
                  <a:pt x="64" y="36"/>
                </a:cubicBezTo>
                <a:cubicBezTo>
                  <a:pt x="101" y="36"/>
                  <a:pt x="120" y="27"/>
                  <a:pt x="120" y="24"/>
                </a:cubicBezTo>
                <a:cubicBezTo>
                  <a:pt x="120" y="0"/>
                  <a:pt x="120" y="0"/>
                  <a:pt x="120" y="0"/>
                </a:cubicBezTo>
                <a:cubicBezTo>
                  <a:pt x="128" y="0"/>
                  <a:pt x="128" y="0"/>
                  <a:pt x="128" y="0"/>
                </a:cubicBezTo>
                <a:cubicBezTo>
                  <a:pt x="128" y="24"/>
                  <a:pt x="128" y="24"/>
                  <a:pt x="128" y="24"/>
                </a:cubicBezTo>
                <a:cubicBezTo>
                  <a:pt x="128" y="37"/>
                  <a:pt x="95" y="44"/>
                  <a:pt x="64"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47" name="Freeform 405"/>
          <p:cNvSpPr>
            <a:spLocks/>
          </p:cNvSpPr>
          <p:nvPr/>
        </p:nvSpPr>
        <p:spPr bwMode="auto">
          <a:xfrm>
            <a:off x="1523623" y="3885230"/>
            <a:ext cx="368599" cy="125757"/>
          </a:xfrm>
          <a:custGeom>
            <a:avLst/>
            <a:gdLst>
              <a:gd name="T0" fmla="*/ 64 w 128"/>
              <a:gd name="T1" fmla="*/ 44 h 44"/>
              <a:gd name="T2" fmla="*/ 0 w 128"/>
              <a:gd name="T3" fmla="*/ 24 h 44"/>
              <a:gd name="T4" fmla="*/ 0 w 128"/>
              <a:gd name="T5" fmla="*/ 0 h 44"/>
              <a:gd name="T6" fmla="*/ 8 w 128"/>
              <a:gd name="T7" fmla="*/ 0 h 44"/>
              <a:gd name="T8" fmla="*/ 8 w 128"/>
              <a:gd name="T9" fmla="*/ 24 h 44"/>
              <a:gd name="T10" fmla="*/ 64 w 128"/>
              <a:gd name="T11" fmla="*/ 36 h 44"/>
              <a:gd name="T12" fmla="*/ 120 w 128"/>
              <a:gd name="T13" fmla="*/ 24 h 44"/>
              <a:gd name="T14" fmla="*/ 120 w 128"/>
              <a:gd name="T15" fmla="*/ 0 h 44"/>
              <a:gd name="T16" fmla="*/ 128 w 128"/>
              <a:gd name="T17" fmla="*/ 0 h 44"/>
              <a:gd name="T18" fmla="*/ 128 w 128"/>
              <a:gd name="T19" fmla="*/ 24 h 44"/>
              <a:gd name="T20" fmla="*/ 64 w 128"/>
              <a:gd name="T2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44">
                <a:moveTo>
                  <a:pt x="64" y="44"/>
                </a:moveTo>
                <a:cubicBezTo>
                  <a:pt x="33" y="44"/>
                  <a:pt x="0" y="37"/>
                  <a:pt x="0" y="24"/>
                </a:cubicBezTo>
                <a:cubicBezTo>
                  <a:pt x="0" y="0"/>
                  <a:pt x="0" y="0"/>
                  <a:pt x="0" y="0"/>
                </a:cubicBezTo>
                <a:cubicBezTo>
                  <a:pt x="8" y="0"/>
                  <a:pt x="8" y="0"/>
                  <a:pt x="8" y="0"/>
                </a:cubicBezTo>
                <a:cubicBezTo>
                  <a:pt x="8" y="24"/>
                  <a:pt x="8" y="24"/>
                  <a:pt x="8" y="24"/>
                </a:cubicBezTo>
                <a:cubicBezTo>
                  <a:pt x="8" y="27"/>
                  <a:pt x="27" y="36"/>
                  <a:pt x="64" y="36"/>
                </a:cubicBezTo>
                <a:cubicBezTo>
                  <a:pt x="101" y="36"/>
                  <a:pt x="120" y="27"/>
                  <a:pt x="120" y="24"/>
                </a:cubicBezTo>
                <a:cubicBezTo>
                  <a:pt x="120" y="0"/>
                  <a:pt x="120" y="0"/>
                  <a:pt x="120" y="0"/>
                </a:cubicBezTo>
                <a:cubicBezTo>
                  <a:pt x="128" y="0"/>
                  <a:pt x="128" y="0"/>
                  <a:pt x="128" y="0"/>
                </a:cubicBezTo>
                <a:cubicBezTo>
                  <a:pt x="128" y="24"/>
                  <a:pt x="128" y="24"/>
                  <a:pt x="128" y="24"/>
                </a:cubicBezTo>
                <a:cubicBezTo>
                  <a:pt x="128" y="37"/>
                  <a:pt x="95" y="44"/>
                  <a:pt x="64"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48" name="Freeform 407"/>
          <p:cNvSpPr>
            <a:spLocks/>
          </p:cNvSpPr>
          <p:nvPr/>
        </p:nvSpPr>
        <p:spPr bwMode="auto">
          <a:xfrm>
            <a:off x="1523622" y="4000146"/>
            <a:ext cx="368599" cy="125757"/>
          </a:xfrm>
          <a:custGeom>
            <a:avLst/>
            <a:gdLst>
              <a:gd name="T0" fmla="*/ 64 w 128"/>
              <a:gd name="T1" fmla="*/ 44 h 44"/>
              <a:gd name="T2" fmla="*/ 0 w 128"/>
              <a:gd name="T3" fmla="*/ 24 h 44"/>
              <a:gd name="T4" fmla="*/ 0 w 128"/>
              <a:gd name="T5" fmla="*/ 0 h 44"/>
              <a:gd name="T6" fmla="*/ 8 w 128"/>
              <a:gd name="T7" fmla="*/ 0 h 44"/>
              <a:gd name="T8" fmla="*/ 8 w 128"/>
              <a:gd name="T9" fmla="*/ 24 h 44"/>
              <a:gd name="T10" fmla="*/ 64 w 128"/>
              <a:gd name="T11" fmla="*/ 36 h 44"/>
              <a:gd name="T12" fmla="*/ 120 w 128"/>
              <a:gd name="T13" fmla="*/ 24 h 44"/>
              <a:gd name="T14" fmla="*/ 120 w 128"/>
              <a:gd name="T15" fmla="*/ 0 h 44"/>
              <a:gd name="T16" fmla="*/ 128 w 128"/>
              <a:gd name="T17" fmla="*/ 0 h 44"/>
              <a:gd name="T18" fmla="*/ 128 w 128"/>
              <a:gd name="T19" fmla="*/ 24 h 44"/>
              <a:gd name="T20" fmla="*/ 64 w 128"/>
              <a:gd name="T2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44">
                <a:moveTo>
                  <a:pt x="64" y="44"/>
                </a:moveTo>
                <a:cubicBezTo>
                  <a:pt x="33" y="44"/>
                  <a:pt x="0" y="37"/>
                  <a:pt x="0" y="24"/>
                </a:cubicBezTo>
                <a:cubicBezTo>
                  <a:pt x="0" y="0"/>
                  <a:pt x="0" y="0"/>
                  <a:pt x="0" y="0"/>
                </a:cubicBezTo>
                <a:cubicBezTo>
                  <a:pt x="8" y="0"/>
                  <a:pt x="8" y="0"/>
                  <a:pt x="8" y="0"/>
                </a:cubicBezTo>
                <a:cubicBezTo>
                  <a:pt x="8" y="24"/>
                  <a:pt x="8" y="24"/>
                  <a:pt x="8" y="24"/>
                </a:cubicBezTo>
                <a:cubicBezTo>
                  <a:pt x="8" y="27"/>
                  <a:pt x="27" y="36"/>
                  <a:pt x="64" y="36"/>
                </a:cubicBezTo>
                <a:cubicBezTo>
                  <a:pt x="101" y="36"/>
                  <a:pt x="120" y="27"/>
                  <a:pt x="120" y="24"/>
                </a:cubicBezTo>
                <a:cubicBezTo>
                  <a:pt x="120" y="0"/>
                  <a:pt x="120" y="0"/>
                  <a:pt x="120" y="0"/>
                </a:cubicBezTo>
                <a:cubicBezTo>
                  <a:pt x="128" y="0"/>
                  <a:pt x="128" y="0"/>
                  <a:pt x="128" y="0"/>
                </a:cubicBezTo>
                <a:cubicBezTo>
                  <a:pt x="128" y="24"/>
                  <a:pt x="128" y="24"/>
                  <a:pt x="128" y="24"/>
                </a:cubicBezTo>
                <a:cubicBezTo>
                  <a:pt x="128" y="37"/>
                  <a:pt x="95" y="44"/>
                  <a:pt x="64"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49" name="Rectangle 408"/>
          <p:cNvSpPr>
            <a:spLocks noChangeArrowheads="1"/>
          </p:cNvSpPr>
          <p:nvPr/>
        </p:nvSpPr>
        <p:spPr bwMode="auto">
          <a:xfrm>
            <a:off x="1695997" y="3815849"/>
            <a:ext cx="23851" cy="22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50" name="Rectangle 409"/>
          <p:cNvSpPr>
            <a:spLocks noChangeArrowheads="1"/>
          </p:cNvSpPr>
          <p:nvPr/>
        </p:nvSpPr>
        <p:spPr bwMode="auto">
          <a:xfrm>
            <a:off x="1650464" y="3815849"/>
            <a:ext cx="22767" cy="22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51" name="Rectangle 410"/>
          <p:cNvSpPr>
            <a:spLocks noChangeArrowheads="1"/>
          </p:cNvSpPr>
          <p:nvPr/>
        </p:nvSpPr>
        <p:spPr bwMode="auto">
          <a:xfrm>
            <a:off x="1742613" y="3815849"/>
            <a:ext cx="22767" cy="22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52" name="Rectangle 411"/>
          <p:cNvSpPr>
            <a:spLocks noChangeArrowheads="1"/>
          </p:cNvSpPr>
          <p:nvPr/>
        </p:nvSpPr>
        <p:spPr bwMode="auto">
          <a:xfrm>
            <a:off x="1695997" y="3930765"/>
            <a:ext cx="23851" cy="22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53" name="Rectangle 412"/>
          <p:cNvSpPr>
            <a:spLocks noChangeArrowheads="1"/>
          </p:cNvSpPr>
          <p:nvPr/>
        </p:nvSpPr>
        <p:spPr bwMode="auto">
          <a:xfrm>
            <a:off x="1650464" y="3930765"/>
            <a:ext cx="22767" cy="22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54" name="Rectangle 413"/>
          <p:cNvSpPr>
            <a:spLocks noChangeArrowheads="1"/>
          </p:cNvSpPr>
          <p:nvPr/>
        </p:nvSpPr>
        <p:spPr bwMode="auto">
          <a:xfrm>
            <a:off x="1742613" y="3930765"/>
            <a:ext cx="22767" cy="22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55" name="Rectangle 414"/>
          <p:cNvSpPr>
            <a:spLocks noChangeArrowheads="1"/>
          </p:cNvSpPr>
          <p:nvPr/>
        </p:nvSpPr>
        <p:spPr bwMode="auto">
          <a:xfrm>
            <a:off x="1695997" y="4045681"/>
            <a:ext cx="23851" cy="22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56" name="Rectangle 415"/>
          <p:cNvSpPr>
            <a:spLocks noChangeArrowheads="1"/>
          </p:cNvSpPr>
          <p:nvPr/>
        </p:nvSpPr>
        <p:spPr bwMode="auto">
          <a:xfrm>
            <a:off x="1650464" y="4045681"/>
            <a:ext cx="22767" cy="22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57" name="Rectangle 416"/>
          <p:cNvSpPr>
            <a:spLocks noChangeArrowheads="1"/>
          </p:cNvSpPr>
          <p:nvPr/>
        </p:nvSpPr>
        <p:spPr bwMode="auto">
          <a:xfrm>
            <a:off x="1742613" y="4045681"/>
            <a:ext cx="22767" cy="22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59" name="Freeform 5"/>
          <p:cNvSpPr>
            <a:spLocks/>
          </p:cNvSpPr>
          <p:nvPr/>
        </p:nvSpPr>
        <p:spPr bwMode="auto">
          <a:xfrm>
            <a:off x="4511650" y="3663709"/>
            <a:ext cx="434927" cy="404250"/>
          </a:xfrm>
          <a:custGeom>
            <a:avLst/>
            <a:gdLst>
              <a:gd name="T0" fmla="*/ 638 w 638"/>
              <a:gd name="T1" fmla="*/ 593 h 593"/>
              <a:gd name="T2" fmla="*/ 511 w 638"/>
              <a:gd name="T3" fmla="*/ 593 h 593"/>
              <a:gd name="T4" fmla="*/ 511 w 638"/>
              <a:gd name="T5" fmla="*/ 572 h 593"/>
              <a:gd name="T6" fmla="*/ 617 w 638"/>
              <a:gd name="T7" fmla="*/ 572 h 593"/>
              <a:gd name="T8" fmla="*/ 617 w 638"/>
              <a:gd name="T9" fmla="*/ 21 h 593"/>
              <a:gd name="T10" fmla="*/ 21 w 638"/>
              <a:gd name="T11" fmla="*/ 21 h 593"/>
              <a:gd name="T12" fmla="*/ 21 w 638"/>
              <a:gd name="T13" fmla="*/ 572 h 593"/>
              <a:gd name="T14" fmla="*/ 127 w 638"/>
              <a:gd name="T15" fmla="*/ 572 h 593"/>
              <a:gd name="T16" fmla="*/ 127 w 638"/>
              <a:gd name="T17" fmla="*/ 593 h 593"/>
              <a:gd name="T18" fmla="*/ 0 w 638"/>
              <a:gd name="T19" fmla="*/ 593 h 593"/>
              <a:gd name="T20" fmla="*/ 0 w 638"/>
              <a:gd name="T21" fmla="*/ 0 h 593"/>
              <a:gd name="T22" fmla="*/ 638 w 638"/>
              <a:gd name="T23" fmla="*/ 0 h 593"/>
              <a:gd name="T24" fmla="*/ 638 w 638"/>
              <a:gd name="T25" fmla="*/ 593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8" h="593">
                <a:moveTo>
                  <a:pt x="638" y="593"/>
                </a:moveTo>
                <a:lnTo>
                  <a:pt x="511" y="593"/>
                </a:lnTo>
                <a:lnTo>
                  <a:pt x="511" y="572"/>
                </a:lnTo>
                <a:lnTo>
                  <a:pt x="617" y="572"/>
                </a:lnTo>
                <a:lnTo>
                  <a:pt x="617" y="21"/>
                </a:lnTo>
                <a:lnTo>
                  <a:pt x="21" y="21"/>
                </a:lnTo>
                <a:lnTo>
                  <a:pt x="21" y="572"/>
                </a:lnTo>
                <a:lnTo>
                  <a:pt x="127" y="572"/>
                </a:lnTo>
                <a:lnTo>
                  <a:pt x="127" y="593"/>
                </a:lnTo>
                <a:lnTo>
                  <a:pt x="0" y="593"/>
                </a:lnTo>
                <a:lnTo>
                  <a:pt x="0" y="0"/>
                </a:lnTo>
                <a:lnTo>
                  <a:pt x="638" y="0"/>
                </a:lnTo>
                <a:lnTo>
                  <a:pt x="638" y="5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60" name="Rectangle 6"/>
          <p:cNvSpPr>
            <a:spLocks noChangeArrowheads="1"/>
          </p:cNvSpPr>
          <p:nvPr/>
        </p:nvSpPr>
        <p:spPr bwMode="auto">
          <a:xfrm>
            <a:off x="4518465" y="3721656"/>
            <a:ext cx="421292" cy="14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61" name="Rectangle 7"/>
          <p:cNvSpPr>
            <a:spLocks noChangeArrowheads="1"/>
          </p:cNvSpPr>
          <p:nvPr/>
        </p:nvSpPr>
        <p:spPr bwMode="auto">
          <a:xfrm>
            <a:off x="4540283" y="3692343"/>
            <a:ext cx="14997" cy="149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62" name="Rectangle 8"/>
          <p:cNvSpPr>
            <a:spLocks noChangeArrowheads="1"/>
          </p:cNvSpPr>
          <p:nvPr/>
        </p:nvSpPr>
        <p:spPr bwMode="auto">
          <a:xfrm>
            <a:off x="4569596" y="3692343"/>
            <a:ext cx="14315" cy="149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63" name="Rectangle 9"/>
          <p:cNvSpPr>
            <a:spLocks noChangeArrowheads="1"/>
          </p:cNvSpPr>
          <p:nvPr/>
        </p:nvSpPr>
        <p:spPr bwMode="auto">
          <a:xfrm>
            <a:off x="4598228" y="3692343"/>
            <a:ext cx="14997" cy="149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64" name="Rectangle 10"/>
          <p:cNvSpPr>
            <a:spLocks noChangeArrowheads="1"/>
          </p:cNvSpPr>
          <p:nvPr/>
        </p:nvSpPr>
        <p:spPr bwMode="auto">
          <a:xfrm>
            <a:off x="4627541" y="3671209"/>
            <a:ext cx="14315" cy="572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65" name="Rectangle 11"/>
          <p:cNvSpPr>
            <a:spLocks noChangeArrowheads="1"/>
          </p:cNvSpPr>
          <p:nvPr/>
        </p:nvSpPr>
        <p:spPr bwMode="auto">
          <a:xfrm>
            <a:off x="4656850" y="3692343"/>
            <a:ext cx="261092" cy="149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66" name="Freeform 12"/>
          <p:cNvSpPr>
            <a:spLocks/>
          </p:cNvSpPr>
          <p:nvPr/>
        </p:nvSpPr>
        <p:spPr bwMode="auto">
          <a:xfrm>
            <a:off x="4540278" y="3750286"/>
            <a:ext cx="377664" cy="289042"/>
          </a:xfrm>
          <a:custGeom>
            <a:avLst/>
            <a:gdLst>
              <a:gd name="T0" fmla="*/ 554 w 554"/>
              <a:gd name="T1" fmla="*/ 424 h 424"/>
              <a:gd name="T2" fmla="*/ 490 w 554"/>
              <a:gd name="T3" fmla="*/ 424 h 424"/>
              <a:gd name="T4" fmla="*/ 490 w 554"/>
              <a:gd name="T5" fmla="*/ 402 h 424"/>
              <a:gd name="T6" fmla="*/ 533 w 554"/>
              <a:gd name="T7" fmla="*/ 402 h 424"/>
              <a:gd name="T8" fmla="*/ 533 w 554"/>
              <a:gd name="T9" fmla="*/ 21 h 424"/>
              <a:gd name="T10" fmla="*/ 22 w 554"/>
              <a:gd name="T11" fmla="*/ 21 h 424"/>
              <a:gd name="T12" fmla="*/ 22 w 554"/>
              <a:gd name="T13" fmla="*/ 402 h 424"/>
              <a:gd name="T14" fmla="*/ 64 w 554"/>
              <a:gd name="T15" fmla="*/ 402 h 424"/>
              <a:gd name="T16" fmla="*/ 64 w 554"/>
              <a:gd name="T17" fmla="*/ 424 h 424"/>
              <a:gd name="T18" fmla="*/ 0 w 554"/>
              <a:gd name="T19" fmla="*/ 424 h 424"/>
              <a:gd name="T20" fmla="*/ 0 w 554"/>
              <a:gd name="T21" fmla="*/ 0 h 424"/>
              <a:gd name="T22" fmla="*/ 554 w 554"/>
              <a:gd name="T23" fmla="*/ 0 h 424"/>
              <a:gd name="T24" fmla="*/ 554 w 554"/>
              <a:gd name="T25" fmla="*/ 424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4" h="424">
                <a:moveTo>
                  <a:pt x="554" y="424"/>
                </a:moveTo>
                <a:lnTo>
                  <a:pt x="490" y="424"/>
                </a:lnTo>
                <a:lnTo>
                  <a:pt x="490" y="402"/>
                </a:lnTo>
                <a:lnTo>
                  <a:pt x="533" y="402"/>
                </a:lnTo>
                <a:lnTo>
                  <a:pt x="533" y="21"/>
                </a:lnTo>
                <a:lnTo>
                  <a:pt x="22" y="21"/>
                </a:lnTo>
                <a:lnTo>
                  <a:pt x="22" y="402"/>
                </a:lnTo>
                <a:lnTo>
                  <a:pt x="64" y="402"/>
                </a:lnTo>
                <a:lnTo>
                  <a:pt x="64" y="424"/>
                </a:lnTo>
                <a:lnTo>
                  <a:pt x="0" y="424"/>
                </a:lnTo>
                <a:lnTo>
                  <a:pt x="0" y="0"/>
                </a:lnTo>
                <a:lnTo>
                  <a:pt x="554" y="0"/>
                </a:lnTo>
                <a:lnTo>
                  <a:pt x="554" y="4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67" name="Freeform 13"/>
          <p:cNvSpPr>
            <a:spLocks noEditPoints="1"/>
          </p:cNvSpPr>
          <p:nvPr/>
        </p:nvSpPr>
        <p:spPr bwMode="auto">
          <a:xfrm>
            <a:off x="4598223" y="3864129"/>
            <a:ext cx="261774" cy="261774"/>
          </a:xfrm>
          <a:custGeom>
            <a:avLst/>
            <a:gdLst>
              <a:gd name="T0" fmla="*/ 62 w 144"/>
              <a:gd name="T1" fmla="*/ 144 h 145"/>
              <a:gd name="T2" fmla="*/ 59 w 144"/>
              <a:gd name="T3" fmla="*/ 138 h 145"/>
              <a:gd name="T4" fmla="*/ 48 w 144"/>
              <a:gd name="T5" fmla="*/ 121 h 145"/>
              <a:gd name="T6" fmla="*/ 34 w 144"/>
              <a:gd name="T7" fmla="*/ 132 h 145"/>
              <a:gd name="T8" fmla="*/ 14 w 144"/>
              <a:gd name="T9" fmla="*/ 114 h 145"/>
              <a:gd name="T10" fmla="*/ 16 w 144"/>
              <a:gd name="T11" fmla="*/ 108 h 145"/>
              <a:gd name="T12" fmla="*/ 12 w 144"/>
              <a:gd name="T13" fmla="*/ 85 h 145"/>
              <a:gd name="T14" fmla="*/ 3 w 144"/>
              <a:gd name="T15" fmla="*/ 86 h 145"/>
              <a:gd name="T16" fmla="*/ 0 w 144"/>
              <a:gd name="T17" fmla="*/ 73 h 145"/>
              <a:gd name="T18" fmla="*/ 3 w 144"/>
              <a:gd name="T19" fmla="*/ 59 h 145"/>
              <a:gd name="T20" fmla="*/ 12 w 144"/>
              <a:gd name="T21" fmla="*/ 61 h 145"/>
              <a:gd name="T22" fmla="*/ 16 w 144"/>
              <a:gd name="T23" fmla="*/ 37 h 145"/>
              <a:gd name="T24" fmla="*/ 14 w 144"/>
              <a:gd name="T25" fmla="*/ 31 h 145"/>
              <a:gd name="T26" fmla="*/ 34 w 144"/>
              <a:gd name="T27" fmla="*/ 13 h 145"/>
              <a:gd name="T28" fmla="*/ 48 w 144"/>
              <a:gd name="T29" fmla="*/ 25 h 145"/>
              <a:gd name="T30" fmla="*/ 59 w 144"/>
              <a:gd name="T31" fmla="*/ 7 h 145"/>
              <a:gd name="T32" fmla="*/ 62 w 144"/>
              <a:gd name="T33" fmla="*/ 1 h 145"/>
              <a:gd name="T34" fmla="*/ 86 w 144"/>
              <a:gd name="T35" fmla="*/ 4 h 145"/>
              <a:gd name="T36" fmla="*/ 84 w 144"/>
              <a:gd name="T37" fmla="*/ 13 h 145"/>
              <a:gd name="T38" fmla="*/ 108 w 144"/>
              <a:gd name="T39" fmla="*/ 16 h 145"/>
              <a:gd name="T40" fmla="*/ 114 w 144"/>
              <a:gd name="T41" fmla="*/ 14 h 145"/>
              <a:gd name="T42" fmla="*/ 132 w 144"/>
              <a:gd name="T43" fmla="*/ 35 h 145"/>
              <a:gd name="T44" fmla="*/ 120 w 144"/>
              <a:gd name="T45" fmla="*/ 49 h 145"/>
              <a:gd name="T46" fmla="*/ 138 w 144"/>
              <a:gd name="T47" fmla="*/ 59 h 145"/>
              <a:gd name="T48" fmla="*/ 144 w 144"/>
              <a:gd name="T49" fmla="*/ 62 h 145"/>
              <a:gd name="T50" fmla="*/ 144 w 144"/>
              <a:gd name="T51" fmla="*/ 83 h 145"/>
              <a:gd name="T52" fmla="*/ 138 w 144"/>
              <a:gd name="T53" fmla="*/ 86 h 145"/>
              <a:gd name="T54" fmla="*/ 120 w 144"/>
              <a:gd name="T55" fmla="*/ 97 h 145"/>
              <a:gd name="T56" fmla="*/ 132 w 144"/>
              <a:gd name="T57" fmla="*/ 111 h 145"/>
              <a:gd name="T58" fmla="*/ 114 w 144"/>
              <a:gd name="T59" fmla="*/ 131 h 145"/>
              <a:gd name="T60" fmla="*/ 108 w 144"/>
              <a:gd name="T61" fmla="*/ 129 h 145"/>
              <a:gd name="T62" fmla="*/ 84 w 144"/>
              <a:gd name="T63" fmla="*/ 133 h 145"/>
              <a:gd name="T64" fmla="*/ 86 w 144"/>
              <a:gd name="T65" fmla="*/ 142 h 145"/>
              <a:gd name="T66" fmla="*/ 72 w 144"/>
              <a:gd name="T67" fmla="*/ 145 h 145"/>
              <a:gd name="T68" fmla="*/ 77 w 144"/>
              <a:gd name="T69" fmla="*/ 136 h 145"/>
              <a:gd name="T70" fmla="*/ 96 w 144"/>
              <a:gd name="T71" fmla="*/ 113 h 145"/>
              <a:gd name="T72" fmla="*/ 122 w 144"/>
              <a:gd name="T73" fmla="*/ 113 h 145"/>
              <a:gd name="T74" fmla="*/ 132 w 144"/>
              <a:gd name="T75" fmla="*/ 77 h 145"/>
              <a:gd name="T76" fmla="*/ 136 w 144"/>
              <a:gd name="T77" fmla="*/ 73 h 145"/>
              <a:gd name="T78" fmla="*/ 132 w 144"/>
              <a:gd name="T79" fmla="*/ 69 h 145"/>
              <a:gd name="T80" fmla="*/ 122 w 144"/>
              <a:gd name="T81" fmla="*/ 32 h 145"/>
              <a:gd name="T82" fmla="*/ 96 w 144"/>
              <a:gd name="T83" fmla="*/ 33 h 145"/>
              <a:gd name="T84" fmla="*/ 77 w 144"/>
              <a:gd name="T85" fmla="*/ 9 h 145"/>
              <a:gd name="T86" fmla="*/ 68 w 144"/>
              <a:gd name="T87" fmla="*/ 13 h 145"/>
              <a:gd name="T88" fmla="*/ 32 w 144"/>
              <a:gd name="T89" fmla="*/ 23 h 145"/>
              <a:gd name="T90" fmla="*/ 32 w 144"/>
              <a:gd name="T91" fmla="*/ 49 h 145"/>
              <a:gd name="T92" fmla="*/ 9 w 144"/>
              <a:gd name="T93" fmla="*/ 68 h 145"/>
              <a:gd name="T94" fmla="*/ 9 w 144"/>
              <a:gd name="T95" fmla="*/ 77 h 145"/>
              <a:gd name="T96" fmla="*/ 32 w 144"/>
              <a:gd name="T97" fmla="*/ 97 h 145"/>
              <a:gd name="T98" fmla="*/ 32 w 144"/>
              <a:gd name="T99" fmla="*/ 122 h 145"/>
              <a:gd name="T100" fmla="*/ 68 w 144"/>
              <a:gd name="T101" fmla="*/ 13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4" h="145">
                <a:moveTo>
                  <a:pt x="72" y="145"/>
                </a:moveTo>
                <a:cubicBezTo>
                  <a:pt x="69" y="145"/>
                  <a:pt x="66" y="144"/>
                  <a:pt x="62" y="144"/>
                </a:cubicBezTo>
                <a:cubicBezTo>
                  <a:pt x="61" y="144"/>
                  <a:pt x="60" y="143"/>
                  <a:pt x="59" y="142"/>
                </a:cubicBezTo>
                <a:cubicBezTo>
                  <a:pt x="58" y="141"/>
                  <a:pt x="58" y="139"/>
                  <a:pt x="59" y="138"/>
                </a:cubicBezTo>
                <a:cubicBezTo>
                  <a:pt x="60" y="136"/>
                  <a:pt x="60" y="134"/>
                  <a:pt x="60" y="133"/>
                </a:cubicBezTo>
                <a:cubicBezTo>
                  <a:pt x="60" y="126"/>
                  <a:pt x="55" y="121"/>
                  <a:pt x="48" y="121"/>
                </a:cubicBezTo>
                <a:cubicBezTo>
                  <a:pt x="43" y="121"/>
                  <a:pt x="38" y="124"/>
                  <a:pt x="37" y="129"/>
                </a:cubicBezTo>
                <a:cubicBezTo>
                  <a:pt x="37" y="130"/>
                  <a:pt x="36" y="131"/>
                  <a:pt x="34" y="132"/>
                </a:cubicBezTo>
                <a:cubicBezTo>
                  <a:pt x="33" y="132"/>
                  <a:pt x="32" y="132"/>
                  <a:pt x="31" y="131"/>
                </a:cubicBezTo>
                <a:cubicBezTo>
                  <a:pt x="24" y="127"/>
                  <a:pt x="18" y="121"/>
                  <a:pt x="14" y="114"/>
                </a:cubicBezTo>
                <a:cubicBezTo>
                  <a:pt x="13" y="113"/>
                  <a:pt x="13" y="112"/>
                  <a:pt x="13" y="111"/>
                </a:cubicBezTo>
                <a:cubicBezTo>
                  <a:pt x="14" y="109"/>
                  <a:pt x="15" y="108"/>
                  <a:pt x="16" y="108"/>
                </a:cubicBezTo>
                <a:cubicBezTo>
                  <a:pt x="21" y="107"/>
                  <a:pt x="24" y="102"/>
                  <a:pt x="24" y="97"/>
                </a:cubicBezTo>
                <a:cubicBezTo>
                  <a:pt x="24" y="90"/>
                  <a:pt x="19" y="85"/>
                  <a:pt x="12" y="85"/>
                </a:cubicBezTo>
                <a:cubicBezTo>
                  <a:pt x="11" y="85"/>
                  <a:pt x="9" y="85"/>
                  <a:pt x="7" y="86"/>
                </a:cubicBezTo>
                <a:cubicBezTo>
                  <a:pt x="6" y="87"/>
                  <a:pt x="4" y="87"/>
                  <a:pt x="3" y="86"/>
                </a:cubicBezTo>
                <a:cubicBezTo>
                  <a:pt x="2" y="85"/>
                  <a:pt x="1" y="84"/>
                  <a:pt x="1" y="83"/>
                </a:cubicBezTo>
                <a:cubicBezTo>
                  <a:pt x="1" y="79"/>
                  <a:pt x="0" y="76"/>
                  <a:pt x="0" y="73"/>
                </a:cubicBezTo>
                <a:cubicBezTo>
                  <a:pt x="0" y="69"/>
                  <a:pt x="1" y="66"/>
                  <a:pt x="1" y="62"/>
                </a:cubicBezTo>
                <a:cubicBezTo>
                  <a:pt x="1" y="61"/>
                  <a:pt x="2" y="60"/>
                  <a:pt x="3" y="59"/>
                </a:cubicBezTo>
                <a:cubicBezTo>
                  <a:pt x="4" y="59"/>
                  <a:pt x="6" y="59"/>
                  <a:pt x="7" y="59"/>
                </a:cubicBezTo>
                <a:cubicBezTo>
                  <a:pt x="9" y="60"/>
                  <a:pt x="11" y="61"/>
                  <a:pt x="12" y="61"/>
                </a:cubicBezTo>
                <a:cubicBezTo>
                  <a:pt x="19" y="61"/>
                  <a:pt x="24" y="55"/>
                  <a:pt x="24" y="49"/>
                </a:cubicBezTo>
                <a:cubicBezTo>
                  <a:pt x="24" y="43"/>
                  <a:pt x="21" y="39"/>
                  <a:pt x="16" y="37"/>
                </a:cubicBezTo>
                <a:cubicBezTo>
                  <a:pt x="15" y="37"/>
                  <a:pt x="14" y="36"/>
                  <a:pt x="13" y="35"/>
                </a:cubicBezTo>
                <a:cubicBezTo>
                  <a:pt x="13" y="33"/>
                  <a:pt x="13" y="32"/>
                  <a:pt x="14" y="31"/>
                </a:cubicBezTo>
                <a:cubicBezTo>
                  <a:pt x="18" y="24"/>
                  <a:pt x="24" y="19"/>
                  <a:pt x="31" y="14"/>
                </a:cubicBezTo>
                <a:cubicBezTo>
                  <a:pt x="32" y="13"/>
                  <a:pt x="33" y="13"/>
                  <a:pt x="34" y="13"/>
                </a:cubicBezTo>
                <a:cubicBezTo>
                  <a:pt x="36" y="14"/>
                  <a:pt x="37" y="15"/>
                  <a:pt x="37" y="16"/>
                </a:cubicBezTo>
                <a:cubicBezTo>
                  <a:pt x="38" y="21"/>
                  <a:pt x="43" y="25"/>
                  <a:pt x="48" y="25"/>
                </a:cubicBezTo>
                <a:cubicBezTo>
                  <a:pt x="55" y="25"/>
                  <a:pt x="60" y="19"/>
                  <a:pt x="60" y="13"/>
                </a:cubicBezTo>
                <a:cubicBezTo>
                  <a:pt x="60" y="11"/>
                  <a:pt x="60" y="9"/>
                  <a:pt x="59" y="7"/>
                </a:cubicBezTo>
                <a:cubicBezTo>
                  <a:pt x="58" y="6"/>
                  <a:pt x="58" y="5"/>
                  <a:pt x="59" y="4"/>
                </a:cubicBezTo>
                <a:cubicBezTo>
                  <a:pt x="60" y="2"/>
                  <a:pt x="61" y="2"/>
                  <a:pt x="62" y="1"/>
                </a:cubicBezTo>
                <a:cubicBezTo>
                  <a:pt x="70" y="0"/>
                  <a:pt x="75" y="0"/>
                  <a:pt x="83" y="1"/>
                </a:cubicBezTo>
                <a:cubicBezTo>
                  <a:pt x="84" y="2"/>
                  <a:pt x="85" y="2"/>
                  <a:pt x="86" y="4"/>
                </a:cubicBezTo>
                <a:cubicBezTo>
                  <a:pt x="86" y="5"/>
                  <a:pt x="86" y="6"/>
                  <a:pt x="86" y="7"/>
                </a:cubicBezTo>
                <a:cubicBezTo>
                  <a:pt x="85" y="9"/>
                  <a:pt x="84" y="11"/>
                  <a:pt x="84" y="13"/>
                </a:cubicBezTo>
                <a:cubicBezTo>
                  <a:pt x="84" y="19"/>
                  <a:pt x="90" y="25"/>
                  <a:pt x="96" y="25"/>
                </a:cubicBezTo>
                <a:cubicBezTo>
                  <a:pt x="102" y="25"/>
                  <a:pt x="106" y="21"/>
                  <a:pt x="108" y="16"/>
                </a:cubicBezTo>
                <a:cubicBezTo>
                  <a:pt x="108" y="15"/>
                  <a:pt x="109" y="14"/>
                  <a:pt x="110" y="13"/>
                </a:cubicBezTo>
                <a:cubicBezTo>
                  <a:pt x="112" y="13"/>
                  <a:pt x="113" y="13"/>
                  <a:pt x="114" y="14"/>
                </a:cubicBezTo>
                <a:cubicBezTo>
                  <a:pt x="121" y="19"/>
                  <a:pt x="126" y="24"/>
                  <a:pt x="131" y="31"/>
                </a:cubicBezTo>
                <a:cubicBezTo>
                  <a:pt x="132" y="32"/>
                  <a:pt x="132" y="33"/>
                  <a:pt x="132" y="35"/>
                </a:cubicBezTo>
                <a:cubicBezTo>
                  <a:pt x="131" y="36"/>
                  <a:pt x="130" y="37"/>
                  <a:pt x="129" y="37"/>
                </a:cubicBezTo>
                <a:cubicBezTo>
                  <a:pt x="124" y="39"/>
                  <a:pt x="120" y="43"/>
                  <a:pt x="120" y="49"/>
                </a:cubicBezTo>
                <a:cubicBezTo>
                  <a:pt x="120" y="55"/>
                  <a:pt x="126" y="61"/>
                  <a:pt x="132" y="61"/>
                </a:cubicBezTo>
                <a:cubicBezTo>
                  <a:pt x="134" y="61"/>
                  <a:pt x="136" y="60"/>
                  <a:pt x="138" y="59"/>
                </a:cubicBezTo>
                <a:cubicBezTo>
                  <a:pt x="139" y="59"/>
                  <a:pt x="140" y="59"/>
                  <a:pt x="141" y="59"/>
                </a:cubicBezTo>
                <a:cubicBezTo>
                  <a:pt x="143" y="60"/>
                  <a:pt x="143" y="61"/>
                  <a:pt x="144" y="62"/>
                </a:cubicBezTo>
                <a:cubicBezTo>
                  <a:pt x="144" y="66"/>
                  <a:pt x="144" y="69"/>
                  <a:pt x="144" y="73"/>
                </a:cubicBezTo>
                <a:cubicBezTo>
                  <a:pt x="144" y="76"/>
                  <a:pt x="144" y="79"/>
                  <a:pt x="144" y="83"/>
                </a:cubicBezTo>
                <a:cubicBezTo>
                  <a:pt x="143" y="84"/>
                  <a:pt x="143" y="85"/>
                  <a:pt x="141" y="86"/>
                </a:cubicBezTo>
                <a:cubicBezTo>
                  <a:pt x="140" y="87"/>
                  <a:pt x="139" y="87"/>
                  <a:pt x="138" y="86"/>
                </a:cubicBezTo>
                <a:cubicBezTo>
                  <a:pt x="136" y="85"/>
                  <a:pt x="134" y="85"/>
                  <a:pt x="132" y="85"/>
                </a:cubicBezTo>
                <a:cubicBezTo>
                  <a:pt x="126" y="85"/>
                  <a:pt x="120" y="90"/>
                  <a:pt x="120" y="97"/>
                </a:cubicBezTo>
                <a:cubicBezTo>
                  <a:pt x="120" y="102"/>
                  <a:pt x="124" y="107"/>
                  <a:pt x="129" y="108"/>
                </a:cubicBezTo>
                <a:cubicBezTo>
                  <a:pt x="130" y="108"/>
                  <a:pt x="131" y="109"/>
                  <a:pt x="132" y="111"/>
                </a:cubicBezTo>
                <a:cubicBezTo>
                  <a:pt x="132" y="112"/>
                  <a:pt x="132" y="113"/>
                  <a:pt x="131" y="114"/>
                </a:cubicBezTo>
                <a:cubicBezTo>
                  <a:pt x="126" y="121"/>
                  <a:pt x="121" y="127"/>
                  <a:pt x="114" y="131"/>
                </a:cubicBezTo>
                <a:cubicBezTo>
                  <a:pt x="113" y="132"/>
                  <a:pt x="112" y="132"/>
                  <a:pt x="110" y="132"/>
                </a:cubicBezTo>
                <a:cubicBezTo>
                  <a:pt x="109" y="131"/>
                  <a:pt x="108" y="130"/>
                  <a:pt x="108" y="129"/>
                </a:cubicBezTo>
                <a:cubicBezTo>
                  <a:pt x="106" y="124"/>
                  <a:pt x="102" y="121"/>
                  <a:pt x="96" y="121"/>
                </a:cubicBezTo>
                <a:cubicBezTo>
                  <a:pt x="90" y="121"/>
                  <a:pt x="84" y="126"/>
                  <a:pt x="84" y="133"/>
                </a:cubicBezTo>
                <a:cubicBezTo>
                  <a:pt x="84" y="134"/>
                  <a:pt x="85" y="136"/>
                  <a:pt x="86" y="138"/>
                </a:cubicBezTo>
                <a:cubicBezTo>
                  <a:pt x="86" y="139"/>
                  <a:pt x="86" y="141"/>
                  <a:pt x="86" y="142"/>
                </a:cubicBezTo>
                <a:cubicBezTo>
                  <a:pt x="85" y="143"/>
                  <a:pt x="84" y="144"/>
                  <a:pt x="83" y="144"/>
                </a:cubicBezTo>
                <a:cubicBezTo>
                  <a:pt x="79" y="144"/>
                  <a:pt x="76" y="145"/>
                  <a:pt x="72" y="145"/>
                </a:cubicBezTo>
                <a:close/>
                <a:moveTo>
                  <a:pt x="68" y="136"/>
                </a:moveTo>
                <a:cubicBezTo>
                  <a:pt x="71" y="137"/>
                  <a:pt x="74" y="137"/>
                  <a:pt x="77" y="136"/>
                </a:cubicBezTo>
                <a:cubicBezTo>
                  <a:pt x="76" y="135"/>
                  <a:pt x="76" y="134"/>
                  <a:pt x="76" y="133"/>
                </a:cubicBezTo>
                <a:cubicBezTo>
                  <a:pt x="76" y="122"/>
                  <a:pt x="85" y="113"/>
                  <a:pt x="96" y="113"/>
                </a:cubicBezTo>
                <a:cubicBezTo>
                  <a:pt x="103" y="113"/>
                  <a:pt x="110" y="116"/>
                  <a:pt x="113" y="122"/>
                </a:cubicBezTo>
                <a:cubicBezTo>
                  <a:pt x="116" y="119"/>
                  <a:pt x="119" y="116"/>
                  <a:pt x="122" y="113"/>
                </a:cubicBezTo>
                <a:cubicBezTo>
                  <a:pt x="116" y="110"/>
                  <a:pt x="112" y="104"/>
                  <a:pt x="112" y="97"/>
                </a:cubicBezTo>
                <a:cubicBezTo>
                  <a:pt x="112" y="86"/>
                  <a:pt x="121" y="77"/>
                  <a:pt x="132" y="77"/>
                </a:cubicBezTo>
                <a:cubicBezTo>
                  <a:pt x="134" y="77"/>
                  <a:pt x="135" y="77"/>
                  <a:pt x="136" y="77"/>
                </a:cubicBezTo>
                <a:cubicBezTo>
                  <a:pt x="136" y="75"/>
                  <a:pt x="136" y="74"/>
                  <a:pt x="136" y="73"/>
                </a:cubicBezTo>
                <a:cubicBezTo>
                  <a:pt x="136" y="71"/>
                  <a:pt x="136" y="70"/>
                  <a:pt x="136" y="68"/>
                </a:cubicBezTo>
                <a:cubicBezTo>
                  <a:pt x="135" y="68"/>
                  <a:pt x="134" y="69"/>
                  <a:pt x="132" y="69"/>
                </a:cubicBezTo>
                <a:cubicBezTo>
                  <a:pt x="121" y="69"/>
                  <a:pt x="112" y="60"/>
                  <a:pt x="112" y="49"/>
                </a:cubicBezTo>
                <a:cubicBezTo>
                  <a:pt x="112" y="42"/>
                  <a:pt x="116" y="35"/>
                  <a:pt x="122" y="32"/>
                </a:cubicBezTo>
                <a:cubicBezTo>
                  <a:pt x="119" y="29"/>
                  <a:pt x="116" y="26"/>
                  <a:pt x="113" y="23"/>
                </a:cubicBezTo>
                <a:cubicBezTo>
                  <a:pt x="110" y="29"/>
                  <a:pt x="103" y="33"/>
                  <a:pt x="96" y="33"/>
                </a:cubicBezTo>
                <a:cubicBezTo>
                  <a:pt x="85" y="33"/>
                  <a:pt x="76" y="24"/>
                  <a:pt x="76" y="13"/>
                </a:cubicBezTo>
                <a:cubicBezTo>
                  <a:pt x="76" y="11"/>
                  <a:pt x="76" y="10"/>
                  <a:pt x="77" y="9"/>
                </a:cubicBezTo>
                <a:cubicBezTo>
                  <a:pt x="74" y="9"/>
                  <a:pt x="71" y="9"/>
                  <a:pt x="68" y="9"/>
                </a:cubicBezTo>
                <a:cubicBezTo>
                  <a:pt x="68" y="10"/>
                  <a:pt x="68" y="11"/>
                  <a:pt x="68" y="13"/>
                </a:cubicBezTo>
                <a:cubicBezTo>
                  <a:pt x="68" y="24"/>
                  <a:pt x="59" y="33"/>
                  <a:pt x="48" y="33"/>
                </a:cubicBezTo>
                <a:cubicBezTo>
                  <a:pt x="41" y="33"/>
                  <a:pt x="35" y="29"/>
                  <a:pt x="32" y="23"/>
                </a:cubicBezTo>
                <a:cubicBezTo>
                  <a:pt x="28" y="26"/>
                  <a:pt x="26" y="29"/>
                  <a:pt x="23" y="32"/>
                </a:cubicBezTo>
                <a:cubicBezTo>
                  <a:pt x="29" y="35"/>
                  <a:pt x="32" y="42"/>
                  <a:pt x="32" y="49"/>
                </a:cubicBezTo>
                <a:cubicBezTo>
                  <a:pt x="32" y="60"/>
                  <a:pt x="23" y="69"/>
                  <a:pt x="12" y="69"/>
                </a:cubicBezTo>
                <a:cubicBezTo>
                  <a:pt x="11" y="69"/>
                  <a:pt x="10" y="68"/>
                  <a:pt x="9" y="68"/>
                </a:cubicBezTo>
                <a:cubicBezTo>
                  <a:pt x="8" y="70"/>
                  <a:pt x="8" y="71"/>
                  <a:pt x="8" y="73"/>
                </a:cubicBezTo>
                <a:cubicBezTo>
                  <a:pt x="8" y="74"/>
                  <a:pt x="8" y="75"/>
                  <a:pt x="9" y="77"/>
                </a:cubicBezTo>
                <a:cubicBezTo>
                  <a:pt x="10" y="77"/>
                  <a:pt x="11" y="77"/>
                  <a:pt x="12" y="77"/>
                </a:cubicBezTo>
                <a:cubicBezTo>
                  <a:pt x="23" y="77"/>
                  <a:pt x="32" y="86"/>
                  <a:pt x="32" y="97"/>
                </a:cubicBezTo>
                <a:cubicBezTo>
                  <a:pt x="32" y="104"/>
                  <a:pt x="29" y="110"/>
                  <a:pt x="23" y="113"/>
                </a:cubicBezTo>
                <a:cubicBezTo>
                  <a:pt x="26" y="116"/>
                  <a:pt x="28" y="119"/>
                  <a:pt x="32" y="122"/>
                </a:cubicBezTo>
                <a:cubicBezTo>
                  <a:pt x="35" y="116"/>
                  <a:pt x="41" y="113"/>
                  <a:pt x="48" y="113"/>
                </a:cubicBezTo>
                <a:cubicBezTo>
                  <a:pt x="59" y="113"/>
                  <a:pt x="68" y="122"/>
                  <a:pt x="68" y="133"/>
                </a:cubicBezTo>
                <a:cubicBezTo>
                  <a:pt x="68" y="134"/>
                  <a:pt x="68" y="135"/>
                  <a:pt x="68" y="1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68" name="Freeform 14"/>
          <p:cNvSpPr>
            <a:spLocks noEditPoints="1"/>
          </p:cNvSpPr>
          <p:nvPr/>
        </p:nvSpPr>
        <p:spPr bwMode="auto">
          <a:xfrm>
            <a:off x="4699800" y="3967068"/>
            <a:ext cx="58627" cy="57263"/>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8" y="32"/>
                  <a:pt x="0" y="24"/>
                  <a:pt x="0" y="16"/>
                </a:cubicBezTo>
                <a:cubicBezTo>
                  <a:pt x="0" y="7"/>
                  <a:pt x="8" y="0"/>
                  <a:pt x="16" y="0"/>
                </a:cubicBezTo>
                <a:cubicBezTo>
                  <a:pt x="25" y="0"/>
                  <a:pt x="32" y="7"/>
                  <a:pt x="32" y="16"/>
                </a:cubicBezTo>
                <a:cubicBezTo>
                  <a:pt x="32" y="24"/>
                  <a:pt x="25" y="32"/>
                  <a:pt x="16" y="32"/>
                </a:cubicBezTo>
                <a:close/>
                <a:moveTo>
                  <a:pt x="16" y="8"/>
                </a:moveTo>
                <a:cubicBezTo>
                  <a:pt x="12" y="8"/>
                  <a:pt x="8" y="11"/>
                  <a:pt x="8" y="16"/>
                </a:cubicBezTo>
                <a:cubicBezTo>
                  <a:pt x="8" y="20"/>
                  <a:pt x="12" y="24"/>
                  <a:pt x="16" y="24"/>
                </a:cubicBezTo>
                <a:cubicBezTo>
                  <a:pt x="21" y="24"/>
                  <a:pt x="24" y="20"/>
                  <a:pt x="24" y="16"/>
                </a:cubicBezTo>
                <a:cubicBezTo>
                  <a:pt x="24" y="11"/>
                  <a:pt x="21" y="8"/>
                  <a:pt x="16"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69" name="Freeform 15"/>
          <p:cNvSpPr>
            <a:spLocks noEditPoints="1"/>
          </p:cNvSpPr>
          <p:nvPr/>
        </p:nvSpPr>
        <p:spPr bwMode="auto">
          <a:xfrm>
            <a:off x="4663672" y="3930940"/>
            <a:ext cx="130887" cy="12952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8 h 72"/>
              <a:gd name="T12" fmla="*/ 8 w 72"/>
              <a:gd name="T13" fmla="*/ 36 h 72"/>
              <a:gd name="T14" fmla="*/ 36 w 72"/>
              <a:gd name="T15" fmla="*/ 64 h 72"/>
              <a:gd name="T16" fmla="*/ 64 w 72"/>
              <a:gd name="T17" fmla="*/ 36 h 72"/>
              <a:gd name="T18" fmla="*/ 36 w 72"/>
              <a:gd name="T19"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5"/>
                  <a:pt x="0" y="36"/>
                </a:cubicBezTo>
                <a:cubicBezTo>
                  <a:pt x="0" y="16"/>
                  <a:pt x="16" y="0"/>
                  <a:pt x="36" y="0"/>
                </a:cubicBezTo>
                <a:cubicBezTo>
                  <a:pt x="56" y="0"/>
                  <a:pt x="72" y="16"/>
                  <a:pt x="72" y="36"/>
                </a:cubicBezTo>
                <a:cubicBezTo>
                  <a:pt x="72" y="55"/>
                  <a:pt x="56" y="72"/>
                  <a:pt x="36" y="72"/>
                </a:cubicBezTo>
                <a:close/>
                <a:moveTo>
                  <a:pt x="36" y="8"/>
                </a:moveTo>
                <a:cubicBezTo>
                  <a:pt x="21" y="8"/>
                  <a:pt x="8" y="20"/>
                  <a:pt x="8" y="36"/>
                </a:cubicBezTo>
                <a:cubicBezTo>
                  <a:pt x="8" y="51"/>
                  <a:pt x="21" y="64"/>
                  <a:pt x="36" y="64"/>
                </a:cubicBezTo>
                <a:cubicBezTo>
                  <a:pt x="52" y="64"/>
                  <a:pt x="64" y="51"/>
                  <a:pt x="64" y="36"/>
                </a:cubicBezTo>
                <a:cubicBezTo>
                  <a:pt x="64" y="20"/>
                  <a:pt x="52" y="8"/>
                  <a:pt x="36"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70" name="Rectangle 16"/>
          <p:cNvSpPr>
            <a:spLocks noChangeArrowheads="1"/>
          </p:cNvSpPr>
          <p:nvPr/>
        </p:nvSpPr>
        <p:spPr bwMode="auto">
          <a:xfrm>
            <a:off x="4569594" y="3778919"/>
            <a:ext cx="72260" cy="149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71" name="Rectangle 17"/>
          <p:cNvSpPr>
            <a:spLocks noChangeArrowheads="1"/>
          </p:cNvSpPr>
          <p:nvPr/>
        </p:nvSpPr>
        <p:spPr bwMode="auto">
          <a:xfrm>
            <a:off x="4569596" y="3808233"/>
            <a:ext cx="101575" cy="14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72" name="Rectangle 18"/>
          <p:cNvSpPr>
            <a:spLocks noChangeArrowheads="1"/>
          </p:cNvSpPr>
          <p:nvPr/>
        </p:nvSpPr>
        <p:spPr bwMode="auto">
          <a:xfrm>
            <a:off x="4569594" y="3836864"/>
            <a:ext cx="43630" cy="14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73" name="Rectangle 19"/>
          <p:cNvSpPr>
            <a:spLocks noChangeArrowheads="1"/>
          </p:cNvSpPr>
          <p:nvPr/>
        </p:nvSpPr>
        <p:spPr bwMode="auto">
          <a:xfrm>
            <a:off x="4685484" y="3808233"/>
            <a:ext cx="57945" cy="14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74" name="Rectangle 20"/>
          <p:cNvSpPr>
            <a:spLocks noChangeArrowheads="1"/>
          </p:cNvSpPr>
          <p:nvPr/>
        </p:nvSpPr>
        <p:spPr bwMode="auto">
          <a:xfrm>
            <a:off x="4758426" y="3808233"/>
            <a:ext cx="57945" cy="14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75" name="Rectangle 21"/>
          <p:cNvSpPr>
            <a:spLocks noChangeArrowheads="1"/>
          </p:cNvSpPr>
          <p:nvPr/>
        </p:nvSpPr>
        <p:spPr bwMode="auto">
          <a:xfrm>
            <a:off x="4627539" y="3836864"/>
            <a:ext cx="57945" cy="14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76" name="Rectangle 22"/>
          <p:cNvSpPr>
            <a:spLocks noChangeArrowheads="1"/>
          </p:cNvSpPr>
          <p:nvPr/>
        </p:nvSpPr>
        <p:spPr bwMode="auto">
          <a:xfrm>
            <a:off x="4569595" y="3872995"/>
            <a:ext cx="57945" cy="14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77" name="Rectangle 23"/>
          <p:cNvSpPr>
            <a:spLocks noChangeArrowheads="1"/>
          </p:cNvSpPr>
          <p:nvPr/>
        </p:nvSpPr>
        <p:spPr bwMode="auto">
          <a:xfrm>
            <a:off x="4656852" y="3778919"/>
            <a:ext cx="57945" cy="149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78" name="Freeform 5"/>
          <p:cNvSpPr>
            <a:spLocks noEditPoints="1"/>
          </p:cNvSpPr>
          <p:nvPr/>
        </p:nvSpPr>
        <p:spPr bwMode="auto">
          <a:xfrm>
            <a:off x="7977393" y="3661110"/>
            <a:ext cx="621315" cy="464792"/>
          </a:xfrm>
          <a:custGeom>
            <a:avLst/>
            <a:gdLst>
              <a:gd name="T0" fmla="*/ 1273 w 1335"/>
              <a:gd name="T1" fmla="*/ 209 h 1002"/>
              <a:gd name="T2" fmla="*/ 63 w 1335"/>
              <a:gd name="T3" fmla="*/ 1002 h 1002"/>
              <a:gd name="T4" fmla="*/ 104 w 1335"/>
              <a:gd name="T5" fmla="*/ 772 h 1002"/>
              <a:gd name="T6" fmla="*/ 1231 w 1335"/>
              <a:gd name="T7" fmla="*/ 960 h 1002"/>
              <a:gd name="T8" fmla="*/ 1335 w 1335"/>
              <a:gd name="T9" fmla="*/ 84 h 1002"/>
              <a:gd name="T10" fmla="*/ 1209 w 1335"/>
              <a:gd name="T11" fmla="*/ 156 h 1002"/>
              <a:gd name="T12" fmla="*/ 918 w 1335"/>
              <a:gd name="T13" fmla="*/ 501 h 1002"/>
              <a:gd name="T14" fmla="*/ 751 w 1335"/>
              <a:gd name="T15" fmla="*/ 501 h 1002"/>
              <a:gd name="T16" fmla="*/ 564 w 1335"/>
              <a:gd name="T17" fmla="*/ 281 h 1002"/>
              <a:gd name="T18" fmla="*/ 479 w 1335"/>
              <a:gd name="T19" fmla="*/ 281 h 1002"/>
              <a:gd name="T20" fmla="*/ 167 w 1335"/>
              <a:gd name="T21" fmla="*/ 647 h 1002"/>
              <a:gd name="T22" fmla="*/ 0 w 1335"/>
              <a:gd name="T23" fmla="*/ 647 h 1002"/>
              <a:gd name="T24" fmla="*/ 126 w 1335"/>
              <a:gd name="T25" fmla="*/ 575 h 1002"/>
              <a:gd name="T26" fmla="*/ 438 w 1335"/>
              <a:gd name="T27" fmla="*/ 209 h 1002"/>
              <a:gd name="T28" fmla="*/ 605 w 1335"/>
              <a:gd name="T29" fmla="*/ 209 h 1002"/>
              <a:gd name="T30" fmla="*/ 780 w 1335"/>
              <a:gd name="T31" fmla="*/ 438 h 1002"/>
              <a:gd name="T32" fmla="*/ 877 w 1335"/>
              <a:gd name="T33" fmla="*/ 429 h 1002"/>
              <a:gd name="T34" fmla="*/ 1168 w 1335"/>
              <a:gd name="T35" fmla="*/ 84 h 1002"/>
              <a:gd name="T36" fmla="*/ 1335 w 1335"/>
              <a:gd name="T37" fmla="*/ 84 h 1002"/>
              <a:gd name="T38" fmla="*/ 84 w 1335"/>
              <a:gd name="T39" fmla="*/ 605 h 1002"/>
              <a:gd name="T40" fmla="*/ 84 w 1335"/>
              <a:gd name="T41" fmla="*/ 689 h 1002"/>
              <a:gd name="T42" fmla="*/ 522 w 1335"/>
              <a:gd name="T43" fmla="*/ 251 h 1002"/>
              <a:gd name="T44" fmla="*/ 522 w 1335"/>
              <a:gd name="T45" fmla="*/ 167 h 1002"/>
              <a:gd name="T46" fmla="*/ 522 w 1335"/>
              <a:gd name="T47" fmla="*/ 251 h 1002"/>
              <a:gd name="T48" fmla="*/ 835 w 1335"/>
              <a:gd name="T49" fmla="*/ 459 h 1002"/>
              <a:gd name="T50" fmla="*/ 835 w 1335"/>
              <a:gd name="T51" fmla="*/ 543 h 1002"/>
              <a:gd name="T52" fmla="*/ 1294 w 1335"/>
              <a:gd name="T53" fmla="*/ 84 h 1002"/>
              <a:gd name="T54" fmla="*/ 1210 w 1335"/>
              <a:gd name="T55" fmla="*/ 84 h 1002"/>
              <a:gd name="T56" fmla="*/ 1294 w 1335"/>
              <a:gd name="T57" fmla="*/ 84 h 1002"/>
              <a:gd name="T58" fmla="*/ 146 w 1335"/>
              <a:gd name="T59" fmla="*/ 918 h 1002"/>
              <a:gd name="T60" fmla="*/ 188 w 1335"/>
              <a:gd name="T61" fmla="*/ 751 h 1002"/>
              <a:gd name="T62" fmla="*/ 230 w 1335"/>
              <a:gd name="T63" fmla="*/ 584 h 1002"/>
              <a:gd name="T64" fmla="*/ 271 w 1335"/>
              <a:gd name="T65" fmla="*/ 918 h 1002"/>
              <a:gd name="T66" fmla="*/ 230 w 1335"/>
              <a:gd name="T67" fmla="*/ 584 h 1002"/>
              <a:gd name="T68" fmla="*/ 730 w 1335"/>
              <a:gd name="T69" fmla="*/ 918 h 1002"/>
              <a:gd name="T70" fmla="*/ 772 w 1335"/>
              <a:gd name="T71" fmla="*/ 605 h 1002"/>
              <a:gd name="T72" fmla="*/ 814 w 1335"/>
              <a:gd name="T73" fmla="*/ 626 h 1002"/>
              <a:gd name="T74" fmla="*/ 855 w 1335"/>
              <a:gd name="T75" fmla="*/ 918 h 1002"/>
              <a:gd name="T76" fmla="*/ 814 w 1335"/>
              <a:gd name="T77" fmla="*/ 626 h 1002"/>
              <a:gd name="T78" fmla="*/ 897 w 1335"/>
              <a:gd name="T79" fmla="*/ 918 h 1002"/>
              <a:gd name="T80" fmla="*/ 939 w 1335"/>
              <a:gd name="T81" fmla="*/ 605 h 1002"/>
              <a:gd name="T82" fmla="*/ 981 w 1335"/>
              <a:gd name="T83" fmla="*/ 438 h 1002"/>
              <a:gd name="T84" fmla="*/ 1022 w 1335"/>
              <a:gd name="T85" fmla="*/ 918 h 1002"/>
              <a:gd name="T86" fmla="*/ 981 w 1335"/>
              <a:gd name="T87" fmla="*/ 438 h 1002"/>
              <a:gd name="T88" fmla="*/ 1064 w 1335"/>
              <a:gd name="T89" fmla="*/ 918 h 1002"/>
              <a:gd name="T90" fmla="*/ 1106 w 1335"/>
              <a:gd name="T91" fmla="*/ 355 h 1002"/>
              <a:gd name="T92" fmla="*/ 1148 w 1335"/>
              <a:gd name="T93" fmla="*/ 272 h 1002"/>
              <a:gd name="T94" fmla="*/ 1189 w 1335"/>
              <a:gd name="T95" fmla="*/ 918 h 1002"/>
              <a:gd name="T96" fmla="*/ 1148 w 1335"/>
              <a:gd name="T97" fmla="*/ 272 h 1002"/>
              <a:gd name="T98" fmla="*/ 313 w 1335"/>
              <a:gd name="T99" fmla="*/ 918 h 1002"/>
              <a:gd name="T100" fmla="*/ 355 w 1335"/>
              <a:gd name="T101" fmla="*/ 501 h 1002"/>
              <a:gd name="T102" fmla="*/ 397 w 1335"/>
              <a:gd name="T103" fmla="*/ 418 h 1002"/>
              <a:gd name="T104" fmla="*/ 438 w 1335"/>
              <a:gd name="T105" fmla="*/ 918 h 1002"/>
              <a:gd name="T106" fmla="*/ 397 w 1335"/>
              <a:gd name="T107" fmla="*/ 418 h 1002"/>
              <a:gd name="T108" fmla="*/ 647 w 1335"/>
              <a:gd name="T109" fmla="*/ 918 h 1002"/>
              <a:gd name="T110" fmla="*/ 689 w 1335"/>
              <a:gd name="T111" fmla="*/ 459 h 1002"/>
              <a:gd name="T112" fmla="*/ 563 w 1335"/>
              <a:gd name="T113" fmla="*/ 376 h 1002"/>
              <a:gd name="T114" fmla="*/ 605 w 1335"/>
              <a:gd name="T115" fmla="*/ 918 h 1002"/>
              <a:gd name="T116" fmla="*/ 563 w 1335"/>
              <a:gd name="T117" fmla="*/ 376 h 1002"/>
              <a:gd name="T118" fmla="*/ 480 w 1335"/>
              <a:gd name="T119" fmla="*/ 918 h 1002"/>
              <a:gd name="T120" fmla="*/ 522 w 1335"/>
              <a:gd name="T121" fmla="*/ 334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35" h="1002">
                <a:moveTo>
                  <a:pt x="1231" y="209"/>
                </a:moveTo>
                <a:cubicBezTo>
                  <a:pt x="1273" y="209"/>
                  <a:pt x="1273" y="209"/>
                  <a:pt x="1273" y="209"/>
                </a:cubicBezTo>
                <a:cubicBezTo>
                  <a:pt x="1273" y="1002"/>
                  <a:pt x="1273" y="1002"/>
                  <a:pt x="1273" y="1002"/>
                </a:cubicBezTo>
                <a:cubicBezTo>
                  <a:pt x="63" y="1002"/>
                  <a:pt x="63" y="1002"/>
                  <a:pt x="63" y="1002"/>
                </a:cubicBezTo>
                <a:cubicBezTo>
                  <a:pt x="63" y="772"/>
                  <a:pt x="63" y="772"/>
                  <a:pt x="63" y="772"/>
                </a:cubicBezTo>
                <a:cubicBezTo>
                  <a:pt x="104" y="772"/>
                  <a:pt x="104" y="772"/>
                  <a:pt x="104" y="772"/>
                </a:cubicBezTo>
                <a:cubicBezTo>
                  <a:pt x="104" y="960"/>
                  <a:pt x="104" y="960"/>
                  <a:pt x="104" y="960"/>
                </a:cubicBezTo>
                <a:cubicBezTo>
                  <a:pt x="1231" y="960"/>
                  <a:pt x="1231" y="960"/>
                  <a:pt x="1231" y="960"/>
                </a:cubicBezTo>
                <a:lnTo>
                  <a:pt x="1231" y="209"/>
                </a:lnTo>
                <a:close/>
                <a:moveTo>
                  <a:pt x="1335" y="84"/>
                </a:moveTo>
                <a:cubicBezTo>
                  <a:pt x="1335" y="130"/>
                  <a:pt x="1298" y="167"/>
                  <a:pt x="1252" y="167"/>
                </a:cubicBezTo>
                <a:cubicBezTo>
                  <a:pt x="1236" y="167"/>
                  <a:pt x="1222" y="163"/>
                  <a:pt x="1209" y="156"/>
                </a:cubicBezTo>
                <a:cubicBezTo>
                  <a:pt x="906" y="459"/>
                  <a:pt x="906" y="459"/>
                  <a:pt x="906" y="459"/>
                </a:cubicBezTo>
                <a:cubicBezTo>
                  <a:pt x="914" y="471"/>
                  <a:pt x="918" y="486"/>
                  <a:pt x="918" y="501"/>
                </a:cubicBezTo>
                <a:cubicBezTo>
                  <a:pt x="918" y="547"/>
                  <a:pt x="881" y="584"/>
                  <a:pt x="835" y="584"/>
                </a:cubicBezTo>
                <a:cubicBezTo>
                  <a:pt x="789" y="584"/>
                  <a:pt x="751" y="547"/>
                  <a:pt x="751" y="501"/>
                </a:cubicBezTo>
                <a:cubicBezTo>
                  <a:pt x="751" y="491"/>
                  <a:pt x="753" y="482"/>
                  <a:pt x="756" y="473"/>
                </a:cubicBezTo>
                <a:cubicBezTo>
                  <a:pt x="564" y="281"/>
                  <a:pt x="564" y="281"/>
                  <a:pt x="564" y="281"/>
                </a:cubicBezTo>
                <a:cubicBezTo>
                  <a:pt x="552" y="288"/>
                  <a:pt x="537" y="292"/>
                  <a:pt x="522" y="292"/>
                </a:cubicBezTo>
                <a:cubicBezTo>
                  <a:pt x="506" y="292"/>
                  <a:pt x="492" y="288"/>
                  <a:pt x="479" y="281"/>
                </a:cubicBezTo>
                <a:cubicBezTo>
                  <a:pt x="155" y="605"/>
                  <a:pt x="155" y="605"/>
                  <a:pt x="155" y="605"/>
                </a:cubicBezTo>
                <a:cubicBezTo>
                  <a:pt x="163" y="617"/>
                  <a:pt x="167" y="632"/>
                  <a:pt x="167" y="647"/>
                </a:cubicBezTo>
                <a:cubicBezTo>
                  <a:pt x="167" y="693"/>
                  <a:pt x="130" y="730"/>
                  <a:pt x="84" y="730"/>
                </a:cubicBezTo>
                <a:cubicBezTo>
                  <a:pt x="38" y="730"/>
                  <a:pt x="0" y="693"/>
                  <a:pt x="0" y="647"/>
                </a:cubicBezTo>
                <a:cubicBezTo>
                  <a:pt x="0" y="601"/>
                  <a:pt x="38" y="564"/>
                  <a:pt x="84" y="564"/>
                </a:cubicBezTo>
                <a:cubicBezTo>
                  <a:pt x="99" y="564"/>
                  <a:pt x="114" y="568"/>
                  <a:pt x="126" y="575"/>
                </a:cubicBezTo>
                <a:cubicBezTo>
                  <a:pt x="450" y="251"/>
                  <a:pt x="450" y="251"/>
                  <a:pt x="450" y="251"/>
                </a:cubicBezTo>
                <a:cubicBezTo>
                  <a:pt x="442" y="239"/>
                  <a:pt x="438" y="224"/>
                  <a:pt x="438" y="209"/>
                </a:cubicBezTo>
                <a:cubicBezTo>
                  <a:pt x="438" y="163"/>
                  <a:pt x="476" y="126"/>
                  <a:pt x="522" y="126"/>
                </a:cubicBezTo>
                <a:cubicBezTo>
                  <a:pt x="568" y="126"/>
                  <a:pt x="605" y="163"/>
                  <a:pt x="605" y="209"/>
                </a:cubicBezTo>
                <a:cubicBezTo>
                  <a:pt x="605" y="224"/>
                  <a:pt x="601" y="239"/>
                  <a:pt x="594" y="251"/>
                </a:cubicBezTo>
                <a:cubicBezTo>
                  <a:pt x="780" y="438"/>
                  <a:pt x="780" y="438"/>
                  <a:pt x="780" y="438"/>
                </a:cubicBezTo>
                <a:cubicBezTo>
                  <a:pt x="795" y="425"/>
                  <a:pt x="814" y="418"/>
                  <a:pt x="835" y="418"/>
                </a:cubicBezTo>
                <a:cubicBezTo>
                  <a:pt x="850" y="418"/>
                  <a:pt x="865" y="422"/>
                  <a:pt x="877" y="429"/>
                </a:cubicBezTo>
                <a:cubicBezTo>
                  <a:pt x="1180" y="126"/>
                  <a:pt x="1180" y="126"/>
                  <a:pt x="1180" y="126"/>
                </a:cubicBezTo>
                <a:cubicBezTo>
                  <a:pt x="1173" y="114"/>
                  <a:pt x="1168" y="99"/>
                  <a:pt x="1168" y="84"/>
                </a:cubicBezTo>
                <a:cubicBezTo>
                  <a:pt x="1168" y="38"/>
                  <a:pt x="1206" y="0"/>
                  <a:pt x="1252" y="0"/>
                </a:cubicBezTo>
                <a:cubicBezTo>
                  <a:pt x="1298" y="0"/>
                  <a:pt x="1335" y="38"/>
                  <a:pt x="1335" y="84"/>
                </a:cubicBezTo>
                <a:close/>
                <a:moveTo>
                  <a:pt x="125" y="647"/>
                </a:moveTo>
                <a:cubicBezTo>
                  <a:pt x="125" y="624"/>
                  <a:pt x="107" y="605"/>
                  <a:pt x="84" y="605"/>
                </a:cubicBezTo>
                <a:cubicBezTo>
                  <a:pt x="61" y="605"/>
                  <a:pt x="42" y="624"/>
                  <a:pt x="42" y="647"/>
                </a:cubicBezTo>
                <a:cubicBezTo>
                  <a:pt x="42" y="670"/>
                  <a:pt x="61" y="689"/>
                  <a:pt x="84" y="689"/>
                </a:cubicBezTo>
                <a:cubicBezTo>
                  <a:pt x="107" y="689"/>
                  <a:pt x="125" y="670"/>
                  <a:pt x="125" y="647"/>
                </a:cubicBezTo>
                <a:close/>
                <a:moveTo>
                  <a:pt x="522" y="251"/>
                </a:moveTo>
                <a:cubicBezTo>
                  <a:pt x="545" y="251"/>
                  <a:pt x="563" y="232"/>
                  <a:pt x="563" y="209"/>
                </a:cubicBezTo>
                <a:cubicBezTo>
                  <a:pt x="563" y="186"/>
                  <a:pt x="545" y="167"/>
                  <a:pt x="522" y="167"/>
                </a:cubicBezTo>
                <a:cubicBezTo>
                  <a:pt x="499" y="167"/>
                  <a:pt x="480" y="186"/>
                  <a:pt x="480" y="209"/>
                </a:cubicBezTo>
                <a:cubicBezTo>
                  <a:pt x="480" y="232"/>
                  <a:pt x="499" y="251"/>
                  <a:pt x="522" y="251"/>
                </a:cubicBezTo>
                <a:close/>
                <a:moveTo>
                  <a:pt x="876" y="501"/>
                </a:moveTo>
                <a:cubicBezTo>
                  <a:pt x="876" y="478"/>
                  <a:pt x="858" y="459"/>
                  <a:pt x="835" y="459"/>
                </a:cubicBezTo>
                <a:cubicBezTo>
                  <a:pt x="812" y="459"/>
                  <a:pt x="793" y="478"/>
                  <a:pt x="793" y="501"/>
                </a:cubicBezTo>
                <a:cubicBezTo>
                  <a:pt x="793" y="524"/>
                  <a:pt x="812" y="543"/>
                  <a:pt x="835" y="543"/>
                </a:cubicBezTo>
                <a:cubicBezTo>
                  <a:pt x="858" y="543"/>
                  <a:pt x="876" y="524"/>
                  <a:pt x="876" y="501"/>
                </a:cubicBezTo>
                <a:close/>
                <a:moveTo>
                  <a:pt x="1294" y="84"/>
                </a:moveTo>
                <a:cubicBezTo>
                  <a:pt x="1294" y="61"/>
                  <a:pt x="1275" y="42"/>
                  <a:pt x="1252" y="42"/>
                </a:cubicBezTo>
                <a:cubicBezTo>
                  <a:pt x="1229" y="42"/>
                  <a:pt x="1210" y="61"/>
                  <a:pt x="1210" y="84"/>
                </a:cubicBezTo>
                <a:cubicBezTo>
                  <a:pt x="1210" y="107"/>
                  <a:pt x="1229" y="126"/>
                  <a:pt x="1252" y="126"/>
                </a:cubicBezTo>
                <a:cubicBezTo>
                  <a:pt x="1275" y="126"/>
                  <a:pt x="1294" y="107"/>
                  <a:pt x="1294" y="84"/>
                </a:cubicBezTo>
                <a:close/>
                <a:moveTo>
                  <a:pt x="146" y="751"/>
                </a:moveTo>
                <a:cubicBezTo>
                  <a:pt x="146" y="918"/>
                  <a:pt x="146" y="918"/>
                  <a:pt x="146" y="918"/>
                </a:cubicBezTo>
                <a:cubicBezTo>
                  <a:pt x="188" y="918"/>
                  <a:pt x="188" y="918"/>
                  <a:pt x="188" y="918"/>
                </a:cubicBezTo>
                <a:cubicBezTo>
                  <a:pt x="188" y="751"/>
                  <a:pt x="188" y="751"/>
                  <a:pt x="188" y="751"/>
                </a:cubicBezTo>
                <a:lnTo>
                  <a:pt x="146" y="751"/>
                </a:lnTo>
                <a:close/>
                <a:moveTo>
                  <a:pt x="230" y="584"/>
                </a:moveTo>
                <a:cubicBezTo>
                  <a:pt x="230" y="918"/>
                  <a:pt x="230" y="918"/>
                  <a:pt x="230" y="918"/>
                </a:cubicBezTo>
                <a:cubicBezTo>
                  <a:pt x="271" y="918"/>
                  <a:pt x="271" y="918"/>
                  <a:pt x="271" y="918"/>
                </a:cubicBezTo>
                <a:cubicBezTo>
                  <a:pt x="271" y="584"/>
                  <a:pt x="271" y="584"/>
                  <a:pt x="271" y="584"/>
                </a:cubicBezTo>
                <a:lnTo>
                  <a:pt x="230" y="584"/>
                </a:lnTo>
                <a:close/>
                <a:moveTo>
                  <a:pt x="730" y="605"/>
                </a:moveTo>
                <a:cubicBezTo>
                  <a:pt x="730" y="918"/>
                  <a:pt x="730" y="918"/>
                  <a:pt x="730" y="918"/>
                </a:cubicBezTo>
                <a:cubicBezTo>
                  <a:pt x="772" y="918"/>
                  <a:pt x="772" y="918"/>
                  <a:pt x="772" y="918"/>
                </a:cubicBezTo>
                <a:cubicBezTo>
                  <a:pt x="772" y="605"/>
                  <a:pt x="772" y="605"/>
                  <a:pt x="772" y="605"/>
                </a:cubicBezTo>
                <a:lnTo>
                  <a:pt x="730" y="605"/>
                </a:lnTo>
                <a:close/>
                <a:moveTo>
                  <a:pt x="814" y="626"/>
                </a:moveTo>
                <a:cubicBezTo>
                  <a:pt x="814" y="918"/>
                  <a:pt x="814" y="918"/>
                  <a:pt x="814" y="918"/>
                </a:cubicBezTo>
                <a:cubicBezTo>
                  <a:pt x="855" y="918"/>
                  <a:pt x="855" y="918"/>
                  <a:pt x="855" y="918"/>
                </a:cubicBezTo>
                <a:cubicBezTo>
                  <a:pt x="855" y="626"/>
                  <a:pt x="855" y="626"/>
                  <a:pt x="855" y="626"/>
                </a:cubicBezTo>
                <a:lnTo>
                  <a:pt x="814" y="626"/>
                </a:lnTo>
                <a:close/>
                <a:moveTo>
                  <a:pt x="897" y="605"/>
                </a:moveTo>
                <a:cubicBezTo>
                  <a:pt x="897" y="918"/>
                  <a:pt x="897" y="918"/>
                  <a:pt x="897" y="918"/>
                </a:cubicBezTo>
                <a:cubicBezTo>
                  <a:pt x="939" y="918"/>
                  <a:pt x="939" y="918"/>
                  <a:pt x="939" y="918"/>
                </a:cubicBezTo>
                <a:cubicBezTo>
                  <a:pt x="939" y="605"/>
                  <a:pt x="939" y="605"/>
                  <a:pt x="939" y="605"/>
                </a:cubicBezTo>
                <a:lnTo>
                  <a:pt x="897" y="605"/>
                </a:lnTo>
                <a:close/>
                <a:moveTo>
                  <a:pt x="981" y="438"/>
                </a:moveTo>
                <a:cubicBezTo>
                  <a:pt x="981" y="918"/>
                  <a:pt x="981" y="918"/>
                  <a:pt x="981" y="918"/>
                </a:cubicBezTo>
                <a:cubicBezTo>
                  <a:pt x="1022" y="918"/>
                  <a:pt x="1022" y="918"/>
                  <a:pt x="1022" y="918"/>
                </a:cubicBezTo>
                <a:cubicBezTo>
                  <a:pt x="1022" y="438"/>
                  <a:pt x="1022" y="438"/>
                  <a:pt x="1022" y="438"/>
                </a:cubicBezTo>
                <a:lnTo>
                  <a:pt x="981" y="438"/>
                </a:lnTo>
                <a:close/>
                <a:moveTo>
                  <a:pt x="1064" y="355"/>
                </a:moveTo>
                <a:cubicBezTo>
                  <a:pt x="1064" y="918"/>
                  <a:pt x="1064" y="918"/>
                  <a:pt x="1064" y="918"/>
                </a:cubicBezTo>
                <a:cubicBezTo>
                  <a:pt x="1106" y="918"/>
                  <a:pt x="1106" y="918"/>
                  <a:pt x="1106" y="918"/>
                </a:cubicBezTo>
                <a:cubicBezTo>
                  <a:pt x="1106" y="355"/>
                  <a:pt x="1106" y="355"/>
                  <a:pt x="1106" y="355"/>
                </a:cubicBezTo>
                <a:lnTo>
                  <a:pt x="1064" y="355"/>
                </a:lnTo>
                <a:close/>
                <a:moveTo>
                  <a:pt x="1148" y="272"/>
                </a:moveTo>
                <a:cubicBezTo>
                  <a:pt x="1148" y="918"/>
                  <a:pt x="1148" y="918"/>
                  <a:pt x="1148" y="918"/>
                </a:cubicBezTo>
                <a:cubicBezTo>
                  <a:pt x="1189" y="918"/>
                  <a:pt x="1189" y="918"/>
                  <a:pt x="1189" y="918"/>
                </a:cubicBezTo>
                <a:cubicBezTo>
                  <a:pt x="1189" y="272"/>
                  <a:pt x="1189" y="272"/>
                  <a:pt x="1189" y="272"/>
                </a:cubicBezTo>
                <a:lnTo>
                  <a:pt x="1148" y="272"/>
                </a:lnTo>
                <a:close/>
                <a:moveTo>
                  <a:pt x="313" y="501"/>
                </a:moveTo>
                <a:cubicBezTo>
                  <a:pt x="313" y="918"/>
                  <a:pt x="313" y="918"/>
                  <a:pt x="313" y="918"/>
                </a:cubicBezTo>
                <a:cubicBezTo>
                  <a:pt x="355" y="918"/>
                  <a:pt x="355" y="918"/>
                  <a:pt x="355" y="918"/>
                </a:cubicBezTo>
                <a:cubicBezTo>
                  <a:pt x="355" y="501"/>
                  <a:pt x="355" y="501"/>
                  <a:pt x="355" y="501"/>
                </a:cubicBezTo>
                <a:lnTo>
                  <a:pt x="313" y="501"/>
                </a:lnTo>
                <a:close/>
                <a:moveTo>
                  <a:pt x="397" y="418"/>
                </a:moveTo>
                <a:cubicBezTo>
                  <a:pt x="397" y="918"/>
                  <a:pt x="397" y="918"/>
                  <a:pt x="397" y="918"/>
                </a:cubicBezTo>
                <a:cubicBezTo>
                  <a:pt x="438" y="918"/>
                  <a:pt x="438" y="918"/>
                  <a:pt x="438" y="918"/>
                </a:cubicBezTo>
                <a:cubicBezTo>
                  <a:pt x="438" y="418"/>
                  <a:pt x="438" y="418"/>
                  <a:pt x="438" y="418"/>
                </a:cubicBezTo>
                <a:lnTo>
                  <a:pt x="397" y="418"/>
                </a:lnTo>
                <a:close/>
                <a:moveTo>
                  <a:pt x="647" y="459"/>
                </a:moveTo>
                <a:cubicBezTo>
                  <a:pt x="647" y="918"/>
                  <a:pt x="647" y="918"/>
                  <a:pt x="647" y="918"/>
                </a:cubicBezTo>
                <a:cubicBezTo>
                  <a:pt x="689" y="918"/>
                  <a:pt x="689" y="918"/>
                  <a:pt x="689" y="918"/>
                </a:cubicBezTo>
                <a:cubicBezTo>
                  <a:pt x="689" y="459"/>
                  <a:pt x="689" y="459"/>
                  <a:pt x="689" y="459"/>
                </a:cubicBezTo>
                <a:lnTo>
                  <a:pt x="647" y="459"/>
                </a:lnTo>
                <a:close/>
                <a:moveTo>
                  <a:pt x="563" y="376"/>
                </a:moveTo>
                <a:cubicBezTo>
                  <a:pt x="563" y="918"/>
                  <a:pt x="563" y="918"/>
                  <a:pt x="563" y="918"/>
                </a:cubicBezTo>
                <a:cubicBezTo>
                  <a:pt x="605" y="918"/>
                  <a:pt x="605" y="918"/>
                  <a:pt x="605" y="918"/>
                </a:cubicBezTo>
                <a:cubicBezTo>
                  <a:pt x="605" y="376"/>
                  <a:pt x="605" y="376"/>
                  <a:pt x="605" y="376"/>
                </a:cubicBezTo>
                <a:lnTo>
                  <a:pt x="563" y="376"/>
                </a:lnTo>
                <a:close/>
                <a:moveTo>
                  <a:pt x="480" y="334"/>
                </a:moveTo>
                <a:cubicBezTo>
                  <a:pt x="480" y="918"/>
                  <a:pt x="480" y="918"/>
                  <a:pt x="480" y="918"/>
                </a:cubicBezTo>
                <a:cubicBezTo>
                  <a:pt x="522" y="918"/>
                  <a:pt x="522" y="918"/>
                  <a:pt x="522" y="918"/>
                </a:cubicBezTo>
                <a:cubicBezTo>
                  <a:pt x="522" y="334"/>
                  <a:pt x="522" y="334"/>
                  <a:pt x="522" y="334"/>
                </a:cubicBezTo>
                <a:lnTo>
                  <a:pt x="480" y="334"/>
                </a:lnTo>
                <a:close/>
              </a:path>
            </a:pathLst>
          </a:custGeom>
          <a:solidFill>
            <a:srgbClr val="FFFFFF"/>
          </a:solidFill>
          <a:ln>
            <a:noFill/>
          </a:ln>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80" name="Freeform 763"/>
          <p:cNvSpPr>
            <a:spLocks noEditPoints="1"/>
          </p:cNvSpPr>
          <p:nvPr/>
        </p:nvSpPr>
        <p:spPr bwMode="auto">
          <a:xfrm>
            <a:off x="5557553" y="3726300"/>
            <a:ext cx="512885" cy="393873"/>
          </a:xfrm>
          <a:custGeom>
            <a:avLst/>
            <a:gdLst>
              <a:gd name="T0" fmla="*/ 132 w 136"/>
              <a:gd name="T1" fmla="*/ 105 h 105"/>
              <a:gd name="T2" fmla="*/ 4 w 136"/>
              <a:gd name="T3" fmla="*/ 105 h 105"/>
              <a:gd name="T4" fmla="*/ 1 w 136"/>
              <a:gd name="T5" fmla="*/ 102 h 105"/>
              <a:gd name="T6" fmla="*/ 1 w 136"/>
              <a:gd name="T7" fmla="*/ 98 h 105"/>
              <a:gd name="T8" fmla="*/ 65 w 136"/>
              <a:gd name="T9" fmla="*/ 2 h 105"/>
              <a:gd name="T10" fmla="*/ 72 w 136"/>
              <a:gd name="T11" fmla="*/ 2 h 105"/>
              <a:gd name="T12" fmla="*/ 136 w 136"/>
              <a:gd name="T13" fmla="*/ 98 h 105"/>
              <a:gd name="T14" fmla="*/ 136 w 136"/>
              <a:gd name="T15" fmla="*/ 102 h 105"/>
              <a:gd name="T16" fmla="*/ 132 w 136"/>
              <a:gd name="T17" fmla="*/ 105 h 105"/>
              <a:gd name="T18" fmla="*/ 12 w 136"/>
              <a:gd name="T19" fmla="*/ 97 h 105"/>
              <a:gd name="T20" fmla="*/ 125 w 136"/>
              <a:gd name="T21" fmla="*/ 97 h 105"/>
              <a:gd name="T22" fmla="*/ 68 w 136"/>
              <a:gd name="T23" fmla="*/ 12 h 105"/>
              <a:gd name="T24" fmla="*/ 12 w 136"/>
              <a:gd name="T25"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105">
                <a:moveTo>
                  <a:pt x="132" y="105"/>
                </a:moveTo>
                <a:cubicBezTo>
                  <a:pt x="4" y="105"/>
                  <a:pt x="4" y="105"/>
                  <a:pt x="4" y="105"/>
                </a:cubicBezTo>
                <a:cubicBezTo>
                  <a:pt x="3" y="105"/>
                  <a:pt x="1" y="104"/>
                  <a:pt x="1" y="102"/>
                </a:cubicBezTo>
                <a:cubicBezTo>
                  <a:pt x="0" y="101"/>
                  <a:pt x="0" y="100"/>
                  <a:pt x="1" y="98"/>
                </a:cubicBezTo>
                <a:cubicBezTo>
                  <a:pt x="65" y="2"/>
                  <a:pt x="65" y="2"/>
                  <a:pt x="65" y="2"/>
                </a:cubicBezTo>
                <a:cubicBezTo>
                  <a:pt x="66" y="0"/>
                  <a:pt x="70" y="0"/>
                  <a:pt x="72" y="2"/>
                </a:cubicBezTo>
                <a:cubicBezTo>
                  <a:pt x="136" y="98"/>
                  <a:pt x="136" y="98"/>
                  <a:pt x="136" y="98"/>
                </a:cubicBezTo>
                <a:cubicBezTo>
                  <a:pt x="136" y="100"/>
                  <a:pt x="136" y="101"/>
                  <a:pt x="136" y="102"/>
                </a:cubicBezTo>
                <a:cubicBezTo>
                  <a:pt x="135" y="104"/>
                  <a:pt x="134" y="105"/>
                  <a:pt x="132" y="105"/>
                </a:cubicBezTo>
                <a:close/>
                <a:moveTo>
                  <a:pt x="12" y="97"/>
                </a:moveTo>
                <a:cubicBezTo>
                  <a:pt x="125" y="97"/>
                  <a:pt x="125" y="97"/>
                  <a:pt x="125" y="97"/>
                </a:cubicBezTo>
                <a:cubicBezTo>
                  <a:pt x="68" y="12"/>
                  <a:pt x="68" y="12"/>
                  <a:pt x="68" y="12"/>
                </a:cubicBezTo>
                <a:lnTo>
                  <a:pt x="12"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FFFFFF"/>
              </a:solidFill>
              <a:latin typeface="Calibri"/>
            </a:endParaRPr>
          </a:p>
        </p:txBody>
      </p:sp>
      <p:sp>
        <p:nvSpPr>
          <p:cNvPr id="81" name="Rectangle 764"/>
          <p:cNvSpPr>
            <a:spLocks noChangeArrowheads="1"/>
          </p:cNvSpPr>
          <p:nvPr/>
        </p:nvSpPr>
        <p:spPr bwMode="auto">
          <a:xfrm>
            <a:off x="5799828" y="3865146"/>
            <a:ext cx="29753" cy="1345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FFFFFF"/>
              </a:solidFill>
              <a:latin typeface="Calibri"/>
            </a:endParaRPr>
          </a:p>
        </p:txBody>
      </p:sp>
      <p:sp>
        <p:nvSpPr>
          <p:cNvPr id="82" name="Rectangle 765"/>
          <p:cNvSpPr>
            <a:spLocks noChangeArrowheads="1"/>
          </p:cNvSpPr>
          <p:nvPr/>
        </p:nvSpPr>
        <p:spPr bwMode="auto">
          <a:xfrm>
            <a:off x="5799828" y="4029495"/>
            <a:ext cx="29753" cy="311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FFFFFF"/>
              </a:solidFill>
              <a:latin typeface="Calibri"/>
            </a:endParaRPr>
          </a:p>
        </p:txBody>
      </p:sp>
      <p:sp>
        <p:nvSpPr>
          <p:cNvPr id="83" name="Rectangle 82"/>
          <p:cNvSpPr/>
          <p:nvPr/>
        </p:nvSpPr>
        <p:spPr>
          <a:xfrm>
            <a:off x="3627044" y="5650925"/>
            <a:ext cx="1382310" cy="276783"/>
          </a:xfrm>
          <a:prstGeom prst="rect">
            <a:avLst/>
          </a:prstGeom>
        </p:spPr>
        <p:txBody>
          <a:bodyPr wrap="square">
            <a:spAutoFit/>
          </a:bodyPr>
          <a:lstStyle/>
          <a:p>
            <a:pPr algn="ctr" defTabSz="456926">
              <a:spcBef>
                <a:spcPts val="1200"/>
              </a:spcBef>
              <a:buClr>
                <a:srgbClr val="D1232B"/>
              </a:buClr>
            </a:pPr>
            <a:r>
              <a:rPr lang="en-US" sz="1200" b="1" dirty="0">
                <a:solidFill>
                  <a:srgbClr val="FFFFFF"/>
                </a:solidFill>
                <a:latin typeface="Avenir Book"/>
              </a:rPr>
              <a:t>Multi-instance</a:t>
            </a:r>
          </a:p>
        </p:txBody>
      </p:sp>
      <p:sp>
        <p:nvSpPr>
          <p:cNvPr id="85" name="Freeform 541"/>
          <p:cNvSpPr>
            <a:spLocks noEditPoints="1"/>
          </p:cNvSpPr>
          <p:nvPr/>
        </p:nvSpPr>
        <p:spPr bwMode="auto">
          <a:xfrm>
            <a:off x="4216140" y="5255066"/>
            <a:ext cx="109125" cy="183584"/>
          </a:xfrm>
          <a:custGeom>
            <a:avLst/>
            <a:gdLst>
              <a:gd name="T0" fmla="*/ 60 w 64"/>
              <a:gd name="T1" fmla="*/ 108 h 108"/>
              <a:gd name="T2" fmla="*/ 58 w 64"/>
              <a:gd name="T3" fmla="*/ 107 h 108"/>
              <a:gd name="T4" fmla="*/ 2 w 64"/>
              <a:gd name="T5" fmla="*/ 75 h 108"/>
              <a:gd name="T6" fmla="*/ 0 w 64"/>
              <a:gd name="T7" fmla="*/ 72 h 108"/>
              <a:gd name="T8" fmla="*/ 0 w 64"/>
              <a:gd name="T9" fmla="*/ 4 h 108"/>
              <a:gd name="T10" fmla="*/ 2 w 64"/>
              <a:gd name="T11" fmla="*/ 0 h 108"/>
              <a:gd name="T12" fmla="*/ 6 w 64"/>
              <a:gd name="T13" fmla="*/ 0 h 108"/>
              <a:gd name="T14" fmla="*/ 62 w 64"/>
              <a:gd name="T15" fmla="*/ 32 h 108"/>
              <a:gd name="T16" fmla="*/ 64 w 64"/>
              <a:gd name="T17" fmla="*/ 36 h 108"/>
              <a:gd name="T18" fmla="*/ 64 w 64"/>
              <a:gd name="T19" fmla="*/ 104 h 108"/>
              <a:gd name="T20" fmla="*/ 62 w 64"/>
              <a:gd name="T21" fmla="*/ 107 h 108"/>
              <a:gd name="T22" fmla="*/ 60 w 64"/>
              <a:gd name="T23" fmla="*/ 108 h 108"/>
              <a:gd name="T24" fmla="*/ 8 w 64"/>
              <a:gd name="T25" fmla="*/ 70 h 108"/>
              <a:gd name="T26" fmla="*/ 56 w 64"/>
              <a:gd name="T27" fmla="*/ 97 h 108"/>
              <a:gd name="T28" fmla="*/ 56 w 64"/>
              <a:gd name="T29" fmla="*/ 38 h 108"/>
              <a:gd name="T30" fmla="*/ 8 w 64"/>
              <a:gd name="T31" fmla="*/ 11 h 108"/>
              <a:gd name="T32" fmla="*/ 8 w 64"/>
              <a:gd name="T33" fmla="*/ 7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108">
                <a:moveTo>
                  <a:pt x="60" y="108"/>
                </a:moveTo>
                <a:cubicBezTo>
                  <a:pt x="60" y="108"/>
                  <a:pt x="59" y="108"/>
                  <a:pt x="58" y="107"/>
                </a:cubicBezTo>
                <a:cubicBezTo>
                  <a:pt x="2" y="75"/>
                  <a:pt x="2" y="75"/>
                  <a:pt x="2" y="75"/>
                </a:cubicBezTo>
                <a:cubicBezTo>
                  <a:pt x="1" y="75"/>
                  <a:pt x="0" y="73"/>
                  <a:pt x="0" y="72"/>
                </a:cubicBezTo>
                <a:cubicBezTo>
                  <a:pt x="0" y="4"/>
                  <a:pt x="0" y="4"/>
                  <a:pt x="0" y="4"/>
                </a:cubicBezTo>
                <a:cubicBezTo>
                  <a:pt x="0" y="3"/>
                  <a:pt x="1" y="1"/>
                  <a:pt x="2" y="0"/>
                </a:cubicBezTo>
                <a:cubicBezTo>
                  <a:pt x="4" y="0"/>
                  <a:pt x="5" y="0"/>
                  <a:pt x="6" y="0"/>
                </a:cubicBezTo>
                <a:cubicBezTo>
                  <a:pt x="62" y="32"/>
                  <a:pt x="62" y="32"/>
                  <a:pt x="62" y="32"/>
                </a:cubicBezTo>
                <a:cubicBezTo>
                  <a:pt x="64" y="33"/>
                  <a:pt x="64" y="35"/>
                  <a:pt x="64" y="36"/>
                </a:cubicBezTo>
                <a:cubicBezTo>
                  <a:pt x="64" y="104"/>
                  <a:pt x="64" y="104"/>
                  <a:pt x="64" y="104"/>
                </a:cubicBezTo>
                <a:cubicBezTo>
                  <a:pt x="64" y="105"/>
                  <a:pt x="64" y="107"/>
                  <a:pt x="62" y="107"/>
                </a:cubicBezTo>
                <a:cubicBezTo>
                  <a:pt x="62" y="108"/>
                  <a:pt x="61" y="108"/>
                  <a:pt x="60" y="108"/>
                </a:cubicBezTo>
                <a:close/>
                <a:moveTo>
                  <a:pt x="8" y="70"/>
                </a:moveTo>
                <a:cubicBezTo>
                  <a:pt x="56" y="97"/>
                  <a:pt x="56" y="97"/>
                  <a:pt x="56" y="97"/>
                </a:cubicBezTo>
                <a:cubicBezTo>
                  <a:pt x="56" y="38"/>
                  <a:pt x="56" y="38"/>
                  <a:pt x="56" y="38"/>
                </a:cubicBezTo>
                <a:cubicBezTo>
                  <a:pt x="8" y="11"/>
                  <a:pt x="8" y="11"/>
                  <a:pt x="8" y="11"/>
                </a:cubicBezTo>
                <a:lnTo>
                  <a:pt x="8"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FFFFFF"/>
              </a:solidFill>
              <a:latin typeface="Calibri"/>
            </a:endParaRPr>
          </a:p>
        </p:txBody>
      </p:sp>
      <p:sp>
        <p:nvSpPr>
          <p:cNvPr id="86" name="Freeform 542"/>
          <p:cNvSpPr>
            <a:spLocks/>
          </p:cNvSpPr>
          <p:nvPr/>
        </p:nvSpPr>
        <p:spPr bwMode="auto">
          <a:xfrm>
            <a:off x="4314990" y="5255068"/>
            <a:ext cx="105914" cy="181660"/>
          </a:xfrm>
          <a:custGeom>
            <a:avLst/>
            <a:gdLst>
              <a:gd name="T0" fmla="*/ 4 w 62"/>
              <a:gd name="T1" fmla="*/ 107 h 107"/>
              <a:gd name="T2" fmla="*/ 0 w 62"/>
              <a:gd name="T3" fmla="*/ 100 h 107"/>
              <a:gd name="T4" fmla="*/ 54 w 62"/>
              <a:gd name="T5" fmla="*/ 70 h 107"/>
              <a:gd name="T6" fmla="*/ 54 w 62"/>
              <a:gd name="T7" fmla="*/ 11 h 107"/>
              <a:gd name="T8" fmla="*/ 4 w 62"/>
              <a:gd name="T9" fmla="*/ 39 h 107"/>
              <a:gd name="T10" fmla="*/ 0 w 62"/>
              <a:gd name="T11" fmla="*/ 32 h 107"/>
              <a:gd name="T12" fmla="*/ 56 w 62"/>
              <a:gd name="T13" fmla="*/ 0 h 107"/>
              <a:gd name="T14" fmla="*/ 60 w 62"/>
              <a:gd name="T15" fmla="*/ 0 h 107"/>
              <a:gd name="T16" fmla="*/ 62 w 62"/>
              <a:gd name="T17" fmla="*/ 4 h 107"/>
              <a:gd name="T18" fmla="*/ 62 w 62"/>
              <a:gd name="T19" fmla="*/ 72 h 107"/>
              <a:gd name="T20" fmla="*/ 60 w 62"/>
              <a:gd name="T21" fmla="*/ 75 h 107"/>
              <a:gd name="T22" fmla="*/ 4 w 62"/>
              <a:gd name="T23"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07">
                <a:moveTo>
                  <a:pt x="4" y="107"/>
                </a:moveTo>
                <a:cubicBezTo>
                  <a:pt x="0" y="100"/>
                  <a:pt x="0" y="100"/>
                  <a:pt x="0" y="100"/>
                </a:cubicBezTo>
                <a:cubicBezTo>
                  <a:pt x="54" y="70"/>
                  <a:pt x="54" y="70"/>
                  <a:pt x="54" y="70"/>
                </a:cubicBezTo>
                <a:cubicBezTo>
                  <a:pt x="54" y="11"/>
                  <a:pt x="54" y="11"/>
                  <a:pt x="54" y="11"/>
                </a:cubicBezTo>
                <a:cubicBezTo>
                  <a:pt x="4" y="39"/>
                  <a:pt x="4" y="39"/>
                  <a:pt x="4" y="39"/>
                </a:cubicBezTo>
                <a:cubicBezTo>
                  <a:pt x="0" y="32"/>
                  <a:pt x="0" y="32"/>
                  <a:pt x="0" y="32"/>
                </a:cubicBezTo>
                <a:cubicBezTo>
                  <a:pt x="56" y="0"/>
                  <a:pt x="56" y="0"/>
                  <a:pt x="56" y="0"/>
                </a:cubicBezTo>
                <a:cubicBezTo>
                  <a:pt x="58" y="0"/>
                  <a:pt x="59" y="0"/>
                  <a:pt x="60" y="0"/>
                </a:cubicBezTo>
                <a:cubicBezTo>
                  <a:pt x="62" y="1"/>
                  <a:pt x="62" y="3"/>
                  <a:pt x="62" y="4"/>
                </a:cubicBezTo>
                <a:cubicBezTo>
                  <a:pt x="62" y="72"/>
                  <a:pt x="62" y="72"/>
                  <a:pt x="62" y="72"/>
                </a:cubicBezTo>
                <a:cubicBezTo>
                  <a:pt x="62" y="73"/>
                  <a:pt x="62" y="75"/>
                  <a:pt x="60" y="75"/>
                </a:cubicBezTo>
                <a:lnTo>
                  <a:pt x="4" y="10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FFFFFF"/>
              </a:solidFill>
              <a:latin typeface="Calibri"/>
            </a:endParaRPr>
          </a:p>
        </p:txBody>
      </p:sp>
      <p:sp>
        <p:nvSpPr>
          <p:cNvPr id="87" name="Freeform 543"/>
          <p:cNvSpPr>
            <a:spLocks/>
          </p:cNvSpPr>
          <p:nvPr/>
        </p:nvSpPr>
        <p:spPr bwMode="auto">
          <a:xfrm>
            <a:off x="4219346" y="5200506"/>
            <a:ext cx="198348" cy="66117"/>
          </a:xfrm>
          <a:custGeom>
            <a:avLst/>
            <a:gdLst>
              <a:gd name="T0" fmla="*/ 112 w 116"/>
              <a:gd name="T1" fmla="*/ 39 h 39"/>
              <a:gd name="T2" fmla="*/ 58 w 116"/>
              <a:gd name="T3" fmla="*/ 9 h 39"/>
              <a:gd name="T4" fmla="*/ 4 w 116"/>
              <a:gd name="T5" fmla="*/ 39 h 39"/>
              <a:gd name="T6" fmla="*/ 0 w 116"/>
              <a:gd name="T7" fmla="*/ 32 h 39"/>
              <a:gd name="T8" fmla="*/ 56 w 116"/>
              <a:gd name="T9" fmla="*/ 0 h 39"/>
              <a:gd name="T10" fmla="*/ 60 w 116"/>
              <a:gd name="T11" fmla="*/ 0 h 39"/>
              <a:gd name="T12" fmla="*/ 116 w 116"/>
              <a:gd name="T13" fmla="*/ 32 h 39"/>
              <a:gd name="T14" fmla="*/ 112 w 116"/>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39">
                <a:moveTo>
                  <a:pt x="112" y="39"/>
                </a:moveTo>
                <a:cubicBezTo>
                  <a:pt x="58" y="9"/>
                  <a:pt x="58" y="9"/>
                  <a:pt x="58" y="9"/>
                </a:cubicBezTo>
                <a:cubicBezTo>
                  <a:pt x="4" y="39"/>
                  <a:pt x="4" y="39"/>
                  <a:pt x="4" y="39"/>
                </a:cubicBezTo>
                <a:cubicBezTo>
                  <a:pt x="0" y="32"/>
                  <a:pt x="0" y="32"/>
                  <a:pt x="0" y="32"/>
                </a:cubicBezTo>
                <a:cubicBezTo>
                  <a:pt x="56" y="0"/>
                  <a:pt x="56" y="0"/>
                  <a:pt x="56" y="0"/>
                </a:cubicBezTo>
                <a:cubicBezTo>
                  <a:pt x="58" y="0"/>
                  <a:pt x="59" y="0"/>
                  <a:pt x="60" y="0"/>
                </a:cubicBezTo>
                <a:cubicBezTo>
                  <a:pt x="116" y="32"/>
                  <a:pt x="116" y="32"/>
                  <a:pt x="116" y="32"/>
                </a:cubicBezTo>
                <a:lnTo>
                  <a:pt x="112" y="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FFFFFF"/>
              </a:solidFill>
              <a:latin typeface="Calibri"/>
            </a:endParaRPr>
          </a:p>
        </p:txBody>
      </p:sp>
      <p:sp>
        <p:nvSpPr>
          <p:cNvPr id="88" name="Freeform 544"/>
          <p:cNvSpPr>
            <a:spLocks noEditPoints="1"/>
          </p:cNvSpPr>
          <p:nvPr/>
        </p:nvSpPr>
        <p:spPr bwMode="auto">
          <a:xfrm>
            <a:off x="4106373" y="5452131"/>
            <a:ext cx="109765" cy="183584"/>
          </a:xfrm>
          <a:custGeom>
            <a:avLst/>
            <a:gdLst>
              <a:gd name="T0" fmla="*/ 60 w 64"/>
              <a:gd name="T1" fmla="*/ 108 h 108"/>
              <a:gd name="T2" fmla="*/ 58 w 64"/>
              <a:gd name="T3" fmla="*/ 107 h 108"/>
              <a:gd name="T4" fmla="*/ 2 w 64"/>
              <a:gd name="T5" fmla="*/ 75 h 108"/>
              <a:gd name="T6" fmla="*/ 0 w 64"/>
              <a:gd name="T7" fmla="*/ 72 h 108"/>
              <a:gd name="T8" fmla="*/ 0 w 64"/>
              <a:gd name="T9" fmla="*/ 4 h 108"/>
              <a:gd name="T10" fmla="*/ 2 w 64"/>
              <a:gd name="T11" fmla="*/ 0 h 108"/>
              <a:gd name="T12" fmla="*/ 6 w 64"/>
              <a:gd name="T13" fmla="*/ 0 h 108"/>
              <a:gd name="T14" fmla="*/ 62 w 64"/>
              <a:gd name="T15" fmla="*/ 32 h 108"/>
              <a:gd name="T16" fmla="*/ 64 w 64"/>
              <a:gd name="T17" fmla="*/ 36 h 108"/>
              <a:gd name="T18" fmla="*/ 64 w 64"/>
              <a:gd name="T19" fmla="*/ 104 h 108"/>
              <a:gd name="T20" fmla="*/ 62 w 64"/>
              <a:gd name="T21" fmla="*/ 107 h 108"/>
              <a:gd name="T22" fmla="*/ 60 w 64"/>
              <a:gd name="T23" fmla="*/ 108 h 108"/>
              <a:gd name="T24" fmla="*/ 8 w 64"/>
              <a:gd name="T25" fmla="*/ 70 h 108"/>
              <a:gd name="T26" fmla="*/ 56 w 64"/>
              <a:gd name="T27" fmla="*/ 97 h 108"/>
              <a:gd name="T28" fmla="*/ 56 w 64"/>
              <a:gd name="T29" fmla="*/ 38 h 108"/>
              <a:gd name="T30" fmla="*/ 8 w 64"/>
              <a:gd name="T31" fmla="*/ 11 h 108"/>
              <a:gd name="T32" fmla="*/ 8 w 64"/>
              <a:gd name="T33" fmla="*/ 7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108">
                <a:moveTo>
                  <a:pt x="60" y="108"/>
                </a:moveTo>
                <a:cubicBezTo>
                  <a:pt x="60" y="108"/>
                  <a:pt x="59" y="108"/>
                  <a:pt x="58" y="107"/>
                </a:cubicBezTo>
                <a:cubicBezTo>
                  <a:pt x="2" y="75"/>
                  <a:pt x="2" y="75"/>
                  <a:pt x="2" y="75"/>
                </a:cubicBezTo>
                <a:cubicBezTo>
                  <a:pt x="1" y="75"/>
                  <a:pt x="0" y="73"/>
                  <a:pt x="0" y="72"/>
                </a:cubicBezTo>
                <a:cubicBezTo>
                  <a:pt x="0" y="4"/>
                  <a:pt x="0" y="4"/>
                  <a:pt x="0" y="4"/>
                </a:cubicBezTo>
                <a:cubicBezTo>
                  <a:pt x="0" y="3"/>
                  <a:pt x="1" y="1"/>
                  <a:pt x="2" y="0"/>
                </a:cubicBezTo>
                <a:cubicBezTo>
                  <a:pt x="4" y="0"/>
                  <a:pt x="5" y="0"/>
                  <a:pt x="6" y="0"/>
                </a:cubicBezTo>
                <a:cubicBezTo>
                  <a:pt x="62" y="32"/>
                  <a:pt x="62" y="32"/>
                  <a:pt x="62" y="32"/>
                </a:cubicBezTo>
                <a:cubicBezTo>
                  <a:pt x="64" y="33"/>
                  <a:pt x="64" y="35"/>
                  <a:pt x="64" y="36"/>
                </a:cubicBezTo>
                <a:cubicBezTo>
                  <a:pt x="64" y="104"/>
                  <a:pt x="64" y="104"/>
                  <a:pt x="64" y="104"/>
                </a:cubicBezTo>
                <a:cubicBezTo>
                  <a:pt x="64" y="105"/>
                  <a:pt x="64" y="107"/>
                  <a:pt x="62" y="107"/>
                </a:cubicBezTo>
                <a:cubicBezTo>
                  <a:pt x="62" y="108"/>
                  <a:pt x="61" y="108"/>
                  <a:pt x="60" y="108"/>
                </a:cubicBezTo>
                <a:close/>
                <a:moveTo>
                  <a:pt x="8" y="70"/>
                </a:moveTo>
                <a:cubicBezTo>
                  <a:pt x="56" y="97"/>
                  <a:pt x="56" y="97"/>
                  <a:pt x="56" y="97"/>
                </a:cubicBezTo>
                <a:cubicBezTo>
                  <a:pt x="56" y="38"/>
                  <a:pt x="56" y="38"/>
                  <a:pt x="56" y="38"/>
                </a:cubicBezTo>
                <a:cubicBezTo>
                  <a:pt x="8" y="11"/>
                  <a:pt x="8" y="11"/>
                  <a:pt x="8" y="11"/>
                </a:cubicBezTo>
                <a:lnTo>
                  <a:pt x="8"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FFFFFF"/>
              </a:solidFill>
              <a:latin typeface="Calibri"/>
            </a:endParaRPr>
          </a:p>
        </p:txBody>
      </p:sp>
      <p:sp>
        <p:nvSpPr>
          <p:cNvPr id="89" name="Freeform 545"/>
          <p:cNvSpPr>
            <a:spLocks/>
          </p:cNvSpPr>
          <p:nvPr/>
        </p:nvSpPr>
        <p:spPr bwMode="auto">
          <a:xfrm>
            <a:off x="4205867" y="5452132"/>
            <a:ext cx="105914" cy="181660"/>
          </a:xfrm>
          <a:custGeom>
            <a:avLst/>
            <a:gdLst>
              <a:gd name="T0" fmla="*/ 4 w 62"/>
              <a:gd name="T1" fmla="*/ 107 h 107"/>
              <a:gd name="T2" fmla="*/ 0 w 62"/>
              <a:gd name="T3" fmla="*/ 100 h 107"/>
              <a:gd name="T4" fmla="*/ 54 w 62"/>
              <a:gd name="T5" fmla="*/ 70 h 107"/>
              <a:gd name="T6" fmla="*/ 54 w 62"/>
              <a:gd name="T7" fmla="*/ 11 h 107"/>
              <a:gd name="T8" fmla="*/ 4 w 62"/>
              <a:gd name="T9" fmla="*/ 39 h 107"/>
              <a:gd name="T10" fmla="*/ 0 w 62"/>
              <a:gd name="T11" fmla="*/ 32 h 107"/>
              <a:gd name="T12" fmla="*/ 56 w 62"/>
              <a:gd name="T13" fmla="*/ 0 h 107"/>
              <a:gd name="T14" fmla="*/ 60 w 62"/>
              <a:gd name="T15" fmla="*/ 0 h 107"/>
              <a:gd name="T16" fmla="*/ 62 w 62"/>
              <a:gd name="T17" fmla="*/ 4 h 107"/>
              <a:gd name="T18" fmla="*/ 62 w 62"/>
              <a:gd name="T19" fmla="*/ 72 h 107"/>
              <a:gd name="T20" fmla="*/ 60 w 62"/>
              <a:gd name="T21" fmla="*/ 75 h 107"/>
              <a:gd name="T22" fmla="*/ 4 w 62"/>
              <a:gd name="T23"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07">
                <a:moveTo>
                  <a:pt x="4" y="107"/>
                </a:moveTo>
                <a:cubicBezTo>
                  <a:pt x="0" y="100"/>
                  <a:pt x="0" y="100"/>
                  <a:pt x="0" y="100"/>
                </a:cubicBezTo>
                <a:cubicBezTo>
                  <a:pt x="54" y="70"/>
                  <a:pt x="54" y="70"/>
                  <a:pt x="54" y="70"/>
                </a:cubicBezTo>
                <a:cubicBezTo>
                  <a:pt x="54" y="11"/>
                  <a:pt x="54" y="11"/>
                  <a:pt x="54" y="11"/>
                </a:cubicBezTo>
                <a:cubicBezTo>
                  <a:pt x="4" y="39"/>
                  <a:pt x="4" y="39"/>
                  <a:pt x="4" y="39"/>
                </a:cubicBezTo>
                <a:cubicBezTo>
                  <a:pt x="0" y="32"/>
                  <a:pt x="0" y="32"/>
                  <a:pt x="0" y="32"/>
                </a:cubicBezTo>
                <a:cubicBezTo>
                  <a:pt x="56" y="0"/>
                  <a:pt x="56" y="0"/>
                  <a:pt x="56" y="0"/>
                </a:cubicBezTo>
                <a:cubicBezTo>
                  <a:pt x="58" y="0"/>
                  <a:pt x="59" y="0"/>
                  <a:pt x="60" y="0"/>
                </a:cubicBezTo>
                <a:cubicBezTo>
                  <a:pt x="62" y="1"/>
                  <a:pt x="62" y="3"/>
                  <a:pt x="62" y="4"/>
                </a:cubicBezTo>
                <a:cubicBezTo>
                  <a:pt x="62" y="72"/>
                  <a:pt x="62" y="72"/>
                  <a:pt x="62" y="72"/>
                </a:cubicBezTo>
                <a:cubicBezTo>
                  <a:pt x="62" y="73"/>
                  <a:pt x="62" y="75"/>
                  <a:pt x="60" y="75"/>
                </a:cubicBezTo>
                <a:lnTo>
                  <a:pt x="4" y="10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FFFFFF"/>
              </a:solidFill>
              <a:latin typeface="Calibri"/>
            </a:endParaRPr>
          </a:p>
        </p:txBody>
      </p:sp>
      <p:sp>
        <p:nvSpPr>
          <p:cNvPr id="90" name="Freeform 546"/>
          <p:cNvSpPr>
            <a:spLocks/>
          </p:cNvSpPr>
          <p:nvPr/>
        </p:nvSpPr>
        <p:spPr bwMode="auto">
          <a:xfrm>
            <a:off x="4109581" y="5397571"/>
            <a:ext cx="198348" cy="66117"/>
          </a:xfrm>
          <a:custGeom>
            <a:avLst/>
            <a:gdLst>
              <a:gd name="T0" fmla="*/ 112 w 116"/>
              <a:gd name="T1" fmla="*/ 39 h 39"/>
              <a:gd name="T2" fmla="*/ 58 w 116"/>
              <a:gd name="T3" fmla="*/ 9 h 39"/>
              <a:gd name="T4" fmla="*/ 4 w 116"/>
              <a:gd name="T5" fmla="*/ 39 h 39"/>
              <a:gd name="T6" fmla="*/ 0 w 116"/>
              <a:gd name="T7" fmla="*/ 32 h 39"/>
              <a:gd name="T8" fmla="*/ 56 w 116"/>
              <a:gd name="T9" fmla="*/ 0 h 39"/>
              <a:gd name="T10" fmla="*/ 60 w 116"/>
              <a:gd name="T11" fmla="*/ 0 h 39"/>
              <a:gd name="T12" fmla="*/ 116 w 116"/>
              <a:gd name="T13" fmla="*/ 32 h 39"/>
              <a:gd name="T14" fmla="*/ 112 w 116"/>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39">
                <a:moveTo>
                  <a:pt x="112" y="39"/>
                </a:moveTo>
                <a:cubicBezTo>
                  <a:pt x="58" y="9"/>
                  <a:pt x="58" y="9"/>
                  <a:pt x="58" y="9"/>
                </a:cubicBezTo>
                <a:cubicBezTo>
                  <a:pt x="4" y="39"/>
                  <a:pt x="4" y="39"/>
                  <a:pt x="4" y="39"/>
                </a:cubicBezTo>
                <a:cubicBezTo>
                  <a:pt x="0" y="32"/>
                  <a:pt x="0" y="32"/>
                  <a:pt x="0" y="32"/>
                </a:cubicBezTo>
                <a:cubicBezTo>
                  <a:pt x="56" y="0"/>
                  <a:pt x="56" y="0"/>
                  <a:pt x="56" y="0"/>
                </a:cubicBezTo>
                <a:cubicBezTo>
                  <a:pt x="58" y="0"/>
                  <a:pt x="59" y="0"/>
                  <a:pt x="60" y="0"/>
                </a:cubicBezTo>
                <a:cubicBezTo>
                  <a:pt x="116" y="32"/>
                  <a:pt x="116" y="32"/>
                  <a:pt x="116" y="32"/>
                </a:cubicBezTo>
                <a:lnTo>
                  <a:pt x="112" y="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FFFFFF"/>
              </a:solidFill>
              <a:latin typeface="Calibri"/>
            </a:endParaRPr>
          </a:p>
        </p:txBody>
      </p:sp>
      <p:sp>
        <p:nvSpPr>
          <p:cNvPr id="91" name="Freeform 547"/>
          <p:cNvSpPr>
            <a:spLocks noEditPoints="1"/>
          </p:cNvSpPr>
          <p:nvPr/>
        </p:nvSpPr>
        <p:spPr bwMode="auto">
          <a:xfrm>
            <a:off x="4325265" y="5452131"/>
            <a:ext cx="109125" cy="183584"/>
          </a:xfrm>
          <a:custGeom>
            <a:avLst/>
            <a:gdLst>
              <a:gd name="T0" fmla="*/ 60 w 64"/>
              <a:gd name="T1" fmla="*/ 108 h 108"/>
              <a:gd name="T2" fmla="*/ 58 w 64"/>
              <a:gd name="T3" fmla="*/ 107 h 108"/>
              <a:gd name="T4" fmla="*/ 2 w 64"/>
              <a:gd name="T5" fmla="*/ 75 h 108"/>
              <a:gd name="T6" fmla="*/ 0 w 64"/>
              <a:gd name="T7" fmla="*/ 72 h 108"/>
              <a:gd name="T8" fmla="*/ 0 w 64"/>
              <a:gd name="T9" fmla="*/ 4 h 108"/>
              <a:gd name="T10" fmla="*/ 2 w 64"/>
              <a:gd name="T11" fmla="*/ 0 h 108"/>
              <a:gd name="T12" fmla="*/ 6 w 64"/>
              <a:gd name="T13" fmla="*/ 0 h 108"/>
              <a:gd name="T14" fmla="*/ 62 w 64"/>
              <a:gd name="T15" fmla="*/ 32 h 108"/>
              <a:gd name="T16" fmla="*/ 64 w 64"/>
              <a:gd name="T17" fmla="*/ 36 h 108"/>
              <a:gd name="T18" fmla="*/ 64 w 64"/>
              <a:gd name="T19" fmla="*/ 104 h 108"/>
              <a:gd name="T20" fmla="*/ 62 w 64"/>
              <a:gd name="T21" fmla="*/ 107 h 108"/>
              <a:gd name="T22" fmla="*/ 60 w 64"/>
              <a:gd name="T23" fmla="*/ 108 h 108"/>
              <a:gd name="T24" fmla="*/ 8 w 64"/>
              <a:gd name="T25" fmla="*/ 70 h 108"/>
              <a:gd name="T26" fmla="*/ 56 w 64"/>
              <a:gd name="T27" fmla="*/ 97 h 108"/>
              <a:gd name="T28" fmla="*/ 56 w 64"/>
              <a:gd name="T29" fmla="*/ 38 h 108"/>
              <a:gd name="T30" fmla="*/ 8 w 64"/>
              <a:gd name="T31" fmla="*/ 11 h 108"/>
              <a:gd name="T32" fmla="*/ 8 w 64"/>
              <a:gd name="T33" fmla="*/ 7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108">
                <a:moveTo>
                  <a:pt x="60" y="108"/>
                </a:moveTo>
                <a:cubicBezTo>
                  <a:pt x="60" y="108"/>
                  <a:pt x="59" y="108"/>
                  <a:pt x="58" y="107"/>
                </a:cubicBezTo>
                <a:cubicBezTo>
                  <a:pt x="2" y="75"/>
                  <a:pt x="2" y="75"/>
                  <a:pt x="2" y="75"/>
                </a:cubicBezTo>
                <a:cubicBezTo>
                  <a:pt x="1" y="75"/>
                  <a:pt x="0" y="73"/>
                  <a:pt x="0" y="72"/>
                </a:cubicBezTo>
                <a:cubicBezTo>
                  <a:pt x="0" y="4"/>
                  <a:pt x="0" y="4"/>
                  <a:pt x="0" y="4"/>
                </a:cubicBezTo>
                <a:cubicBezTo>
                  <a:pt x="0" y="3"/>
                  <a:pt x="1" y="1"/>
                  <a:pt x="2" y="0"/>
                </a:cubicBezTo>
                <a:cubicBezTo>
                  <a:pt x="4" y="0"/>
                  <a:pt x="5" y="0"/>
                  <a:pt x="6" y="0"/>
                </a:cubicBezTo>
                <a:cubicBezTo>
                  <a:pt x="62" y="32"/>
                  <a:pt x="62" y="32"/>
                  <a:pt x="62" y="32"/>
                </a:cubicBezTo>
                <a:cubicBezTo>
                  <a:pt x="64" y="33"/>
                  <a:pt x="64" y="35"/>
                  <a:pt x="64" y="36"/>
                </a:cubicBezTo>
                <a:cubicBezTo>
                  <a:pt x="64" y="104"/>
                  <a:pt x="64" y="104"/>
                  <a:pt x="64" y="104"/>
                </a:cubicBezTo>
                <a:cubicBezTo>
                  <a:pt x="64" y="105"/>
                  <a:pt x="64" y="107"/>
                  <a:pt x="62" y="107"/>
                </a:cubicBezTo>
                <a:cubicBezTo>
                  <a:pt x="62" y="108"/>
                  <a:pt x="61" y="108"/>
                  <a:pt x="60" y="108"/>
                </a:cubicBezTo>
                <a:close/>
                <a:moveTo>
                  <a:pt x="8" y="70"/>
                </a:moveTo>
                <a:cubicBezTo>
                  <a:pt x="56" y="97"/>
                  <a:pt x="56" y="97"/>
                  <a:pt x="56" y="97"/>
                </a:cubicBezTo>
                <a:cubicBezTo>
                  <a:pt x="56" y="38"/>
                  <a:pt x="56" y="38"/>
                  <a:pt x="56" y="38"/>
                </a:cubicBezTo>
                <a:cubicBezTo>
                  <a:pt x="8" y="11"/>
                  <a:pt x="8" y="11"/>
                  <a:pt x="8" y="11"/>
                </a:cubicBezTo>
                <a:lnTo>
                  <a:pt x="8"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dirty="0">
              <a:solidFill>
                <a:srgbClr val="FFFFFF"/>
              </a:solidFill>
              <a:latin typeface="Calibri"/>
            </a:endParaRPr>
          </a:p>
        </p:txBody>
      </p:sp>
      <p:sp>
        <p:nvSpPr>
          <p:cNvPr id="92" name="Freeform 548"/>
          <p:cNvSpPr>
            <a:spLocks/>
          </p:cNvSpPr>
          <p:nvPr/>
        </p:nvSpPr>
        <p:spPr bwMode="auto">
          <a:xfrm>
            <a:off x="4424114" y="5452132"/>
            <a:ext cx="105914" cy="181660"/>
          </a:xfrm>
          <a:custGeom>
            <a:avLst/>
            <a:gdLst>
              <a:gd name="T0" fmla="*/ 4 w 62"/>
              <a:gd name="T1" fmla="*/ 107 h 107"/>
              <a:gd name="T2" fmla="*/ 0 w 62"/>
              <a:gd name="T3" fmla="*/ 100 h 107"/>
              <a:gd name="T4" fmla="*/ 54 w 62"/>
              <a:gd name="T5" fmla="*/ 70 h 107"/>
              <a:gd name="T6" fmla="*/ 54 w 62"/>
              <a:gd name="T7" fmla="*/ 11 h 107"/>
              <a:gd name="T8" fmla="*/ 4 w 62"/>
              <a:gd name="T9" fmla="*/ 39 h 107"/>
              <a:gd name="T10" fmla="*/ 0 w 62"/>
              <a:gd name="T11" fmla="*/ 32 h 107"/>
              <a:gd name="T12" fmla="*/ 56 w 62"/>
              <a:gd name="T13" fmla="*/ 0 h 107"/>
              <a:gd name="T14" fmla="*/ 60 w 62"/>
              <a:gd name="T15" fmla="*/ 0 h 107"/>
              <a:gd name="T16" fmla="*/ 62 w 62"/>
              <a:gd name="T17" fmla="*/ 4 h 107"/>
              <a:gd name="T18" fmla="*/ 62 w 62"/>
              <a:gd name="T19" fmla="*/ 72 h 107"/>
              <a:gd name="T20" fmla="*/ 60 w 62"/>
              <a:gd name="T21" fmla="*/ 75 h 107"/>
              <a:gd name="T22" fmla="*/ 4 w 62"/>
              <a:gd name="T23"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07">
                <a:moveTo>
                  <a:pt x="4" y="107"/>
                </a:moveTo>
                <a:cubicBezTo>
                  <a:pt x="0" y="100"/>
                  <a:pt x="0" y="100"/>
                  <a:pt x="0" y="100"/>
                </a:cubicBezTo>
                <a:cubicBezTo>
                  <a:pt x="54" y="70"/>
                  <a:pt x="54" y="70"/>
                  <a:pt x="54" y="70"/>
                </a:cubicBezTo>
                <a:cubicBezTo>
                  <a:pt x="54" y="11"/>
                  <a:pt x="54" y="11"/>
                  <a:pt x="54" y="11"/>
                </a:cubicBezTo>
                <a:cubicBezTo>
                  <a:pt x="4" y="39"/>
                  <a:pt x="4" y="39"/>
                  <a:pt x="4" y="39"/>
                </a:cubicBezTo>
                <a:cubicBezTo>
                  <a:pt x="0" y="32"/>
                  <a:pt x="0" y="32"/>
                  <a:pt x="0" y="32"/>
                </a:cubicBezTo>
                <a:cubicBezTo>
                  <a:pt x="56" y="0"/>
                  <a:pt x="56" y="0"/>
                  <a:pt x="56" y="0"/>
                </a:cubicBezTo>
                <a:cubicBezTo>
                  <a:pt x="58" y="0"/>
                  <a:pt x="59" y="0"/>
                  <a:pt x="60" y="0"/>
                </a:cubicBezTo>
                <a:cubicBezTo>
                  <a:pt x="62" y="1"/>
                  <a:pt x="62" y="3"/>
                  <a:pt x="62" y="4"/>
                </a:cubicBezTo>
                <a:cubicBezTo>
                  <a:pt x="62" y="72"/>
                  <a:pt x="62" y="72"/>
                  <a:pt x="62" y="72"/>
                </a:cubicBezTo>
                <a:cubicBezTo>
                  <a:pt x="62" y="73"/>
                  <a:pt x="62" y="75"/>
                  <a:pt x="60" y="75"/>
                </a:cubicBezTo>
                <a:lnTo>
                  <a:pt x="4" y="10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FFFFFF"/>
              </a:solidFill>
              <a:latin typeface="Calibri"/>
            </a:endParaRPr>
          </a:p>
        </p:txBody>
      </p:sp>
      <p:sp>
        <p:nvSpPr>
          <p:cNvPr id="93" name="Freeform 549"/>
          <p:cNvSpPr>
            <a:spLocks/>
          </p:cNvSpPr>
          <p:nvPr/>
        </p:nvSpPr>
        <p:spPr bwMode="auto">
          <a:xfrm>
            <a:off x="4328471" y="5397571"/>
            <a:ext cx="198348" cy="66117"/>
          </a:xfrm>
          <a:custGeom>
            <a:avLst/>
            <a:gdLst>
              <a:gd name="T0" fmla="*/ 112 w 116"/>
              <a:gd name="T1" fmla="*/ 39 h 39"/>
              <a:gd name="T2" fmla="*/ 58 w 116"/>
              <a:gd name="T3" fmla="*/ 9 h 39"/>
              <a:gd name="T4" fmla="*/ 4 w 116"/>
              <a:gd name="T5" fmla="*/ 39 h 39"/>
              <a:gd name="T6" fmla="*/ 0 w 116"/>
              <a:gd name="T7" fmla="*/ 32 h 39"/>
              <a:gd name="T8" fmla="*/ 56 w 116"/>
              <a:gd name="T9" fmla="*/ 0 h 39"/>
              <a:gd name="T10" fmla="*/ 60 w 116"/>
              <a:gd name="T11" fmla="*/ 0 h 39"/>
              <a:gd name="T12" fmla="*/ 116 w 116"/>
              <a:gd name="T13" fmla="*/ 32 h 39"/>
              <a:gd name="T14" fmla="*/ 112 w 116"/>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39">
                <a:moveTo>
                  <a:pt x="112" y="39"/>
                </a:moveTo>
                <a:cubicBezTo>
                  <a:pt x="58" y="9"/>
                  <a:pt x="58" y="9"/>
                  <a:pt x="58" y="9"/>
                </a:cubicBezTo>
                <a:cubicBezTo>
                  <a:pt x="4" y="39"/>
                  <a:pt x="4" y="39"/>
                  <a:pt x="4" y="39"/>
                </a:cubicBezTo>
                <a:cubicBezTo>
                  <a:pt x="0" y="32"/>
                  <a:pt x="0" y="32"/>
                  <a:pt x="0" y="32"/>
                </a:cubicBezTo>
                <a:cubicBezTo>
                  <a:pt x="56" y="0"/>
                  <a:pt x="56" y="0"/>
                  <a:pt x="56" y="0"/>
                </a:cubicBezTo>
                <a:cubicBezTo>
                  <a:pt x="58" y="0"/>
                  <a:pt x="59" y="0"/>
                  <a:pt x="60" y="0"/>
                </a:cubicBezTo>
                <a:cubicBezTo>
                  <a:pt x="116" y="32"/>
                  <a:pt x="116" y="32"/>
                  <a:pt x="116" y="32"/>
                </a:cubicBezTo>
                <a:lnTo>
                  <a:pt x="112" y="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FFFFFF"/>
              </a:solidFill>
              <a:latin typeface="Calibri"/>
            </a:endParaRPr>
          </a:p>
        </p:txBody>
      </p:sp>
      <p:sp>
        <p:nvSpPr>
          <p:cNvPr id="94" name="Oval 550"/>
          <p:cNvSpPr>
            <a:spLocks noChangeArrowheads="1"/>
          </p:cNvSpPr>
          <p:nvPr/>
        </p:nvSpPr>
        <p:spPr bwMode="auto">
          <a:xfrm>
            <a:off x="4434385" y="5357130"/>
            <a:ext cx="27602" cy="2696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FFFFFF"/>
              </a:solidFill>
              <a:latin typeface="Calibri"/>
            </a:endParaRPr>
          </a:p>
        </p:txBody>
      </p:sp>
      <p:sp>
        <p:nvSpPr>
          <p:cNvPr id="95" name="Oval 551"/>
          <p:cNvSpPr>
            <a:spLocks noChangeArrowheads="1"/>
          </p:cNvSpPr>
          <p:nvPr/>
        </p:nvSpPr>
        <p:spPr bwMode="auto">
          <a:xfrm>
            <a:off x="4175056" y="5357130"/>
            <a:ext cx="26960" cy="2696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FFFFFF"/>
              </a:solidFill>
              <a:latin typeface="Calibri"/>
            </a:endParaRPr>
          </a:p>
        </p:txBody>
      </p:sp>
      <p:sp>
        <p:nvSpPr>
          <p:cNvPr id="96" name="Oval 552"/>
          <p:cNvSpPr>
            <a:spLocks noChangeArrowheads="1"/>
          </p:cNvSpPr>
          <p:nvPr/>
        </p:nvSpPr>
        <p:spPr bwMode="auto">
          <a:xfrm>
            <a:off x="4304721" y="5594635"/>
            <a:ext cx="26960" cy="2760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FFFFFF"/>
              </a:solidFill>
              <a:latin typeface="Calibri"/>
            </a:endParaRPr>
          </a:p>
        </p:txBody>
      </p:sp>
      <p:sp>
        <p:nvSpPr>
          <p:cNvPr id="97" name="Freeform 316"/>
          <p:cNvSpPr>
            <a:spLocks/>
          </p:cNvSpPr>
          <p:nvPr/>
        </p:nvSpPr>
        <p:spPr bwMode="auto">
          <a:xfrm>
            <a:off x="6113229" y="5200981"/>
            <a:ext cx="247698" cy="170937"/>
          </a:xfrm>
          <a:custGeom>
            <a:avLst/>
            <a:gdLst>
              <a:gd name="T0" fmla="*/ 144 w 144"/>
              <a:gd name="T1" fmla="*/ 100 h 100"/>
              <a:gd name="T2" fmla="*/ 136 w 144"/>
              <a:gd name="T3" fmla="*/ 100 h 100"/>
              <a:gd name="T4" fmla="*/ 136 w 144"/>
              <a:gd name="T5" fmla="*/ 68 h 100"/>
              <a:gd name="T6" fmla="*/ 76 w 144"/>
              <a:gd name="T7" fmla="*/ 8 h 100"/>
              <a:gd name="T8" fmla="*/ 68 w 144"/>
              <a:gd name="T9" fmla="*/ 8 h 100"/>
              <a:gd name="T10" fmla="*/ 8 w 144"/>
              <a:gd name="T11" fmla="*/ 68 h 100"/>
              <a:gd name="T12" fmla="*/ 8 w 144"/>
              <a:gd name="T13" fmla="*/ 100 h 100"/>
              <a:gd name="T14" fmla="*/ 0 w 144"/>
              <a:gd name="T15" fmla="*/ 100 h 100"/>
              <a:gd name="T16" fmla="*/ 0 w 144"/>
              <a:gd name="T17" fmla="*/ 68 h 100"/>
              <a:gd name="T18" fmla="*/ 68 w 144"/>
              <a:gd name="T19" fmla="*/ 0 h 100"/>
              <a:gd name="T20" fmla="*/ 76 w 144"/>
              <a:gd name="T21" fmla="*/ 0 h 100"/>
              <a:gd name="T22" fmla="*/ 144 w 144"/>
              <a:gd name="T23" fmla="*/ 68 h 100"/>
              <a:gd name="T24" fmla="*/ 144 w 144"/>
              <a:gd name="T25"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00">
                <a:moveTo>
                  <a:pt x="144" y="100"/>
                </a:moveTo>
                <a:cubicBezTo>
                  <a:pt x="136" y="100"/>
                  <a:pt x="136" y="100"/>
                  <a:pt x="136" y="100"/>
                </a:cubicBezTo>
                <a:cubicBezTo>
                  <a:pt x="136" y="68"/>
                  <a:pt x="136" y="68"/>
                  <a:pt x="136" y="68"/>
                </a:cubicBezTo>
                <a:cubicBezTo>
                  <a:pt x="136" y="35"/>
                  <a:pt x="109" y="8"/>
                  <a:pt x="76" y="8"/>
                </a:cubicBezTo>
                <a:cubicBezTo>
                  <a:pt x="68" y="8"/>
                  <a:pt x="68" y="8"/>
                  <a:pt x="68" y="8"/>
                </a:cubicBezTo>
                <a:cubicBezTo>
                  <a:pt x="35" y="8"/>
                  <a:pt x="8" y="35"/>
                  <a:pt x="8" y="68"/>
                </a:cubicBezTo>
                <a:cubicBezTo>
                  <a:pt x="8" y="100"/>
                  <a:pt x="8" y="100"/>
                  <a:pt x="8" y="100"/>
                </a:cubicBezTo>
                <a:cubicBezTo>
                  <a:pt x="0" y="100"/>
                  <a:pt x="0" y="100"/>
                  <a:pt x="0" y="100"/>
                </a:cubicBezTo>
                <a:cubicBezTo>
                  <a:pt x="0" y="68"/>
                  <a:pt x="0" y="68"/>
                  <a:pt x="0" y="68"/>
                </a:cubicBezTo>
                <a:cubicBezTo>
                  <a:pt x="0" y="31"/>
                  <a:pt x="31" y="0"/>
                  <a:pt x="68" y="0"/>
                </a:cubicBezTo>
                <a:cubicBezTo>
                  <a:pt x="76" y="0"/>
                  <a:pt x="76" y="0"/>
                  <a:pt x="76" y="0"/>
                </a:cubicBezTo>
                <a:cubicBezTo>
                  <a:pt x="114" y="0"/>
                  <a:pt x="144" y="31"/>
                  <a:pt x="144" y="68"/>
                </a:cubicBezTo>
                <a:lnTo>
                  <a:pt x="144" y="100"/>
                </a:lnTo>
                <a:close/>
              </a:path>
            </a:pathLst>
          </a:custGeom>
          <a:solidFill>
            <a:schemeClr val="bg1"/>
          </a:solidFill>
          <a:ln>
            <a:noFill/>
          </a:ln>
          <a:extLst/>
        </p:spPr>
        <p:txBody>
          <a:bodyPr vert="horz" wrap="square" lIns="91368" tIns="45684" rIns="91368" bIns="45684" numCol="1" anchor="t" anchorCtr="0" compatLnSpc="1">
            <a:prstTxWarp prst="textNoShape">
              <a:avLst/>
            </a:prstTxWarp>
          </a:bodyPr>
          <a:lstStyle/>
          <a:p>
            <a:pPr defTabSz="456926"/>
            <a:endParaRPr lang="en-US" sz="1796">
              <a:solidFill>
                <a:srgbClr val="FFFFFF"/>
              </a:solidFill>
              <a:latin typeface="Calibri"/>
            </a:endParaRPr>
          </a:p>
        </p:txBody>
      </p:sp>
      <p:sp>
        <p:nvSpPr>
          <p:cNvPr id="98" name="Freeform 317"/>
          <p:cNvSpPr>
            <a:spLocks/>
          </p:cNvSpPr>
          <p:nvPr/>
        </p:nvSpPr>
        <p:spPr bwMode="auto">
          <a:xfrm>
            <a:off x="6154513" y="5242264"/>
            <a:ext cx="165133" cy="109015"/>
          </a:xfrm>
          <a:custGeom>
            <a:avLst/>
            <a:gdLst>
              <a:gd name="T0" fmla="*/ 96 w 96"/>
              <a:gd name="T1" fmla="*/ 64 h 64"/>
              <a:gd name="T2" fmla="*/ 88 w 96"/>
              <a:gd name="T3" fmla="*/ 64 h 64"/>
              <a:gd name="T4" fmla="*/ 88 w 96"/>
              <a:gd name="T5" fmla="*/ 44 h 64"/>
              <a:gd name="T6" fmla="*/ 52 w 96"/>
              <a:gd name="T7" fmla="*/ 8 h 64"/>
              <a:gd name="T8" fmla="*/ 44 w 96"/>
              <a:gd name="T9" fmla="*/ 8 h 64"/>
              <a:gd name="T10" fmla="*/ 8 w 96"/>
              <a:gd name="T11" fmla="*/ 44 h 64"/>
              <a:gd name="T12" fmla="*/ 8 w 96"/>
              <a:gd name="T13" fmla="*/ 64 h 64"/>
              <a:gd name="T14" fmla="*/ 0 w 96"/>
              <a:gd name="T15" fmla="*/ 64 h 64"/>
              <a:gd name="T16" fmla="*/ 0 w 96"/>
              <a:gd name="T17" fmla="*/ 44 h 64"/>
              <a:gd name="T18" fmla="*/ 44 w 96"/>
              <a:gd name="T19" fmla="*/ 0 h 64"/>
              <a:gd name="T20" fmla="*/ 52 w 96"/>
              <a:gd name="T21" fmla="*/ 0 h 64"/>
              <a:gd name="T22" fmla="*/ 96 w 96"/>
              <a:gd name="T23" fmla="*/ 44 h 64"/>
              <a:gd name="T24" fmla="*/ 96 w 96"/>
              <a:gd name="T2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64">
                <a:moveTo>
                  <a:pt x="96" y="64"/>
                </a:moveTo>
                <a:cubicBezTo>
                  <a:pt x="88" y="64"/>
                  <a:pt x="88" y="64"/>
                  <a:pt x="88" y="64"/>
                </a:cubicBezTo>
                <a:cubicBezTo>
                  <a:pt x="88" y="44"/>
                  <a:pt x="88" y="44"/>
                  <a:pt x="88" y="44"/>
                </a:cubicBezTo>
                <a:cubicBezTo>
                  <a:pt x="88" y="24"/>
                  <a:pt x="72" y="8"/>
                  <a:pt x="52" y="8"/>
                </a:cubicBezTo>
                <a:cubicBezTo>
                  <a:pt x="44" y="8"/>
                  <a:pt x="44" y="8"/>
                  <a:pt x="44" y="8"/>
                </a:cubicBezTo>
                <a:cubicBezTo>
                  <a:pt x="24" y="8"/>
                  <a:pt x="8" y="24"/>
                  <a:pt x="8" y="44"/>
                </a:cubicBezTo>
                <a:cubicBezTo>
                  <a:pt x="8" y="64"/>
                  <a:pt x="8" y="64"/>
                  <a:pt x="8" y="64"/>
                </a:cubicBezTo>
                <a:cubicBezTo>
                  <a:pt x="0" y="64"/>
                  <a:pt x="0" y="64"/>
                  <a:pt x="0" y="64"/>
                </a:cubicBezTo>
                <a:cubicBezTo>
                  <a:pt x="0" y="44"/>
                  <a:pt x="0" y="44"/>
                  <a:pt x="0" y="44"/>
                </a:cubicBezTo>
                <a:cubicBezTo>
                  <a:pt x="0" y="20"/>
                  <a:pt x="20" y="0"/>
                  <a:pt x="44" y="0"/>
                </a:cubicBezTo>
                <a:cubicBezTo>
                  <a:pt x="52" y="0"/>
                  <a:pt x="52" y="0"/>
                  <a:pt x="52" y="0"/>
                </a:cubicBezTo>
                <a:cubicBezTo>
                  <a:pt x="76" y="0"/>
                  <a:pt x="96" y="20"/>
                  <a:pt x="96" y="44"/>
                </a:cubicBezTo>
                <a:lnTo>
                  <a:pt x="96" y="64"/>
                </a:lnTo>
                <a:close/>
              </a:path>
            </a:pathLst>
          </a:custGeom>
          <a:solidFill>
            <a:schemeClr val="bg1"/>
          </a:solidFill>
          <a:ln>
            <a:noFill/>
          </a:ln>
          <a:extLst/>
        </p:spPr>
        <p:txBody>
          <a:bodyPr vert="horz" wrap="square" lIns="91368" tIns="45684" rIns="91368" bIns="45684" numCol="1" anchor="t" anchorCtr="0" compatLnSpc="1">
            <a:prstTxWarp prst="textNoShape">
              <a:avLst/>
            </a:prstTxWarp>
          </a:bodyPr>
          <a:lstStyle/>
          <a:p>
            <a:pPr defTabSz="456926"/>
            <a:endParaRPr lang="en-US" sz="1796">
              <a:solidFill>
                <a:srgbClr val="FFFFFF"/>
              </a:solidFill>
              <a:latin typeface="Calibri"/>
            </a:endParaRPr>
          </a:p>
        </p:txBody>
      </p:sp>
      <p:sp>
        <p:nvSpPr>
          <p:cNvPr id="99" name="Freeform 318"/>
          <p:cNvSpPr>
            <a:spLocks noEditPoints="1"/>
          </p:cNvSpPr>
          <p:nvPr/>
        </p:nvSpPr>
        <p:spPr bwMode="auto">
          <a:xfrm>
            <a:off x="6178379" y="5431262"/>
            <a:ext cx="151587" cy="121268"/>
          </a:xfrm>
          <a:custGeom>
            <a:avLst/>
            <a:gdLst>
              <a:gd name="T0" fmla="*/ 91 w 235"/>
              <a:gd name="T1" fmla="*/ 188 h 188"/>
              <a:gd name="T2" fmla="*/ 0 w 235"/>
              <a:gd name="T3" fmla="*/ 98 h 188"/>
              <a:gd name="T4" fmla="*/ 48 w 235"/>
              <a:gd name="T5" fmla="*/ 53 h 188"/>
              <a:gd name="T6" fmla="*/ 91 w 235"/>
              <a:gd name="T7" fmla="*/ 96 h 188"/>
              <a:gd name="T8" fmla="*/ 187 w 235"/>
              <a:gd name="T9" fmla="*/ 0 h 188"/>
              <a:gd name="T10" fmla="*/ 235 w 235"/>
              <a:gd name="T11" fmla="*/ 45 h 188"/>
              <a:gd name="T12" fmla="*/ 91 w 235"/>
              <a:gd name="T13" fmla="*/ 188 h 188"/>
              <a:gd name="T14" fmla="*/ 32 w 235"/>
              <a:gd name="T15" fmla="*/ 98 h 188"/>
              <a:gd name="T16" fmla="*/ 91 w 235"/>
              <a:gd name="T17" fmla="*/ 159 h 188"/>
              <a:gd name="T18" fmla="*/ 203 w 235"/>
              <a:gd name="T19" fmla="*/ 45 h 188"/>
              <a:gd name="T20" fmla="*/ 187 w 235"/>
              <a:gd name="T21" fmla="*/ 30 h 188"/>
              <a:gd name="T22" fmla="*/ 91 w 235"/>
              <a:gd name="T23" fmla="*/ 125 h 188"/>
              <a:gd name="T24" fmla="*/ 48 w 235"/>
              <a:gd name="T25" fmla="*/ 83 h 188"/>
              <a:gd name="T26" fmla="*/ 32 w 235"/>
              <a:gd name="T27" fmla="*/ 9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5" h="188">
                <a:moveTo>
                  <a:pt x="91" y="188"/>
                </a:moveTo>
                <a:lnTo>
                  <a:pt x="0" y="98"/>
                </a:lnTo>
                <a:lnTo>
                  <a:pt x="48" y="53"/>
                </a:lnTo>
                <a:lnTo>
                  <a:pt x="91" y="96"/>
                </a:lnTo>
                <a:lnTo>
                  <a:pt x="187" y="0"/>
                </a:lnTo>
                <a:lnTo>
                  <a:pt x="235" y="45"/>
                </a:lnTo>
                <a:lnTo>
                  <a:pt x="91" y="188"/>
                </a:lnTo>
                <a:close/>
                <a:moveTo>
                  <a:pt x="32" y="98"/>
                </a:moveTo>
                <a:lnTo>
                  <a:pt x="91" y="159"/>
                </a:lnTo>
                <a:lnTo>
                  <a:pt x="203" y="45"/>
                </a:lnTo>
                <a:lnTo>
                  <a:pt x="187" y="30"/>
                </a:lnTo>
                <a:lnTo>
                  <a:pt x="91" y="125"/>
                </a:lnTo>
                <a:lnTo>
                  <a:pt x="48" y="83"/>
                </a:lnTo>
                <a:lnTo>
                  <a:pt x="32" y="98"/>
                </a:lnTo>
                <a:close/>
              </a:path>
            </a:pathLst>
          </a:custGeom>
          <a:solidFill>
            <a:schemeClr val="bg1"/>
          </a:solidFill>
          <a:ln>
            <a:noFill/>
          </a:ln>
          <a:extLst/>
        </p:spPr>
        <p:txBody>
          <a:bodyPr vert="horz" wrap="square" lIns="91368" tIns="45684" rIns="91368" bIns="45684" numCol="1" anchor="t" anchorCtr="0" compatLnSpc="1">
            <a:prstTxWarp prst="textNoShape">
              <a:avLst/>
            </a:prstTxWarp>
          </a:bodyPr>
          <a:lstStyle/>
          <a:p>
            <a:pPr defTabSz="456926"/>
            <a:endParaRPr lang="en-US" sz="1796">
              <a:solidFill>
                <a:srgbClr val="FFFFFF"/>
              </a:solidFill>
              <a:latin typeface="Calibri"/>
            </a:endParaRPr>
          </a:p>
        </p:txBody>
      </p:sp>
      <p:sp>
        <p:nvSpPr>
          <p:cNvPr id="100" name="Freeform 319"/>
          <p:cNvSpPr>
            <a:spLocks/>
          </p:cNvSpPr>
          <p:nvPr/>
        </p:nvSpPr>
        <p:spPr bwMode="auto">
          <a:xfrm>
            <a:off x="6140969" y="5406103"/>
            <a:ext cx="192225" cy="190934"/>
          </a:xfrm>
          <a:custGeom>
            <a:avLst/>
            <a:gdLst>
              <a:gd name="T0" fmla="*/ 56 w 112"/>
              <a:gd name="T1" fmla="*/ 112 h 112"/>
              <a:gd name="T2" fmla="*/ 0 w 112"/>
              <a:gd name="T3" fmla="*/ 56 h 112"/>
              <a:gd name="T4" fmla="*/ 56 w 112"/>
              <a:gd name="T5" fmla="*/ 0 h 112"/>
              <a:gd name="T6" fmla="*/ 78 w 112"/>
              <a:gd name="T7" fmla="*/ 5 h 112"/>
              <a:gd name="T8" fmla="*/ 75 w 112"/>
              <a:gd name="T9" fmla="*/ 12 h 112"/>
              <a:gd name="T10" fmla="*/ 56 w 112"/>
              <a:gd name="T11" fmla="*/ 8 h 112"/>
              <a:gd name="T12" fmla="*/ 8 w 112"/>
              <a:gd name="T13" fmla="*/ 56 h 112"/>
              <a:gd name="T14" fmla="*/ 56 w 112"/>
              <a:gd name="T15" fmla="*/ 104 h 112"/>
              <a:gd name="T16" fmla="*/ 104 w 112"/>
              <a:gd name="T17" fmla="*/ 56 h 112"/>
              <a:gd name="T18" fmla="*/ 112 w 112"/>
              <a:gd name="T19" fmla="*/ 56 h 112"/>
              <a:gd name="T20" fmla="*/ 56 w 112"/>
              <a:gd name="T21"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112">
                <a:moveTo>
                  <a:pt x="56" y="112"/>
                </a:moveTo>
                <a:cubicBezTo>
                  <a:pt x="25" y="112"/>
                  <a:pt x="0" y="87"/>
                  <a:pt x="0" y="56"/>
                </a:cubicBezTo>
                <a:cubicBezTo>
                  <a:pt x="0" y="25"/>
                  <a:pt x="25" y="0"/>
                  <a:pt x="56" y="0"/>
                </a:cubicBezTo>
                <a:cubicBezTo>
                  <a:pt x="63" y="0"/>
                  <a:pt x="71" y="2"/>
                  <a:pt x="78" y="5"/>
                </a:cubicBezTo>
                <a:cubicBezTo>
                  <a:pt x="75" y="12"/>
                  <a:pt x="75" y="12"/>
                  <a:pt x="75" y="12"/>
                </a:cubicBezTo>
                <a:cubicBezTo>
                  <a:pt x="69" y="10"/>
                  <a:pt x="62" y="8"/>
                  <a:pt x="56" y="8"/>
                </a:cubicBezTo>
                <a:cubicBezTo>
                  <a:pt x="30" y="8"/>
                  <a:pt x="8" y="30"/>
                  <a:pt x="8" y="56"/>
                </a:cubicBezTo>
                <a:cubicBezTo>
                  <a:pt x="8" y="83"/>
                  <a:pt x="30" y="104"/>
                  <a:pt x="56" y="104"/>
                </a:cubicBezTo>
                <a:cubicBezTo>
                  <a:pt x="82" y="104"/>
                  <a:pt x="104" y="83"/>
                  <a:pt x="104" y="56"/>
                </a:cubicBezTo>
                <a:cubicBezTo>
                  <a:pt x="112" y="56"/>
                  <a:pt x="112" y="56"/>
                  <a:pt x="112" y="56"/>
                </a:cubicBezTo>
                <a:cubicBezTo>
                  <a:pt x="112" y="87"/>
                  <a:pt x="87" y="112"/>
                  <a:pt x="56" y="112"/>
                </a:cubicBezTo>
                <a:close/>
              </a:path>
            </a:pathLst>
          </a:custGeom>
          <a:solidFill>
            <a:schemeClr val="bg1"/>
          </a:solidFill>
          <a:ln>
            <a:noFill/>
          </a:ln>
          <a:extLst/>
        </p:spPr>
        <p:txBody>
          <a:bodyPr vert="horz" wrap="square" lIns="91368" tIns="45684" rIns="91368" bIns="45684" numCol="1" anchor="t" anchorCtr="0" compatLnSpc="1">
            <a:prstTxWarp prst="textNoShape">
              <a:avLst/>
            </a:prstTxWarp>
          </a:bodyPr>
          <a:lstStyle/>
          <a:p>
            <a:pPr defTabSz="456926"/>
            <a:endParaRPr lang="en-US" sz="1796">
              <a:solidFill>
                <a:srgbClr val="FFFFFF"/>
              </a:solidFill>
              <a:latin typeface="Calibri"/>
            </a:endParaRPr>
          </a:p>
        </p:txBody>
      </p:sp>
      <p:sp>
        <p:nvSpPr>
          <p:cNvPr id="101" name="Freeform 320"/>
          <p:cNvSpPr>
            <a:spLocks noEditPoints="1"/>
          </p:cNvSpPr>
          <p:nvPr/>
        </p:nvSpPr>
        <p:spPr bwMode="auto">
          <a:xfrm>
            <a:off x="6071943" y="5364820"/>
            <a:ext cx="329620" cy="273502"/>
          </a:xfrm>
          <a:custGeom>
            <a:avLst/>
            <a:gdLst>
              <a:gd name="T0" fmla="*/ 176 w 192"/>
              <a:gd name="T1" fmla="*/ 160 h 160"/>
              <a:gd name="T2" fmla="*/ 16 w 192"/>
              <a:gd name="T3" fmla="*/ 160 h 160"/>
              <a:gd name="T4" fmla="*/ 0 w 192"/>
              <a:gd name="T5" fmla="*/ 144 h 160"/>
              <a:gd name="T6" fmla="*/ 0 w 192"/>
              <a:gd name="T7" fmla="*/ 16 h 160"/>
              <a:gd name="T8" fmla="*/ 16 w 192"/>
              <a:gd name="T9" fmla="*/ 0 h 160"/>
              <a:gd name="T10" fmla="*/ 176 w 192"/>
              <a:gd name="T11" fmla="*/ 0 h 160"/>
              <a:gd name="T12" fmla="*/ 192 w 192"/>
              <a:gd name="T13" fmla="*/ 16 h 160"/>
              <a:gd name="T14" fmla="*/ 192 w 192"/>
              <a:gd name="T15" fmla="*/ 144 h 160"/>
              <a:gd name="T16" fmla="*/ 176 w 192"/>
              <a:gd name="T17" fmla="*/ 160 h 160"/>
              <a:gd name="T18" fmla="*/ 16 w 192"/>
              <a:gd name="T19" fmla="*/ 8 h 160"/>
              <a:gd name="T20" fmla="*/ 8 w 192"/>
              <a:gd name="T21" fmla="*/ 16 h 160"/>
              <a:gd name="T22" fmla="*/ 8 w 192"/>
              <a:gd name="T23" fmla="*/ 144 h 160"/>
              <a:gd name="T24" fmla="*/ 16 w 192"/>
              <a:gd name="T25" fmla="*/ 152 h 160"/>
              <a:gd name="T26" fmla="*/ 176 w 192"/>
              <a:gd name="T27" fmla="*/ 152 h 160"/>
              <a:gd name="T28" fmla="*/ 184 w 192"/>
              <a:gd name="T29" fmla="*/ 144 h 160"/>
              <a:gd name="T30" fmla="*/ 184 w 192"/>
              <a:gd name="T31" fmla="*/ 16 h 160"/>
              <a:gd name="T32" fmla="*/ 176 w 192"/>
              <a:gd name="T33" fmla="*/ 8 h 160"/>
              <a:gd name="T34" fmla="*/ 16 w 192"/>
              <a:gd name="T35" fmla="*/ 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160">
                <a:moveTo>
                  <a:pt x="176" y="160"/>
                </a:moveTo>
                <a:cubicBezTo>
                  <a:pt x="16" y="160"/>
                  <a:pt x="16" y="160"/>
                  <a:pt x="16" y="160"/>
                </a:cubicBezTo>
                <a:cubicBezTo>
                  <a:pt x="7" y="160"/>
                  <a:pt x="0" y="153"/>
                  <a:pt x="0" y="144"/>
                </a:cubicBezTo>
                <a:cubicBezTo>
                  <a:pt x="0" y="16"/>
                  <a:pt x="0" y="16"/>
                  <a:pt x="0" y="16"/>
                </a:cubicBezTo>
                <a:cubicBezTo>
                  <a:pt x="0" y="7"/>
                  <a:pt x="7" y="0"/>
                  <a:pt x="16" y="0"/>
                </a:cubicBezTo>
                <a:cubicBezTo>
                  <a:pt x="176" y="0"/>
                  <a:pt x="176" y="0"/>
                  <a:pt x="176" y="0"/>
                </a:cubicBezTo>
                <a:cubicBezTo>
                  <a:pt x="185" y="0"/>
                  <a:pt x="192" y="7"/>
                  <a:pt x="192" y="16"/>
                </a:cubicBezTo>
                <a:cubicBezTo>
                  <a:pt x="192" y="144"/>
                  <a:pt x="192" y="144"/>
                  <a:pt x="192" y="144"/>
                </a:cubicBezTo>
                <a:cubicBezTo>
                  <a:pt x="192" y="153"/>
                  <a:pt x="185" y="160"/>
                  <a:pt x="176" y="160"/>
                </a:cubicBezTo>
                <a:close/>
                <a:moveTo>
                  <a:pt x="16" y="8"/>
                </a:moveTo>
                <a:cubicBezTo>
                  <a:pt x="12" y="8"/>
                  <a:pt x="8" y="12"/>
                  <a:pt x="8" y="16"/>
                </a:cubicBezTo>
                <a:cubicBezTo>
                  <a:pt x="8" y="144"/>
                  <a:pt x="8" y="144"/>
                  <a:pt x="8" y="144"/>
                </a:cubicBezTo>
                <a:cubicBezTo>
                  <a:pt x="8" y="149"/>
                  <a:pt x="12" y="152"/>
                  <a:pt x="16" y="152"/>
                </a:cubicBezTo>
                <a:cubicBezTo>
                  <a:pt x="176" y="152"/>
                  <a:pt x="176" y="152"/>
                  <a:pt x="176" y="152"/>
                </a:cubicBezTo>
                <a:cubicBezTo>
                  <a:pt x="180" y="152"/>
                  <a:pt x="184" y="149"/>
                  <a:pt x="184" y="144"/>
                </a:cubicBezTo>
                <a:cubicBezTo>
                  <a:pt x="184" y="16"/>
                  <a:pt x="184" y="16"/>
                  <a:pt x="184" y="16"/>
                </a:cubicBezTo>
                <a:cubicBezTo>
                  <a:pt x="184" y="12"/>
                  <a:pt x="180" y="8"/>
                  <a:pt x="176" y="8"/>
                </a:cubicBezTo>
                <a:lnTo>
                  <a:pt x="16" y="8"/>
                </a:lnTo>
                <a:close/>
              </a:path>
            </a:pathLst>
          </a:custGeom>
          <a:solidFill>
            <a:schemeClr val="bg1"/>
          </a:solidFill>
          <a:ln>
            <a:noFill/>
          </a:ln>
          <a:extLst/>
        </p:spPr>
        <p:txBody>
          <a:bodyPr vert="horz" wrap="square" lIns="91368" tIns="45684" rIns="91368" bIns="45684" numCol="1" anchor="t" anchorCtr="0" compatLnSpc="1">
            <a:prstTxWarp prst="textNoShape">
              <a:avLst/>
            </a:prstTxWarp>
          </a:bodyPr>
          <a:lstStyle/>
          <a:p>
            <a:pPr defTabSz="456926"/>
            <a:endParaRPr lang="en-US" sz="1796">
              <a:solidFill>
                <a:srgbClr val="FFFFFF"/>
              </a:solidFill>
              <a:latin typeface="Calibri"/>
            </a:endParaRPr>
          </a:p>
        </p:txBody>
      </p:sp>
      <p:sp>
        <p:nvSpPr>
          <p:cNvPr id="102" name="Freeform 321"/>
          <p:cNvSpPr>
            <a:spLocks/>
          </p:cNvSpPr>
          <p:nvPr/>
        </p:nvSpPr>
        <p:spPr bwMode="auto">
          <a:xfrm>
            <a:off x="6073882" y="5380304"/>
            <a:ext cx="39349" cy="242539"/>
          </a:xfrm>
          <a:custGeom>
            <a:avLst/>
            <a:gdLst>
              <a:gd name="T0" fmla="*/ 16 w 61"/>
              <a:gd name="T1" fmla="*/ 376 h 376"/>
              <a:gd name="T2" fmla="*/ 0 w 61"/>
              <a:gd name="T3" fmla="*/ 360 h 376"/>
              <a:gd name="T4" fmla="*/ 40 w 61"/>
              <a:gd name="T5" fmla="*/ 323 h 376"/>
              <a:gd name="T6" fmla="*/ 40 w 61"/>
              <a:gd name="T7" fmla="*/ 56 h 376"/>
              <a:gd name="T8" fmla="*/ 0 w 61"/>
              <a:gd name="T9" fmla="*/ 16 h 376"/>
              <a:gd name="T10" fmla="*/ 16 w 61"/>
              <a:gd name="T11" fmla="*/ 0 h 376"/>
              <a:gd name="T12" fmla="*/ 61 w 61"/>
              <a:gd name="T13" fmla="*/ 48 h 376"/>
              <a:gd name="T14" fmla="*/ 61 w 61"/>
              <a:gd name="T15" fmla="*/ 331 h 376"/>
              <a:gd name="T16" fmla="*/ 16 w 61"/>
              <a:gd name="T17"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376">
                <a:moveTo>
                  <a:pt x="16" y="376"/>
                </a:moveTo>
                <a:lnTo>
                  <a:pt x="0" y="360"/>
                </a:lnTo>
                <a:lnTo>
                  <a:pt x="40" y="323"/>
                </a:lnTo>
                <a:lnTo>
                  <a:pt x="40" y="56"/>
                </a:lnTo>
                <a:lnTo>
                  <a:pt x="0" y="16"/>
                </a:lnTo>
                <a:lnTo>
                  <a:pt x="16" y="0"/>
                </a:lnTo>
                <a:lnTo>
                  <a:pt x="61" y="48"/>
                </a:lnTo>
                <a:lnTo>
                  <a:pt x="61" y="331"/>
                </a:lnTo>
                <a:lnTo>
                  <a:pt x="16" y="376"/>
                </a:lnTo>
                <a:close/>
              </a:path>
            </a:pathLst>
          </a:custGeom>
          <a:solidFill>
            <a:schemeClr val="bg1"/>
          </a:solidFill>
          <a:ln>
            <a:noFill/>
          </a:ln>
          <a:extLst/>
        </p:spPr>
        <p:txBody>
          <a:bodyPr vert="horz" wrap="square" lIns="91368" tIns="45684" rIns="91368" bIns="45684" numCol="1" anchor="t" anchorCtr="0" compatLnSpc="1">
            <a:prstTxWarp prst="textNoShape">
              <a:avLst/>
            </a:prstTxWarp>
          </a:bodyPr>
          <a:lstStyle/>
          <a:p>
            <a:pPr defTabSz="456926"/>
            <a:endParaRPr lang="en-US" sz="1796">
              <a:solidFill>
                <a:srgbClr val="FFFFFF"/>
              </a:solidFill>
              <a:latin typeface="Calibri"/>
            </a:endParaRPr>
          </a:p>
        </p:txBody>
      </p:sp>
      <p:sp>
        <p:nvSpPr>
          <p:cNvPr id="103" name="Freeform 322"/>
          <p:cNvSpPr>
            <a:spLocks/>
          </p:cNvSpPr>
          <p:nvPr/>
        </p:nvSpPr>
        <p:spPr bwMode="auto">
          <a:xfrm>
            <a:off x="6360929" y="5380304"/>
            <a:ext cx="39349" cy="242539"/>
          </a:xfrm>
          <a:custGeom>
            <a:avLst/>
            <a:gdLst>
              <a:gd name="T0" fmla="*/ 45 w 61"/>
              <a:gd name="T1" fmla="*/ 376 h 376"/>
              <a:gd name="T2" fmla="*/ 0 w 61"/>
              <a:gd name="T3" fmla="*/ 331 h 376"/>
              <a:gd name="T4" fmla="*/ 0 w 61"/>
              <a:gd name="T5" fmla="*/ 48 h 376"/>
              <a:gd name="T6" fmla="*/ 45 w 61"/>
              <a:gd name="T7" fmla="*/ 0 h 376"/>
              <a:gd name="T8" fmla="*/ 61 w 61"/>
              <a:gd name="T9" fmla="*/ 16 h 376"/>
              <a:gd name="T10" fmla="*/ 21 w 61"/>
              <a:gd name="T11" fmla="*/ 56 h 376"/>
              <a:gd name="T12" fmla="*/ 21 w 61"/>
              <a:gd name="T13" fmla="*/ 323 h 376"/>
              <a:gd name="T14" fmla="*/ 61 w 61"/>
              <a:gd name="T15" fmla="*/ 360 h 376"/>
              <a:gd name="T16" fmla="*/ 45 w 61"/>
              <a:gd name="T17"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376">
                <a:moveTo>
                  <a:pt x="45" y="376"/>
                </a:moveTo>
                <a:lnTo>
                  <a:pt x="0" y="331"/>
                </a:lnTo>
                <a:lnTo>
                  <a:pt x="0" y="48"/>
                </a:lnTo>
                <a:lnTo>
                  <a:pt x="45" y="0"/>
                </a:lnTo>
                <a:lnTo>
                  <a:pt x="61" y="16"/>
                </a:lnTo>
                <a:lnTo>
                  <a:pt x="21" y="56"/>
                </a:lnTo>
                <a:lnTo>
                  <a:pt x="21" y="323"/>
                </a:lnTo>
                <a:lnTo>
                  <a:pt x="61" y="360"/>
                </a:lnTo>
                <a:lnTo>
                  <a:pt x="45" y="376"/>
                </a:lnTo>
                <a:close/>
              </a:path>
            </a:pathLst>
          </a:custGeom>
          <a:solidFill>
            <a:schemeClr val="bg1"/>
          </a:solidFill>
          <a:ln>
            <a:noFill/>
          </a:ln>
          <a:extLst/>
        </p:spPr>
        <p:txBody>
          <a:bodyPr vert="horz" wrap="square" lIns="91368" tIns="45684" rIns="91368" bIns="45684" numCol="1" anchor="t" anchorCtr="0" compatLnSpc="1">
            <a:prstTxWarp prst="textNoShape">
              <a:avLst/>
            </a:prstTxWarp>
          </a:bodyPr>
          <a:lstStyle/>
          <a:p>
            <a:pPr defTabSz="456926"/>
            <a:endParaRPr lang="en-US" sz="1796">
              <a:solidFill>
                <a:srgbClr val="FFFFFF"/>
              </a:solidFill>
              <a:latin typeface="Calibri"/>
            </a:endParaRPr>
          </a:p>
        </p:txBody>
      </p:sp>
      <p:sp>
        <p:nvSpPr>
          <p:cNvPr id="104" name="Freeform 5"/>
          <p:cNvSpPr>
            <a:spLocks noEditPoints="1"/>
          </p:cNvSpPr>
          <p:nvPr/>
        </p:nvSpPr>
        <p:spPr bwMode="auto">
          <a:xfrm>
            <a:off x="7854771" y="5208758"/>
            <a:ext cx="475503" cy="472416"/>
          </a:xfrm>
          <a:custGeom>
            <a:avLst/>
            <a:gdLst>
              <a:gd name="T0" fmla="*/ 634 w 966"/>
              <a:gd name="T1" fmla="*/ 784 h 965"/>
              <a:gd name="T2" fmla="*/ 603 w 966"/>
              <a:gd name="T3" fmla="*/ 845 h 965"/>
              <a:gd name="T4" fmla="*/ 543 w 966"/>
              <a:gd name="T5" fmla="*/ 363 h 965"/>
              <a:gd name="T6" fmla="*/ 603 w 966"/>
              <a:gd name="T7" fmla="*/ 724 h 965"/>
              <a:gd name="T8" fmla="*/ 543 w 966"/>
              <a:gd name="T9" fmla="*/ 182 h 965"/>
              <a:gd name="T10" fmla="*/ 603 w 966"/>
              <a:gd name="T11" fmla="*/ 664 h 965"/>
              <a:gd name="T12" fmla="*/ 603 w 966"/>
              <a:gd name="T13" fmla="*/ 544 h 965"/>
              <a:gd name="T14" fmla="*/ 483 w 966"/>
              <a:gd name="T15" fmla="*/ 363 h 965"/>
              <a:gd name="T16" fmla="*/ 483 w 966"/>
              <a:gd name="T17" fmla="*/ 182 h 965"/>
              <a:gd name="T18" fmla="*/ 603 w 966"/>
              <a:gd name="T19" fmla="*/ 604 h 965"/>
              <a:gd name="T20" fmla="*/ 603 w 966"/>
              <a:gd name="T21" fmla="*/ 182 h 965"/>
              <a:gd name="T22" fmla="*/ 603 w 966"/>
              <a:gd name="T23" fmla="*/ 483 h 965"/>
              <a:gd name="T24" fmla="*/ 784 w 966"/>
              <a:gd name="T25" fmla="*/ 724 h 965"/>
              <a:gd name="T26" fmla="*/ 814 w 966"/>
              <a:gd name="T27" fmla="*/ 815 h 965"/>
              <a:gd name="T28" fmla="*/ 784 w 966"/>
              <a:gd name="T29" fmla="*/ 784 h 965"/>
              <a:gd name="T30" fmla="*/ 664 w 966"/>
              <a:gd name="T31" fmla="*/ 182 h 965"/>
              <a:gd name="T32" fmla="*/ 784 w 966"/>
              <a:gd name="T33" fmla="*/ 664 h 965"/>
              <a:gd name="T34" fmla="*/ 814 w 966"/>
              <a:gd name="T35" fmla="*/ 152 h 965"/>
              <a:gd name="T36" fmla="*/ 814 w 966"/>
              <a:gd name="T37" fmla="*/ 393 h 965"/>
              <a:gd name="T38" fmla="*/ 814 w 966"/>
              <a:gd name="T39" fmla="*/ 272 h 965"/>
              <a:gd name="T40" fmla="*/ 814 w 966"/>
              <a:gd name="T41" fmla="*/ 513 h 965"/>
              <a:gd name="T42" fmla="*/ 814 w 966"/>
              <a:gd name="T43" fmla="*/ 574 h 965"/>
              <a:gd name="T44" fmla="*/ 814 w 966"/>
              <a:gd name="T45" fmla="*/ 453 h 965"/>
              <a:gd name="T46" fmla="*/ 814 w 966"/>
              <a:gd name="T47" fmla="*/ 333 h 965"/>
              <a:gd name="T48" fmla="*/ 212 w 966"/>
              <a:gd name="T49" fmla="*/ 513 h 965"/>
              <a:gd name="T50" fmla="*/ 212 w 966"/>
              <a:gd name="T51" fmla="*/ 333 h 965"/>
              <a:gd name="T52" fmla="*/ 61 w 966"/>
              <a:gd name="T53" fmla="*/ 634 h 965"/>
              <a:gd name="T54" fmla="*/ 147 w 966"/>
              <a:gd name="T55" fmla="*/ 87 h 965"/>
              <a:gd name="T56" fmla="*/ 5 w 966"/>
              <a:gd name="T57" fmla="*/ 87 h 965"/>
              <a:gd name="T58" fmla="*/ 152 w 966"/>
              <a:gd name="T59" fmla="*/ 333 h 965"/>
              <a:gd name="T60" fmla="*/ 212 w 966"/>
              <a:gd name="T61" fmla="*/ 152 h 965"/>
              <a:gd name="T62" fmla="*/ 272 w 966"/>
              <a:gd name="T63" fmla="*/ 513 h 965"/>
              <a:gd name="T64" fmla="*/ 960 w 966"/>
              <a:gd name="T65" fmla="*/ 879 h 965"/>
              <a:gd name="T66" fmla="*/ 332 w 966"/>
              <a:gd name="T67" fmla="*/ 875 h 965"/>
              <a:gd name="T68" fmla="*/ 890 w 966"/>
              <a:gd name="T69" fmla="*/ 965 h 965"/>
              <a:gd name="T70" fmla="*/ 242 w 966"/>
              <a:gd name="T71" fmla="*/ 333 h 965"/>
              <a:gd name="T72" fmla="*/ 152 w 966"/>
              <a:gd name="T73" fmla="*/ 544 h 965"/>
              <a:gd name="T74" fmla="*/ 302 w 966"/>
              <a:gd name="T75" fmla="*/ 513 h 965"/>
              <a:gd name="T76" fmla="*/ 122 w 966"/>
              <a:gd name="T77" fmla="*/ 152 h 965"/>
              <a:gd name="T78" fmla="*/ 182 w 966"/>
              <a:gd name="T79" fmla="*/ 905 h 965"/>
              <a:gd name="T80" fmla="*/ 182 w 966"/>
              <a:gd name="T81" fmla="*/ 694 h 965"/>
              <a:gd name="T82" fmla="*/ 423 w 966"/>
              <a:gd name="T83" fmla="*/ 333 h 965"/>
              <a:gd name="T84" fmla="*/ 363 w 966"/>
              <a:gd name="T85" fmla="*/ 333 h 965"/>
              <a:gd name="T86" fmla="*/ 453 w 966"/>
              <a:gd name="T87" fmla="*/ 604 h 965"/>
              <a:gd name="T88" fmla="*/ 423 w 966"/>
              <a:gd name="T89" fmla="*/ 604 h 965"/>
              <a:gd name="T90" fmla="*/ 453 w 966"/>
              <a:gd name="T91" fmla="*/ 152 h 965"/>
              <a:gd name="T92" fmla="*/ 272 w 966"/>
              <a:gd name="T93" fmla="*/ 152 h 965"/>
              <a:gd name="T94" fmla="*/ 453 w 966"/>
              <a:gd name="T95" fmla="*/ 754 h 965"/>
              <a:gd name="T96" fmla="*/ 393 w 966"/>
              <a:gd name="T97" fmla="*/ 152 h 965"/>
              <a:gd name="T98" fmla="*/ 332 w 966"/>
              <a:gd name="T99" fmla="*/ 333 h 965"/>
              <a:gd name="T100" fmla="*/ 332 w 966"/>
              <a:gd name="T101" fmla="*/ 152 h 965"/>
              <a:gd name="T102" fmla="*/ 423 w 966"/>
              <a:gd name="T103" fmla="*/ 845 h 965"/>
              <a:gd name="T104" fmla="*/ 453 w 966"/>
              <a:gd name="T105" fmla="*/ 634 h 965"/>
              <a:gd name="T106" fmla="*/ 453 w 966"/>
              <a:gd name="T107" fmla="*/ 694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66" h="965">
                <a:moveTo>
                  <a:pt x="634" y="784"/>
                </a:moveTo>
                <a:cubicBezTo>
                  <a:pt x="603" y="784"/>
                  <a:pt x="603" y="784"/>
                  <a:pt x="603" y="784"/>
                </a:cubicBezTo>
                <a:cubicBezTo>
                  <a:pt x="603" y="754"/>
                  <a:pt x="603" y="754"/>
                  <a:pt x="603" y="754"/>
                </a:cubicBezTo>
                <a:cubicBezTo>
                  <a:pt x="634" y="754"/>
                  <a:pt x="634" y="754"/>
                  <a:pt x="634" y="754"/>
                </a:cubicBezTo>
                <a:lnTo>
                  <a:pt x="634" y="784"/>
                </a:lnTo>
                <a:close/>
                <a:moveTo>
                  <a:pt x="603" y="845"/>
                </a:moveTo>
                <a:cubicBezTo>
                  <a:pt x="634" y="845"/>
                  <a:pt x="634" y="845"/>
                  <a:pt x="634" y="845"/>
                </a:cubicBezTo>
                <a:cubicBezTo>
                  <a:pt x="634" y="815"/>
                  <a:pt x="634" y="815"/>
                  <a:pt x="634" y="815"/>
                </a:cubicBezTo>
                <a:cubicBezTo>
                  <a:pt x="603" y="815"/>
                  <a:pt x="603" y="815"/>
                  <a:pt x="603" y="815"/>
                </a:cubicBezTo>
                <a:lnTo>
                  <a:pt x="603" y="845"/>
                </a:lnTo>
                <a:close/>
                <a:moveTo>
                  <a:pt x="603" y="423"/>
                </a:moveTo>
                <a:cubicBezTo>
                  <a:pt x="634" y="423"/>
                  <a:pt x="634" y="423"/>
                  <a:pt x="634" y="423"/>
                </a:cubicBezTo>
                <a:cubicBezTo>
                  <a:pt x="634" y="333"/>
                  <a:pt x="634" y="333"/>
                  <a:pt x="634" y="333"/>
                </a:cubicBezTo>
                <a:cubicBezTo>
                  <a:pt x="543" y="333"/>
                  <a:pt x="543" y="333"/>
                  <a:pt x="543" y="333"/>
                </a:cubicBezTo>
                <a:cubicBezTo>
                  <a:pt x="543" y="363"/>
                  <a:pt x="543" y="363"/>
                  <a:pt x="543" y="363"/>
                </a:cubicBezTo>
                <a:cubicBezTo>
                  <a:pt x="603" y="363"/>
                  <a:pt x="603" y="363"/>
                  <a:pt x="603" y="363"/>
                </a:cubicBezTo>
                <a:lnTo>
                  <a:pt x="603" y="423"/>
                </a:lnTo>
                <a:close/>
                <a:moveTo>
                  <a:pt x="634" y="694"/>
                </a:moveTo>
                <a:cubicBezTo>
                  <a:pt x="603" y="694"/>
                  <a:pt x="603" y="694"/>
                  <a:pt x="603" y="694"/>
                </a:cubicBezTo>
                <a:cubicBezTo>
                  <a:pt x="603" y="724"/>
                  <a:pt x="603" y="724"/>
                  <a:pt x="603" y="724"/>
                </a:cubicBezTo>
                <a:cubicBezTo>
                  <a:pt x="634" y="724"/>
                  <a:pt x="634" y="724"/>
                  <a:pt x="634" y="724"/>
                </a:cubicBezTo>
                <a:lnTo>
                  <a:pt x="634" y="694"/>
                </a:lnTo>
                <a:close/>
                <a:moveTo>
                  <a:pt x="573" y="152"/>
                </a:moveTo>
                <a:cubicBezTo>
                  <a:pt x="543" y="152"/>
                  <a:pt x="543" y="152"/>
                  <a:pt x="543" y="152"/>
                </a:cubicBezTo>
                <a:cubicBezTo>
                  <a:pt x="543" y="182"/>
                  <a:pt x="543" y="182"/>
                  <a:pt x="543" y="182"/>
                </a:cubicBezTo>
                <a:cubicBezTo>
                  <a:pt x="573" y="182"/>
                  <a:pt x="573" y="182"/>
                  <a:pt x="573" y="182"/>
                </a:cubicBezTo>
                <a:lnTo>
                  <a:pt x="573" y="152"/>
                </a:lnTo>
                <a:close/>
                <a:moveTo>
                  <a:pt x="634" y="634"/>
                </a:moveTo>
                <a:cubicBezTo>
                  <a:pt x="603" y="634"/>
                  <a:pt x="603" y="634"/>
                  <a:pt x="603" y="634"/>
                </a:cubicBezTo>
                <a:cubicBezTo>
                  <a:pt x="603" y="664"/>
                  <a:pt x="603" y="664"/>
                  <a:pt x="603" y="664"/>
                </a:cubicBezTo>
                <a:cubicBezTo>
                  <a:pt x="634" y="664"/>
                  <a:pt x="634" y="664"/>
                  <a:pt x="634" y="664"/>
                </a:cubicBezTo>
                <a:lnTo>
                  <a:pt x="634" y="634"/>
                </a:lnTo>
                <a:close/>
                <a:moveTo>
                  <a:pt x="634" y="513"/>
                </a:moveTo>
                <a:cubicBezTo>
                  <a:pt x="603" y="513"/>
                  <a:pt x="603" y="513"/>
                  <a:pt x="603" y="513"/>
                </a:cubicBezTo>
                <a:cubicBezTo>
                  <a:pt x="603" y="544"/>
                  <a:pt x="603" y="544"/>
                  <a:pt x="603" y="544"/>
                </a:cubicBezTo>
                <a:cubicBezTo>
                  <a:pt x="634" y="544"/>
                  <a:pt x="634" y="544"/>
                  <a:pt x="634" y="544"/>
                </a:cubicBezTo>
                <a:lnTo>
                  <a:pt x="634" y="513"/>
                </a:lnTo>
                <a:close/>
                <a:moveTo>
                  <a:pt x="513" y="333"/>
                </a:moveTo>
                <a:cubicBezTo>
                  <a:pt x="483" y="333"/>
                  <a:pt x="483" y="333"/>
                  <a:pt x="483" y="333"/>
                </a:cubicBezTo>
                <a:cubicBezTo>
                  <a:pt x="483" y="363"/>
                  <a:pt x="483" y="363"/>
                  <a:pt x="483" y="363"/>
                </a:cubicBezTo>
                <a:cubicBezTo>
                  <a:pt x="513" y="363"/>
                  <a:pt x="513" y="363"/>
                  <a:pt x="513" y="363"/>
                </a:cubicBezTo>
                <a:lnTo>
                  <a:pt x="513" y="333"/>
                </a:lnTo>
                <a:close/>
                <a:moveTo>
                  <a:pt x="513" y="152"/>
                </a:moveTo>
                <a:cubicBezTo>
                  <a:pt x="483" y="152"/>
                  <a:pt x="483" y="152"/>
                  <a:pt x="483" y="152"/>
                </a:cubicBezTo>
                <a:cubicBezTo>
                  <a:pt x="483" y="182"/>
                  <a:pt x="483" y="182"/>
                  <a:pt x="483" y="182"/>
                </a:cubicBezTo>
                <a:cubicBezTo>
                  <a:pt x="513" y="182"/>
                  <a:pt x="513" y="182"/>
                  <a:pt x="513" y="182"/>
                </a:cubicBezTo>
                <a:lnTo>
                  <a:pt x="513" y="152"/>
                </a:lnTo>
                <a:close/>
                <a:moveTo>
                  <a:pt x="634" y="574"/>
                </a:moveTo>
                <a:cubicBezTo>
                  <a:pt x="603" y="574"/>
                  <a:pt x="603" y="574"/>
                  <a:pt x="603" y="574"/>
                </a:cubicBezTo>
                <a:cubicBezTo>
                  <a:pt x="603" y="604"/>
                  <a:pt x="603" y="604"/>
                  <a:pt x="603" y="604"/>
                </a:cubicBezTo>
                <a:cubicBezTo>
                  <a:pt x="634" y="604"/>
                  <a:pt x="634" y="604"/>
                  <a:pt x="634" y="604"/>
                </a:cubicBezTo>
                <a:lnTo>
                  <a:pt x="634" y="574"/>
                </a:lnTo>
                <a:close/>
                <a:moveTo>
                  <a:pt x="634" y="152"/>
                </a:moveTo>
                <a:cubicBezTo>
                  <a:pt x="603" y="152"/>
                  <a:pt x="603" y="152"/>
                  <a:pt x="603" y="152"/>
                </a:cubicBezTo>
                <a:cubicBezTo>
                  <a:pt x="603" y="182"/>
                  <a:pt x="603" y="182"/>
                  <a:pt x="603" y="182"/>
                </a:cubicBezTo>
                <a:cubicBezTo>
                  <a:pt x="634" y="182"/>
                  <a:pt x="634" y="182"/>
                  <a:pt x="634" y="182"/>
                </a:cubicBezTo>
                <a:lnTo>
                  <a:pt x="634" y="152"/>
                </a:lnTo>
                <a:close/>
                <a:moveTo>
                  <a:pt x="634" y="453"/>
                </a:moveTo>
                <a:cubicBezTo>
                  <a:pt x="603" y="453"/>
                  <a:pt x="603" y="453"/>
                  <a:pt x="603" y="453"/>
                </a:cubicBezTo>
                <a:cubicBezTo>
                  <a:pt x="603" y="483"/>
                  <a:pt x="603" y="483"/>
                  <a:pt x="603" y="483"/>
                </a:cubicBezTo>
                <a:cubicBezTo>
                  <a:pt x="634" y="483"/>
                  <a:pt x="634" y="483"/>
                  <a:pt x="634" y="483"/>
                </a:cubicBezTo>
                <a:lnTo>
                  <a:pt x="634" y="453"/>
                </a:lnTo>
                <a:close/>
                <a:moveTo>
                  <a:pt x="814" y="694"/>
                </a:moveTo>
                <a:cubicBezTo>
                  <a:pt x="784" y="694"/>
                  <a:pt x="784" y="694"/>
                  <a:pt x="784" y="694"/>
                </a:cubicBezTo>
                <a:cubicBezTo>
                  <a:pt x="784" y="724"/>
                  <a:pt x="784" y="724"/>
                  <a:pt x="784" y="724"/>
                </a:cubicBezTo>
                <a:cubicBezTo>
                  <a:pt x="814" y="724"/>
                  <a:pt x="814" y="724"/>
                  <a:pt x="814" y="724"/>
                </a:cubicBezTo>
                <a:lnTo>
                  <a:pt x="814" y="694"/>
                </a:lnTo>
                <a:close/>
                <a:moveTo>
                  <a:pt x="784" y="845"/>
                </a:moveTo>
                <a:cubicBezTo>
                  <a:pt x="814" y="845"/>
                  <a:pt x="814" y="845"/>
                  <a:pt x="814" y="845"/>
                </a:cubicBezTo>
                <a:cubicBezTo>
                  <a:pt x="814" y="815"/>
                  <a:pt x="814" y="815"/>
                  <a:pt x="814" y="815"/>
                </a:cubicBezTo>
                <a:cubicBezTo>
                  <a:pt x="784" y="815"/>
                  <a:pt x="784" y="815"/>
                  <a:pt x="784" y="815"/>
                </a:cubicBezTo>
                <a:lnTo>
                  <a:pt x="784" y="845"/>
                </a:lnTo>
                <a:close/>
                <a:moveTo>
                  <a:pt x="814" y="754"/>
                </a:moveTo>
                <a:cubicBezTo>
                  <a:pt x="784" y="754"/>
                  <a:pt x="784" y="754"/>
                  <a:pt x="784" y="754"/>
                </a:cubicBezTo>
                <a:cubicBezTo>
                  <a:pt x="784" y="784"/>
                  <a:pt x="784" y="784"/>
                  <a:pt x="784" y="784"/>
                </a:cubicBezTo>
                <a:cubicBezTo>
                  <a:pt x="814" y="784"/>
                  <a:pt x="814" y="784"/>
                  <a:pt x="814" y="784"/>
                </a:cubicBezTo>
                <a:lnTo>
                  <a:pt x="814" y="754"/>
                </a:lnTo>
                <a:close/>
                <a:moveTo>
                  <a:pt x="694" y="152"/>
                </a:moveTo>
                <a:cubicBezTo>
                  <a:pt x="664" y="152"/>
                  <a:pt x="664" y="152"/>
                  <a:pt x="664" y="152"/>
                </a:cubicBezTo>
                <a:cubicBezTo>
                  <a:pt x="664" y="182"/>
                  <a:pt x="664" y="182"/>
                  <a:pt x="664" y="182"/>
                </a:cubicBezTo>
                <a:cubicBezTo>
                  <a:pt x="694" y="182"/>
                  <a:pt x="694" y="182"/>
                  <a:pt x="694" y="182"/>
                </a:cubicBezTo>
                <a:lnTo>
                  <a:pt x="694" y="152"/>
                </a:lnTo>
                <a:close/>
                <a:moveTo>
                  <a:pt x="814" y="634"/>
                </a:moveTo>
                <a:cubicBezTo>
                  <a:pt x="784" y="634"/>
                  <a:pt x="784" y="634"/>
                  <a:pt x="784" y="634"/>
                </a:cubicBezTo>
                <a:cubicBezTo>
                  <a:pt x="784" y="664"/>
                  <a:pt x="784" y="664"/>
                  <a:pt x="784" y="664"/>
                </a:cubicBezTo>
                <a:cubicBezTo>
                  <a:pt x="814" y="664"/>
                  <a:pt x="814" y="664"/>
                  <a:pt x="814" y="664"/>
                </a:cubicBezTo>
                <a:lnTo>
                  <a:pt x="814" y="634"/>
                </a:lnTo>
                <a:close/>
                <a:moveTo>
                  <a:pt x="784" y="242"/>
                </a:moveTo>
                <a:cubicBezTo>
                  <a:pt x="814" y="242"/>
                  <a:pt x="814" y="242"/>
                  <a:pt x="814" y="242"/>
                </a:cubicBezTo>
                <a:cubicBezTo>
                  <a:pt x="814" y="152"/>
                  <a:pt x="814" y="152"/>
                  <a:pt x="814" y="152"/>
                </a:cubicBezTo>
                <a:cubicBezTo>
                  <a:pt x="724" y="152"/>
                  <a:pt x="724" y="152"/>
                  <a:pt x="724" y="152"/>
                </a:cubicBezTo>
                <a:cubicBezTo>
                  <a:pt x="724" y="182"/>
                  <a:pt x="724" y="182"/>
                  <a:pt x="724" y="182"/>
                </a:cubicBezTo>
                <a:cubicBezTo>
                  <a:pt x="784" y="182"/>
                  <a:pt x="784" y="182"/>
                  <a:pt x="784" y="182"/>
                </a:cubicBezTo>
                <a:lnTo>
                  <a:pt x="784" y="242"/>
                </a:lnTo>
                <a:close/>
                <a:moveTo>
                  <a:pt x="814" y="393"/>
                </a:moveTo>
                <a:cubicBezTo>
                  <a:pt x="784" y="393"/>
                  <a:pt x="784" y="393"/>
                  <a:pt x="784" y="393"/>
                </a:cubicBezTo>
                <a:cubicBezTo>
                  <a:pt x="784" y="423"/>
                  <a:pt x="784" y="423"/>
                  <a:pt x="784" y="423"/>
                </a:cubicBezTo>
                <a:cubicBezTo>
                  <a:pt x="814" y="423"/>
                  <a:pt x="814" y="423"/>
                  <a:pt x="814" y="423"/>
                </a:cubicBezTo>
                <a:lnTo>
                  <a:pt x="814" y="393"/>
                </a:lnTo>
                <a:close/>
                <a:moveTo>
                  <a:pt x="814" y="272"/>
                </a:moveTo>
                <a:cubicBezTo>
                  <a:pt x="784" y="272"/>
                  <a:pt x="784" y="272"/>
                  <a:pt x="784" y="272"/>
                </a:cubicBezTo>
                <a:cubicBezTo>
                  <a:pt x="784" y="303"/>
                  <a:pt x="784" y="303"/>
                  <a:pt x="784" y="303"/>
                </a:cubicBezTo>
                <a:cubicBezTo>
                  <a:pt x="814" y="303"/>
                  <a:pt x="814" y="303"/>
                  <a:pt x="814" y="303"/>
                </a:cubicBezTo>
                <a:lnTo>
                  <a:pt x="814" y="272"/>
                </a:lnTo>
                <a:close/>
                <a:moveTo>
                  <a:pt x="814" y="513"/>
                </a:moveTo>
                <a:cubicBezTo>
                  <a:pt x="784" y="513"/>
                  <a:pt x="784" y="513"/>
                  <a:pt x="784" y="513"/>
                </a:cubicBezTo>
                <a:cubicBezTo>
                  <a:pt x="784" y="544"/>
                  <a:pt x="784" y="544"/>
                  <a:pt x="784" y="544"/>
                </a:cubicBezTo>
                <a:cubicBezTo>
                  <a:pt x="814" y="544"/>
                  <a:pt x="814" y="544"/>
                  <a:pt x="814" y="544"/>
                </a:cubicBezTo>
                <a:lnTo>
                  <a:pt x="814" y="513"/>
                </a:lnTo>
                <a:close/>
                <a:moveTo>
                  <a:pt x="814" y="574"/>
                </a:moveTo>
                <a:cubicBezTo>
                  <a:pt x="784" y="574"/>
                  <a:pt x="784" y="574"/>
                  <a:pt x="784" y="574"/>
                </a:cubicBezTo>
                <a:cubicBezTo>
                  <a:pt x="784" y="604"/>
                  <a:pt x="784" y="604"/>
                  <a:pt x="784" y="604"/>
                </a:cubicBezTo>
                <a:cubicBezTo>
                  <a:pt x="814" y="604"/>
                  <a:pt x="814" y="604"/>
                  <a:pt x="814" y="604"/>
                </a:cubicBezTo>
                <a:lnTo>
                  <a:pt x="814" y="574"/>
                </a:lnTo>
                <a:close/>
                <a:moveTo>
                  <a:pt x="814" y="453"/>
                </a:moveTo>
                <a:cubicBezTo>
                  <a:pt x="784" y="453"/>
                  <a:pt x="784" y="453"/>
                  <a:pt x="784" y="453"/>
                </a:cubicBezTo>
                <a:cubicBezTo>
                  <a:pt x="784" y="483"/>
                  <a:pt x="784" y="483"/>
                  <a:pt x="784" y="483"/>
                </a:cubicBezTo>
                <a:cubicBezTo>
                  <a:pt x="814" y="483"/>
                  <a:pt x="814" y="483"/>
                  <a:pt x="814" y="483"/>
                </a:cubicBezTo>
                <a:lnTo>
                  <a:pt x="814" y="453"/>
                </a:lnTo>
                <a:close/>
                <a:moveTo>
                  <a:pt x="814" y="333"/>
                </a:moveTo>
                <a:cubicBezTo>
                  <a:pt x="784" y="333"/>
                  <a:pt x="784" y="333"/>
                  <a:pt x="784" y="333"/>
                </a:cubicBezTo>
                <a:cubicBezTo>
                  <a:pt x="784" y="363"/>
                  <a:pt x="784" y="363"/>
                  <a:pt x="784" y="363"/>
                </a:cubicBezTo>
                <a:cubicBezTo>
                  <a:pt x="814" y="363"/>
                  <a:pt x="814" y="363"/>
                  <a:pt x="814" y="363"/>
                </a:cubicBezTo>
                <a:lnTo>
                  <a:pt x="814" y="333"/>
                </a:lnTo>
                <a:close/>
                <a:moveTo>
                  <a:pt x="212" y="513"/>
                </a:moveTo>
                <a:cubicBezTo>
                  <a:pt x="182" y="513"/>
                  <a:pt x="182" y="513"/>
                  <a:pt x="182" y="513"/>
                </a:cubicBezTo>
                <a:cubicBezTo>
                  <a:pt x="182" y="544"/>
                  <a:pt x="182" y="544"/>
                  <a:pt x="182" y="544"/>
                </a:cubicBezTo>
                <a:cubicBezTo>
                  <a:pt x="212" y="544"/>
                  <a:pt x="212" y="544"/>
                  <a:pt x="212" y="544"/>
                </a:cubicBezTo>
                <a:lnTo>
                  <a:pt x="212" y="513"/>
                </a:lnTo>
                <a:close/>
                <a:moveTo>
                  <a:pt x="212" y="333"/>
                </a:moveTo>
                <a:cubicBezTo>
                  <a:pt x="182" y="333"/>
                  <a:pt x="182" y="333"/>
                  <a:pt x="182" y="333"/>
                </a:cubicBezTo>
                <a:cubicBezTo>
                  <a:pt x="182" y="363"/>
                  <a:pt x="182" y="363"/>
                  <a:pt x="182" y="363"/>
                </a:cubicBezTo>
                <a:cubicBezTo>
                  <a:pt x="212" y="363"/>
                  <a:pt x="212" y="363"/>
                  <a:pt x="212" y="363"/>
                </a:cubicBezTo>
                <a:lnTo>
                  <a:pt x="212" y="333"/>
                </a:lnTo>
                <a:close/>
                <a:moveTo>
                  <a:pt x="61" y="634"/>
                </a:moveTo>
                <a:cubicBezTo>
                  <a:pt x="91" y="634"/>
                  <a:pt x="91" y="634"/>
                  <a:pt x="91" y="634"/>
                </a:cubicBezTo>
                <a:cubicBezTo>
                  <a:pt x="91" y="53"/>
                  <a:pt x="91" y="53"/>
                  <a:pt x="91" y="53"/>
                </a:cubicBezTo>
                <a:cubicBezTo>
                  <a:pt x="126" y="87"/>
                  <a:pt x="126" y="87"/>
                  <a:pt x="126" y="87"/>
                </a:cubicBezTo>
                <a:cubicBezTo>
                  <a:pt x="129" y="90"/>
                  <a:pt x="133" y="92"/>
                  <a:pt x="137" y="92"/>
                </a:cubicBezTo>
                <a:cubicBezTo>
                  <a:pt x="140" y="92"/>
                  <a:pt x="144" y="90"/>
                  <a:pt x="147" y="87"/>
                </a:cubicBezTo>
                <a:cubicBezTo>
                  <a:pt x="153" y="81"/>
                  <a:pt x="153" y="72"/>
                  <a:pt x="147" y="66"/>
                </a:cubicBezTo>
                <a:cubicBezTo>
                  <a:pt x="87" y="6"/>
                  <a:pt x="87" y="6"/>
                  <a:pt x="87" y="6"/>
                </a:cubicBezTo>
                <a:cubicBezTo>
                  <a:pt x="81" y="0"/>
                  <a:pt x="72" y="0"/>
                  <a:pt x="66" y="6"/>
                </a:cubicBezTo>
                <a:cubicBezTo>
                  <a:pt x="5" y="66"/>
                  <a:pt x="5" y="66"/>
                  <a:pt x="5" y="66"/>
                </a:cubicBezTo>
                <a:cubicBezTo>
                  <a:pt x="0" y="72"/>
                  <a:pt x="0" y="81"/>
                  <a:pt x="5" y="87"/>
                </a:cubicBezTo>
                <a:cubicBezTo>
                  <a:pt x="8" y="90"/>
                  <a:pt x="12" y="92"/>
                  <a:pt x="16" y="92"/>
                </a:cubicBezTo>
                <a:cubicBezTo>
                  <a:pt x="20" y="92"/>
                  <a:pt x="24" y="90"/>
                  <a:pt x="27" y="87"/>
                </a:cubicBezTo>
                <a:cubicBezTo>
                  <a:pt x="61" y="53"/>
                  <a:pt x="61" y="53"/>
                  <a:pt x="61" y="53"/>
                </a:cubicBezTo>
                <a:lnTo>
                  <a:pt x="61" y="634"/>
                </a:lnTo>
                <a:close/>
                <a:moveTo>
                  <a:pt x="152" y="333"/>
                </a:moveTo>
                <a:cubicBezTo>
                  <a:pt x="122" y="333"/>
                  <a:pt x="122" y="333"/>
                  <a:pt x="122" y="333"/>
                </a:cubicBezTo>
                <a:cubicBezTo>
                  <a:pt x="122" y="363"/>
                  <a:pt x="122" y="363"/>
                  <a:pt x="122" y="363"/>
                </a:cubicBezTo>
                <a:cubicBezTo>
                  <a:pt x="152" y="363"/>
                  <a:pt x="152" y="363"/>
                  <a:pt x="152" y="363"/>
                </a:cubicBezTo>
                <a:lnTo>
                  <a:pt x="152" y="333"/>
                </a:lnTo>
                <a:close/>
                <a:moveTo>
                  <a:pt x="212" y="152"/>
                </a:moveTo>
                <a:cubicBezTo>
                  <a:pt x="182" y="152"/>
                  <a:pt x="182" y="152"/>
                  <a:pt x="182" y="152"/>
                </a:cubicBezTo>
                <a:cubicBezTo>
                  <a:pt x="182" y="182"/>
                  <a:pt x="182" y="182"/>
                  <a:pt x="182" y="182"/>
                </a:cubicBezTo>
                <a:cubicBezTo>
                  <a:pt x="212" y="182"/>
                  <a:pt x="212" y="182"/>
                  <a:pt x="212" y="182"/>
                </a:cubicBezTo>
                <a:lnTo>
                  <a:pt x="212" y="152"/>
                </a:lnTo>
                <a:close/>
                <a:moveTo>
                  <a:pt x="272" y="513"/>
                </a:moveTo>
                <a:cubicBezTo>
                  <a:pt x="242" y="513"/>
                  <a:pt x="242" y="513"/>
                  <a:pt x="242" y="513"/>
                </a:cubicBezTo>
                <a:cubicBezTo>
                  <a:pt x="242" y="544"/>
                  <a:pt x="242" y="544"/>
                  <a:pt x="242" y="544"/>
                </a:cubicBezTo>
                <a:cubicBezTo>
                  <a:pt x="272" y="544"/>
                  <a:pt x="272" y="544"/>
                  <a:pt x="272" y="544"/>
                </a:cubicBezTo>
                <a:lnTo>
                  <a:pt x="272" y="513"/>
                </a:lnTo>
                <a:close/>
                <a:moveTo>
                  <a:pt x="960" y="879"/>
                </a:moveTo>
                <a:cubicBezTo>
                  <a:pt x="900" y="819"/>
                  <a:pt x="900" y="819"/>
                  <a:pt x="900" y="819"/>
                </a:cubicBezTo>
                <a:cubicBezTo>
                  <a:pt x="894" y="813"/>
                  <a:pt x="885" y="813"/>
                  <a:pt x="879" y="819"/>
                </a:cubicBezTo>
                <a:cubicBezTo>
                  <a:pt x="873" y="825"/>
                  <a:pt x="873" y="834"/>
                  <a:pt x="879" y="840"/>
                </a:cubicBezTo>
                <a:cubicBezTo>
                  <a:pt x="913" y="875"/>
                  <a:pt x="913" y="875"/>
                  <a:pt x="913" y="875"/>
                </a:cubicBezTo>
                <a:cubicBezTo>
                  <a:pt x="332" y="875"/>
                  <a:pt x="332" y="875"/>
                  <a:pt x="332" y="875"/>
                </a:cubicBezTo>
                <a:cubicBezTo>
                  <a:pt x="332" y="905"/>
                  <a:pt x="332" y="905"/>
                  <a:pt x="332" y="905"/>
                </a:cubicBezTo>
                <a:cubicBezTo>
                  <a:pt x="913" y="905"/>
                  <a:pt x="913" y="905"/>
                  <a:pt x="913" y="905"/>
                </a:cubicBezTo>
                <a:cubicBezTo>
                  <a:pt x="879" y="939"/>
                  <a:pt x="879" y="939"/>
                  <a:pt x="879" y="939"/>
                </a:cubicBezTo>
                <a:cubicBezTo>
                  <a:pt x="873" y="945"/>
                  <a:pt x="873" y="955"/>
                  <a:pt x="879" y="961"/>
                </a:cubicBezTo>
                <a:cubicBezTo>
                  <a:pt x="882" y="964"/>
                  <a:pt x="886" y="965"/>
                  <a:pt x="890" y="965"/>
                </a:cubicBezTo>
                <a:cubicBezTo>
                  <a:pt x="893" y="965"/>
                  <a:pt x="897" y="964"/>
                  <a:pt x="900" y="961"/>
                </a:cubicBezTo>
                <a:cubicBezTo>
                  <a:pt x="960" y="901"/>
                  <a:pt x="960" y="901"/>
                  <a:pt x="960" y="901"/>
                </a:cubicBezTo>
                <a:cubicBezTo>
                  <a:pt x="966" y="895"/>
                  <a:pt x="966" y="885"/>
                  <a:pt x="960" y="879"/>
                </a:cubicBezTo>
                <a:close/>
                <a:moveTo>
                  <a:pt x="272" y="333"/>
                </a:moveTo>
                <a:cubicBezTo>
                  <a:pt x="242" y="333"/>
                  <a:pt x="242" y="333"/>
                  <a:pt x="242" y="333"/>
                </a:cubicBezTo>
                <a:cubicBezTo>
                  <a:pt x="242" y="363"/>
                  <a:pt x="242" y="363"/>
                  <a:pt x="242" y="363"/>
                </a:cubicBezTo>
                <a:cubicBezTo>
                  <a:pt x="272" y="363"/>
                  <a:pt x="272" y="363"/>
                  <a:pt x="272" y="363"/>
                </a:cubicBezTo>
                <a:lnTo>
                  <a:pt x="272" y="333"/>
                </a:lnTo>
                <a:close/>
                <a:moveTo>
                  <a:pt x="122" y="544"/>
                </a:moveTo>
                <a:cubicBezTo>
                  <a:pt x="152" y="544"/>
                  <a:pt x="152" y="544"/>
                  <a:pt x="152" y="544"/>
                </a:cubicBezTo>
                <a:cubicBezTo>
                  <a:pt x="152" y="513"/>
                  <a:pt x="152" y="513"/>
                  <a:pt x="152" y="513"/>
                </a:cubicBezTo>
                <a:cubicBezTo>
                  <a:pt x="122" y="513"/>
                  <a:pt x="122" y="513"/>
                  <a:pt x="122" y="513"/>
                </a:cubicBezTo>
                <a:lnTo>
                  <a:pt x="122" y="544"/>
                </a:lnTo>
                <a:close/>
                <a:moveTo>
                  <a:pt x="332" y="513"/>
                </a:moveTo>
                <a:cubicBezTo>
                  <a:pt x="302" y="513"/>
                  <a:pt x="302" y="513"/>
                  <a:pt x="302" y="513"/>
                </a:cubicBezTo>
                <a:cubicBezTo>
                  <a:pt x="302" y="544"/>
                  <a:pt x="302" y="544"/>
                  <a:pt x="302" y="544"/>
                </a:cubicBezTo>
                <a:cubicBezTo>
                  <a:pt x="332" y="544"/>
                  <a:pt x="332" y="544"/>
                  <a:pt x="332" y="544"/>
                </a:cubicBezTo>
                <a:lnTo>
                  <a:pt x="332" y="513"/>
                </a:lnTo>
                <a:close/>
                <a:moveTo>
                  <a:pt x="152" y="152"/>
                </a:moveTo>
                <a:cubicBezTo>
                  <a:pt x="122" y="152"/>
                  <a:pt x="122" y="152"/>
                  <a:pt x="122" y="152"/>
                </a:cubicBezTo>
                <a:cubicBezTo>
                  <a:pt x="122" y="182"/>
                  <a:pt x="122" y="182"/>
                  <a:pt x="122" y="182"/>
                </a:cubicBezTo>
                <a:cubicBezTo>
                  <a:pt x="152" y="182"/>
                  <a:pt x="152" y="182"/>
                  <a:pt x="152" y="182"/>
                </a:cubicBezTo>
                <a:lnTo>
                  <a:pt x="152" y="152"/>
                </a:lnTo>
                <a:close/>
                <a:moveTo>
                  <a:pt x="302" y="784"/>
                </a:moveTo>
                <a:cubicBezTo>
                  <a:pt x="302" y="851"/>
                  <a:pt x="248" y="905"/>
                  <a:pt x="182" y="905"/>
                </a:cubicBezTo>
                <a:cubicBezTo>
                  <a:pt x="115" y="905"/>
                  <a:pt x="61" y="851"/>
                  <a:pt x="61" y="784"/>
                </a:cubicBezTo>
                <a:cubicBezTo>
                  <a:pt x="61" y="718"/>
                  <a:pt x="115" y="664"/>
                  <a:pt x="182" y="664"/>
                </a:cubicBezTo>
                <a:cubicBezTo>
                  <a:pt x="248" y="664"/>
                  <a:pt x="302" y="718"/>
                  <a:pt x="302" y="784"/>
                </a:cubicBezTo>
                <a:close/>
                <a:moveTo>
                  <a:pt x="272" y="784"/>
                </a:moveTo>
                <a:cubicBezTo>
                  <a:pt x="272" y="735"/>
                  <a:pt x="232" y="694"/>
                  <a:pt x="182" y="694"/>
                </a:cubicBezTo>
                <a:cubicBezTo>
                  <a:pt x="132" y="694"/>
                  <a:pt x="91" y="735"/>
                  <a:pt x="91" y="784"/>
                </a:cubicBezTo>
                <a:cubicBezTo>
                  <a:pt x="91" y="834"/>
                  <a:pt x="132" y="875"/>
                  <a:pt x="182" y="875"/>
                </a:cubicBezTo>
                <a:cubicBezTo>
                  <a:pt x="232" y="875"/>
                  <a:pt x="272" y="834"/>
                  <a:pt x="272" y="784"/>
                </a:cubicBezTo>
                <a:close/>
                <a:moveTo>
                  <a:pt x="453" y="333"/>
                </a:moveTo>
                <a:cubicBezTo>
                  <a:pt x="423" y="333"/>
                  <a:pt x="423" y="333"/>
                  <a:pt x="423" y="333"/>
                </a:cubicBezTo>
                <a:cubicBezTo>
                  <a:pt x="423" y="363"/>
                  <a:pt x="423" y="363"/>
                  <a:pt x="423" y="363"/>
                </a:cubicBezTo>
                <a:cubicBezTo>
                  <a:pt x="453" y="363"/>
                  <a:pt x="453" y="363"/>
                  <a:pt x="453" y="363"/>
                </a:cubicBezTo>
                <a:lnTo>
                  <a:pt x="453" y="333"/>
                </a:lnTo>
                <a:close/>
                <a:moveTo>
                  <a:pt x="393" y="333"/>
                </a:moveTo>
                <a:cubicBezTo>
                  <a:pt x="363" y="333"/>
                  <a:pt x="363" y="333"/>
                  <a:pt x="363" y="333"/>
                </a:cubicBezTo>
                <a:cubicBezTo>
                  <a:pt x="363" y="363"/>
                  <a:pt x="363" y="363"/>
                  <a:pt x="363" y="363"/>
                </a:cubicBezTo>
                <a:cubicBezTo>
                  <a:pt x="393" y="363"/>
                  <a:pt x="393" y="363"/>
                  <a:pt x="393" y="363"/>
                </a:cubicBezTo>
                <a:lnTo>
                  <a:pt x="393" y="333"/>
                </a:lnTo>
                <a:close/>
                <a:moveTo>
                  <a:pt x="423" y="604"/>
                </a:moveTo>
                <a:cubicBezTo>
                  <a:pt x="453" y="604"/>
                  <a:pt x="453" y="604"/>
                  <a:pt x="453" y="604"/>
                </a:cubicBezTo>
                <a:cubicBezTo>
                  <a:pt x="453" y="513"/>
                  <a:pt x="453" y="513"/>
                  <a:pt x="453" y="513"/>
                </a:cubicBezTo>
                <a:cubicBezTo>
                  <a:pt x="363" y="513"/>
                  <a:pt x="363" y="513"/>
                  <a:pt x="363" y="513"/>
                </a:cubicBezTo>
                <a:cubicBezTo>
                  <a:pt x="363" y="544"/>
                  <a:pt x="363" y="544"/>
                  <a:pt x="363" y="544"/>
                </a:cubicBezTo>
                <a:cubicBezTo>
                  <a:pt x="423" y="544"/>
                  <a:pt x="423" y="544"/>
                  <a:pt x="423" y="544"/>
                </a:cubicBezTo>
                <a:lnTo>
                  <a:pt x="423" y="604"/>
                </a:lnTo>
                <a:close/>
                <a:moveTo>
                  <a:pt x="453" y="152"/>
                </a:moveTo>
                <a:cubicBezTo>
                  <a:pt x="423" y="152"/>
                  <a:pt x="423" y="152"/>
                  <a:pt x="423" y="152"/>
                </a:cubicBezTo>
                <a:cubicBezTo>
                  <a:pt x="423" y="182"/>
                  <a:pt x="423" y="182"/>
                  <a:pt x="423" y="182"/>
                </a:cubicBezTo>
                <a:cubicBezTo>
                  <a:pt x="453" y="182"/>
                  <a:pt x="453" y="182"/>
                  <a:pt x="453" y="182"/>
                </a:cubicBezTo>
                <a:lnTo>
                  <a:pt x="453" y="152"/>
                </a:lnTo>
                <a:close/>
                <a:moveTo>
                  <a:pt x="272" y="152"/>
                </a:moveTo>
                <a:cubicBezTo>
                  <a:pt x="242" y="152"/>
                  <a:pt x="242" y="152"/>
                  <a:pt x="242" y="152"/>
                </a:cubicBezTo>
                <a:cubicBezTo>
                  <a:pt x="242" y="182"/>
                  <a:pt x="242" y="182"/>
                  <a:pt x="242" y="182"/>
                </a:cubicBezTo>
                <a:cubicBezTo>
                  <a:pt x="272" y="182"/>
                  <a:pt x="272" y="182"/>
                  <a:pt x="272" y="182"/>
                </a:cubicBezTo>
                <a:lnTo>
                  <a:pt x="272" y="152"/>
                </a:lnTo>
                <a:close/>
                <a:moveTo>
                  <a:pt x="453" y="754"/>
                </a:moveTo>
                <a:cubicBezTo>
                  <a:pt x="423" y="754"/>
                  <a:pt x="423" y="754"/>
                  <a:pt x="423" y="754"/>
                </a:cubicBezTo>
                <a:cubicBezTo>
                  <a:pt x="423" y="784"/>
                  <a:pt x="423" y="784"/>
                  <a:pt x="423" y="784"/>
                </a:cubicBezTo>
                <a:cubicBezTo>
                  <a:pt x="453" y="784"/>
                  <a:pt x="453" y="784"/>
                  <a:pt x="453" y="784"/>
                </a:cubicBezTo>
                <a:lnTo>
                  <a:pt x="453" y="754"/>
                </a:lnTo>
                <a:close/>
                <a:moveTo>
                  <a:pt x="393" y="152"/>
                </a:moveTo>
                <a:cubicBezTo>
                  <a:pt x="363" y="152"/>
                  <a:pt x="363" y="152"/>
                  <a:pt x="363" y="152"/>
                </a:cubicBezTo>
                <a:cubicBezTo>
                  <a:pt x="363" y="182"/>
                  <a:pt x="363" y="182"/>
                  <a:pt x="363" y="182"/>
                </a:cubicBezTo>
                <a:cubicBezTo>
                  <a:pt x="393" y="182"/>
                  <a:pt x="393" y="182"/>
                  <a:pt x="393" y="182"/>
                </a:cubicBezTo>
                <a:lnTo>
                  <a:pt x="393" y="152"/>
                </a:lnTo>
                <a:close/>
                <a:moveTo>
                  <a:pt x="332" y="333"/>
                </a:moveTo>
                <a:cubicBezTo>
                  <a:pt x="302" y="333"/>
                  <a:pt x="302" y="333"/>
                  <a:pt x="302" y="333"/>
                </a:cubicBezTo>
                <a:cubicBezTo>
                  <a:pt x="302" y="363"/>
                  <a:pt x="302" y="363"/>
                  <a:pt x="302" y="363"/>
                </a:cubicBezTo>
                <a:cubicBezTo>
                  <a:pt x="332" y="363"/>
                  <a:pt x="332" y="363"/>
                  <a:pt x="332" y="363"/>
                </a:cubicBezTo>
                <a:lnTo>
                  <a:pt x="332" y="333"/>
                </a:lnTo>
                <a:close/>
                <a:moveTo>
                  <a:pt x="332" y="152"/>
                </a:moveTo>
                <a:cubicBezTo>
                  <a:pt x="302" y="152"/>
                  <a:pt x="302" y="152"/>
                  <a:pt x="302" y="152"/>
                </a:cubicBezTo>
                <a:cubicBezTo>
                  <a:pt x="302" y="182"/>
                  <a:pt x="302" y="182"/>
                  <a:pt x="302" y="182"/>
                </a:cubicBezTo>
                <a:cubicBezTo>
                  <a:pt x="332" y="182"/>
                  <a:pt x="332" y="182"/>
                  <a:pt x="332" y="182"/>
                </a:cubicBezTo>
                <a:lnTo>
                  <a:pt x="332" y="152"/>
                </a:lnTo>
                <a:close/>
                <a:moveTo>
                  <a:pt x="423" y="845"/>
                </a:moveTo>
                <a:cubicBezTo>
                  <a:pt x="453" y="845"/>
                  <a:pt x="453" y="845"/>
                  <a:pt x="453" y="845"/>
                </a:cubicBezTo>
                <a:cubicBezTo>
                  <a:pt x="453" y="815"/>
                  <a:pt x="453" y="815"/>
                  <a:pt x="453" y="815"/>
                </a:cubicBezTo>
                <a:cubicBezTo>
                  <a:pt x="423" y="815"/>
                  <a:pt x="423" y="815"/>
                  <a:pt x="423" y="815"/>
                </a:cubicBezTo>
                <a:lnTo>
                  <a:pt x="423" y="845"/>
                </a:lnTo>
                <a:close/>
                <a:moveTo>
                  <a:pt x="453" y="634"/>
                </a:moveTo>
                <a:cubicBezTo>
                  <a:pt x="423" y="634"/>
                  <a:pt x="423" y="634"/>
                  <a:pt x="423" y="634"/>
                </a:cubicBezTo>
                <a:cubicBezTo>
                  <a:pt x="423" y="664"/>
                  <a:pt x="423" y="664"/>
                  <a:pt x="423" y="664"/>
                </a:cubicBezTo>
                <a:cubicBezTo>
                  <a:pt x="453" y="664"/>
                  <a:pt x="453" y="664"/>
                  <a:pt x="453" y="664"/>
                </a:cubicBezTo>
                <a:lnTo>
                  <a:pt x="453" y="634"/>
                </a:lnTo>
                <a:close/>
                <a:moveTo>
                  <a:pt x="453" y="694"/>
                </a:moveTo>
                <a:cubicBezTo>
                  <a:pt x="423" y="694"/>
                  <a:pt x="423" y="694"/>
                  <a:pt x="423" y="694"/>
                </a:cubicBezTo>
                <a:cubicBezTo>
                  <a:pt x="423" y="724"/>
                  <a:pt x="423" y="724"/>
                  <a:pt x="423" y="724"/>
                </a:cubicBezTo>
                <a:cubicBezTo>
                  <a:pt x="453" y="724"/>
                  <a:pt x="453" y="724"/>
                  <a:pt x="453" y="724"/>
                </a:cubicBezTo>
                <a:lnTo>
                  <a:pt x="453" y="694"/>
                </a:lnTo>
                <a:close/>
              </a:path>
            </a:pathLst>
          </a:custGeom>
          <a:solidFill>
            <a:schemeClr val="bg1"/>
          </a:solidFill>
          <a:ln>
            <a:noFill/>
          </a:ln>
        </p:spPr>
        <p:txBody>
          <a:bodyPr vert="horz" wrap="square" lIns="91368" tIns="45684" rIns="91368" bIns="45684" numCol="1" anchor="t" anchorCtr="0" compatLnSpc="1">
            <a:prstTxWarp prst="textNoShape">
              <a:avLst/>
            </a:prstTxWarp>
          </a:bodyPr>
          <a:lstStyle/>
          <a:p>
            <a:pPr defTabSz="456926"/>
            <a:endParaRPr lang="en-US" sz="1796">
              <a:solidFill>
                <a:srgbClr val="FFFFFF"/>
              </a:solidFill>
              <a:latin typeface="Calibri"/>
            </a:endParaRPr>
          </a:p>
        </p:txBody>
      </p:sp>
      <p:sp>
        <p:nvSpPr>
          <p:cNvPr id="105" name="Rectangle 104"/>
          <p:cNvSpPr/>
          <p:nvPr/>
        </p:nvSpPr>
        <p:spPr>
          <a:xfrm>
            <a:off x="5370605" y="5646711"/>
            <a:ext cx="1732302" cy="276783"/>
          </a:xfrm>
          <a:prstGeom prst="rect">
            <a:avLst/>
          </a:prstGeom>
        </p:spPr>
        <p:txBody>
          <a:bodyPr wrap="square">
            <a:spAutoFit/>
          </a:bodyPr>
          <a:lstStyle/>
          <a:p>
            <a:pPr algn="ctr" defTabSz="456926">
              <a:spcBef>
                <a:spcPts val="1200"/>
              </a:spcBef>
              <a:buClr>
                <a:srgbClr val="D1232B"/>
              </a:buClr>
            </a:pPr>
            <a:r>
              <a:rPr lang="en-US" sz="1200" dirty="0">
                <a:solidFill>
                  <a:srgbClr val="FFFFFF"/>
                </a:solidFill>
                <a:latin typeface="Avenir Book"/>
              </a:rPr>
              <a:t>Secure &amp; Compliant</a:t>
            </a:r>
          </a:p>
        </p:txBody>
      </p:sp>
      <p:sp>
        <p:nvSpPr>
          <p:cNvPr id="106" name="Rectangle 105"/>
          <p:cNvSpPr/>
          <p:nvPr/>
        </p:nvSpPr>
        <p:spPr>
          <a:xfrm>
            <a:off x="7239582" y="5646710"/>
            <a:ext cx="1732302" cy="276783"/>
          </a:xfrm>
          <a:prstGeom prst="rect">
            <a:avLst/>
          </a:prstGeom>
        </p:spPr>
        <p:txBody>
          <a:bodyPr wrap="square">
            <a:spAutoFit/>
          </a:bodyPr>
          <a:lstStyle/>
          <a:p>
            <a:pPr algn="ctr" defTabSz="456926">
              <a:spcBef>
                <a:spcPts val="1200"/>
              </a:spcBef>
              <a:buClr>
                <a:srgbClr val="D1232B"/>
              </a:buClr>
            </a:pPr>
            <a:r>
              <a:rPr lang="en-US" sz="1200" dirty="0">
                <a:solidFill>
                  <a:srgbClr val="FFFFFF"/>
                </a:solidFill>
                <a:latin typeface="Avenir Book"/>
              </a:rPr>
              <a:t>Scalable</a:t>
            </a:r>
          </a:p>
        </p:txBody>
      </p:sp>
      <p:sp>
        <p:nvSpPr>
          <p:cNvPr id="182" name="Rectangle 181"/>
          <p:cNvSpPr/>
          <p:nvPr/>
        </p:nvSpPr>
        <p:spPr>
          <a:xfrm>
            <a:off x="1081815" y="1588832"/>
            <a:ext cx="1295326" cy="1194964"/>
          </a:xfrm>
          <a:prstGeom prst="rect">
            <a:avLst/>
          </a:prstGeom>
          <a:solidFill>
            <a:schemeClr val="bg1">
              <a:alpha val="9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26"/>
            <a:endParaRPr lang="en-US" sz="1050" dirty="0">
              <a:solidFill>
                <a:srgbClr val="FFFFFF"/>
              </a:solidFill>
              <a:latin typeface="Avenir Book" charset="0"/>
              <a:ea typeface="Avenir Book" charset="0"/>
              <a:cs typeface="Avenir Book" charset="0"/>
            </a:endParaRPr>
          </a:p>
        </p:txBody>
      </p:sp>
      <p:sp>
        <p:nvSpPr>
          <p:cNvPr id="183" name="Rectangle 182"/>
          <p:cNvSpPr/>
          <p:nvPr/>
        </p:nvSpPr>
        <p:spPr>
          <a:xfrm>
            <a:off x="1081813" y="2692401"/>
            <a:ext cx="1295326" cy="62595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26"/>
            <a:endParaRPr lang="en-US" sz="1400" dirty="0">
              <a:solidFill>
                <a:srgbClr val="FFFFFF"/>
              </a:solidFill>
              <a:latin typeface="Avenir Book" charset="0"/>
              <a:ea typeface="Avenir Book" charset="0"/>
              <a:cs typeface="Avenir Book" charset="0"/>
            </a:endParaRPr>
          </a:p>
        </p:txBody>
      </p:sp>
      <p:sp>
        <p:nvSpPr>
          <p:cNvPr id="184" name="TextBox 183"/>
          <p:cNvSpPr txBox="1"/>
          <p:nvPr/>
        </p:nvSpPr>
        <p:spPr>
          <a:xfrm>
            <a:off x="975542" y="2673683"/>
            <a:ext cx="1512523" cy="665463"/>
          </a:xfrm>
          <a:prstGeom prst="rect">
            <a:avLst/>
          </a:prstGeom>
          <a:noFill/>
          <a:effectLst/>
        </p:spPr>
        <p:txBody>
          <a:bodyPr wrap="square" lIns="0" tIns="27411" rIns="0" bIns="27411" rtlCol="0" anchor="ctr">
            <a:spAutoFit/>
          </a:bodyPr>
          <a:lstStyle/>
          <a:p>
            <a:pPr algn="ctr" defTabSz="913578">
              <a:lnSpc>
                <a:spcPts val="1625"/>
              </a:lnSpc>
              <a:defRPr/>
            </a:pPr>
            <a:r>
              <a:rPr lang="en-US" altLang="en-US" sz="1200" kern="0" dirty="0">
                <a:solidFill>
                  <a:srgbClr val="FFFFFF"/>
                </a:solidFill>
                <a:latin typeface="Avenir Book" charset="0"/>
                <a:ea typeface="Avenir Book" charset="0"/>
                <a:cs typeface="Avenir Book" charset="0"/>
              </a:rPr>
              <a:t>Policy &amp; </a:t>
            </a:r>
          </a:p>
          <a:p>
            <a:pPr algn="ctr" defTabSz="913578">
              <a:lnSpc>
                <a:spcPts val="1625"/>
              </a:lnSpc>
              <a:defRPr/>
            </a:pPr>
            <a:r>
              <a:rPr lang="en-US" altLang="en-US" sz="1200" kern="0" dirty="0">
                <a:solidFill>
                  <a:srgbClr val="FFFFFF"/>
                </a:solidFill>
                <a:latin typeface="Avenir Book" charset="0"/>
                <a:ea typeface="Avenir Book" charset="0"/>
                <a:cs typeface="Avenir Book" charset="0"/>
              </a:rPr>
              <a:t>Compliance</a:t>
            </a:r>
          </a:p>
          <a:p>
            <a:pPr algn="ctr" defTabSz="913578">
              <a:lnSpc>
                <a:spcPts val="1625"/>
              </a:lnSpc>
              <a:defRPr/>
            </a:pPr>
            <a:r>
              <a:rPr lang="en-US" altLang="en-US" sz="1200" kern="0" dirty="0">
                <a:solidFill>
                  <a:srgbClr val="FFFFFF"/>
                </a:solidFill>
                <a:latin typeface="Avenir Book" charset="0"/>
                <a:ea typeface="Avenir Book" charset="0"/>
                <a:cs typeface="Avenir Book" charset="0"/>
              </a:rPr>
              <a:t>Management</a:t>
            </a:r>
          </a:p>
        </p:txBody>
      </p:sp>
      <p:sp>
        <p:nvSpPr>
          <p:cNvPr id="187" name="Rectangle 186"/>
          <p:cNvSpPr/>
          <p:nvPr/>
        </p:nvSpPr>
        <p:spPr>
          <a:xfrm>
            <a:off x="2528294" y="1588832"/>
            <a:ext cx="1295326" cy="1194964"/>
          </a:xfrm>
          <a:prstGeom prst="rect">
            <a:avLst/>
          </a:prstGeom>
          <a:solidFill>
            <a:schemeClr val="bg1">
              <a:alpha val="9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26"/>
            <a:endParaRPr lang="en-US" sz="1050" dirty="0">
              <a:solidFill>
                <a:srgbClr val="FFFFFF"/>
              </a:solidFill>
              <a:latin typeface="Avenir Book" charset="0"/>
              <a:ea typeface="Avenir Book" charset="0"/>
              <a:cs typeface="Avenir Book" charset="0"/>
            </a:endParaRPr>
          </a:p>
        </p:txBody>
      </p:sp>
      <p:sp>
        <p:nvSpPr>
          <p:cNvPr id="188" name="Rectangle 187"/>
          <p:cNvSpPr/>
          <p:nvPr/>
        </p:nvSpPr>
        <p:spPr>
          <a:xfrm>
            <a:off x="2528293" y="2692401"/>
            <a:ext cx="1295326" cy="62595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26"/>
            <a:endParaRPr lang="en-US" sz="1400" dirty="0">
              <a:solidFill>
                <a:srgbClr val="FFFFFF"/>
              </a:solidFill>
              <a:latin typeface="Avenir Book" charset="0"/>
              <a:ea typeface="Avenir Book" charset="0"/>
              <a:cs typeface="Avenir Book" charset="0"/>
            </a:endParaRPr>
          </a:p>
        </p:txBody>
      </p:sp>
      <p:sp>
        <p:nvSpPr>
          <p:cNvPr id="189" name="TextBox 188"/>
          <p:cNvSpPr txBox="1"/>
          <p:nvPr/>
        </p:nvSpPr>
        <p:spPr>
          <a:xfrm>
            <a:off x="2422021" y="2773658"/>
            <a:ext cx="1512523" cy="465512"/>
          </a:xfrm>
          <a:prstGeom prst="rect">
            <a:avLst/>
          </a:prstGeom>
          <a:noFill/>
          <a:effectLst/>
        </p:spPr>
        <p:txBody>
          <a:bodyPr wrap="square" lIns="0" tIns="27411" rIns="0" bIns="27411" rtlCol="0" anchor="ctr">
            <a:spAutoFit/>
          </a:bodyPr>
          <a:lstStyle/>
          <a:p>
            <a:pPr algn="ctr" defTabSz="913578">
              <a:lnSpc>
                <a:spcPts val="1625"/>
              </a:lnSpc>
              <a:defRPr/>
            </a:pPr>
            <a:r>
              <a:rPr lang="en-US" altLang="en-US" sz="1200" kern="0" dirty="0">
                <a:solidFill>
                  <a:srgbClr val="FFFFFF"/>
                </a:solidFill>
                <a:latin typeface="Avenir Book" charset="0"/>
                <a:ea typeface="Avenir Book" charset="0"/>
                <a:cs typeface="Avenir Book" charset="0"/>
              </a:rPr>
              <a:t>Risk</a:t>
            </a:r>
          </a:p>
          <a:p>
            <a:pPr algn="ctr" defTabSz="913578">
              <a:lnSpc>
                <a:spcPts val="1625"/>
              </a:lnSpc>
              <a:defRPr/>
            </a:pPr>
            <a:r>
              <a:rPr lang="en-US" altLang="en-US" sz="1200" kern="0" dirty="0">
                <a:solidFill>
                  <a:srgbClr val="FFFFFF"/>
                </a:solidFill>
                <a:latin typeface="Avenir Book" charset="0"/>
                <a:ea typeface="Avenir Book" charset="0"/>
                <a:cs typeface="Avenir Book" charset="0"/>
              </a:rPr>
              <a:t>Management</a:t>
            </a:r>
          </a:p>
        </p:txBody>
      </p:sp>
      <p:sp>
        <p:nvSpPr>
          <p:cNvPr id="159" name="Freeform 17"/>
          <p:cNvSpPr>
            <a:spLocks noChangeAspect="1" noEditPoints="1"/>
          </p:cNvSpPr>
          <p:nvPr/>
        </p:nvSpPr>
        <p:spPr bwMode="auto">
          <a:xfrm>
            <a:off x="2875218" y="1800324"/>
            <a:ext cx="601476" cy="684146"/>
          </a:xfrm>
          <a:custGeom>
            <a:avLst/>
            <a:gdLst>
              <a:gd name="T0" fmla="*/ 140 w 176"/>
              <a:gd name="T1" fmla="*/ 100 h 200"/>
              <a:gd name="T2" fmla="*/ 140 w 176"/>
              <a:gd name="T3" fmla="*/ 52 h 200"/>
              <a:gd name="T4" fmla="*/ 88 w 176"/>
              <a:gd name="T5" fmla="*/ 0 h 200"/>
              <a:gd name="T6" fmla="*/ 88 w 176"/>
              <a:gd name="T7" fmla="*/ 0 h 200"/>
              <a:gd name="T8" fmla="*/ 36 w 176"/>
              <a:gd name="T9" fmla="*/ 52 h 200"/>
              <a:gd name="T10" fmla="*/ 36 w 176"/>
              <a:gd name="T11" fmla="*/ 100 h 200"/>
              <a:gd name="T12" fmla="*/ 0 w 176"/>
              <a:gd name="T13" fmla="*/ 100 h 200"/>
              <a:gd name="T14" fmla="*/ 0 w 176"/>
              <a:gd name="T15" fmla="*/ 200 h 200"/>
              <a:gd name="T16" fmla="*/ 176 w 176"/>
              <a:gd name="T17" fmla="*/ 200 h 200"/>
              <a:gd name="T18" fmla="*/ 176 w 176"/>
              <a:gd name="T19" fmla="*/ 100 h 200"/>
              <a:gd name="T20" fmla="*/ 140 w 176"/>
              <a:gd name="T21" fmla="*/ 100 h 200"/>
              <a:gd name="T22" fmla="*/ 44 w 176"/>
              <a:gd name="T23" fmla="*/ 52 h 200"/>
              <a:gd name="T24" fmla="*/ 88 w 176"/>
              <a:gd name="T25" fmla="*/ 8 h 200"/>
              <a:gd name="T26" fmla="*/ 88 w 176"/>
              <a:gd name="T27" fmla="*/ 8 h 200"/>
              <a:gd name="T28" fmla="*/ 132 w 176"/>
              <a:gd name="T29" fmla="*/ 52 h 200"/>
              <a:gd name="T30" fmla="*/ 132 w 176"/>
              <a:gd name="T31" fmla="*/ 100 h 200"/>
              <a:gd name="T32" fmla="*/ 44 w 176"/>
              <a:gd name="T33" fmla="*/ 100 h 200"/>
              <a:gd name="T34" fmla="*/ 44 w 176"/>
              <a:gd name="T35" fmla="*/ 52 h 200"/>
              <a:gd name="T36" fmla="*/ 168 w 176"/>
              <a:gd name="T37" fmla="*/ 192 h 200"/>
              <a:gd name="T38" fmla="*/ 8 w 176"/>
              <a:gd name="T39" fmla="*/ 192 h 200"/>
              <a:gd name="T40" fmla="*/ 8 w 176"/>
              <a:gd name="T41" fmla="*/ 108 h 200"/>
              <a:gd name="T42" fmla="*/ 36 w 176"/>
              <a:gd name="T43" fmla="*/ 108 h 200"/>
              <a:gd name="T44" fmla="*/ 140 w 176"/>
              <a:gd name="T45" fmla="*/ 108 h 200"/>
              <a:gd name="T46" fmla="*/ 168 w 176"/>
              <a:gd name="T47" fmla="*/ 108 h 200"/>
              <a:gd name="T48" fmla="*/ 168 w 176"/>
              <a:gd name="T49" fmla="*/ 192 h 200"/>
              <a:gd name="T50" fmla="*/ 88 w 176"/>
              <a:gd name="T51" fmla="*/ 124 h 200"/>
              <a:gd name="T52" fmla="*/ 72 w 176"/>
              <a:gd name="T53" fmla="*/ 140 h 200"/>
              <a:gd name="T54" fmla="*/ 88 w 176"/>
              <a:gd name="T55" fmla="*/ 156 h 200"/>
              <a:gd name="T56" fmla="*/ 88 w 176"/>
              <a:gd name="T57" fmla="*/ 156 h 200"/>
              <a:gd name="T58" fmla="*/ 104 w 176"/>
              <a:gd name="T59" fmla="*/ 140 h 200"/>
              <a:gd name="T60" fmla="*/ 88 w 176"/>
              <a:gd name="T61" fmla="*/ 124 h 200"/>
              <a:gd name="T62" fmla="*/ 88 w 176"/>
              <a:gd name="T63" fmla="*/ 148 h 200"/>
              <a:gd name="T64" fmla="*/ 88 w 176"/>
              <a:gd name="T65" fmla="*/ 148 h 200"/>
              <a:gd name="T66" fmla="*/ 80 w 176"/>
              <a:gd name="T67" fmla="*/ 140 h 200"/>
              <a:gd name="T68" fmla="*/ 88 w 176"/>
              <a:gd name="T69" fmla="*/ 132 h 200"/>
              <a:gd name="T70" fmla="*/ 96 w 176"/>
              <a:gd name="T71" fmla="*/ 140 h 200"/>
              <a:gd name="T72" fmla="*/ 88 w 176"/>
              <a:gd name="T73" fmla="*/ 14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6" h="200">
                <a:moveTo>
                  <a:pt x="140" y="100"/>
                </a:moveTo>
                <a:cubicBezTo>
                  <a:pt x="140" y="52"/>
                  <a:pt x="140" y="52"/>
                  <a:pt x="140" y="52"/>
                </a:cubicBezTo>
                <a:cubicBezTo>
                  <a:pt x="140" y="23"/>
                  <a:pt x="117" y="0"/>
                  <a:pt x="88" y="0"/>
                </a:cubicBezTo>
                <a:cubicBezTo>
                  <a:pt x="88" y="0"/>
                  <a:pt x="88" y="0"/>
                  <a:pt x="88" y="0"/>
                </a:cubicBezTo>
                <a:cubicBezTo>
                  <a:pt x="59" y="0"/>
                  <a:pt x="36" y="23"/>
                  <a:pt x="36" y="52"/>
                </a:cubicBezTo>
                <a:cubicBezTo>
                  <a:pt x="36" y="100"/>
                  <a:pt x="36" y="100"/>
                  <a:pt x="36" y="100"/>
                </a:cubicBezTo>
                <a:cubicBezTo>
                  <a:pt x="0" y="100"/>
                  <a:pt x="0" y="100"/>
                  <a:pt x="0" y="100"/>
                </a:cubicBezTo>
                <a:cubicBezTo>
                  <a:pt x="0" y="200"/>
                  <a:pt x="0" y="200"/>
                  <a:pt x="0" y="200"/>
                </a:cubicBezTo>
                <a:cubicBezTo>
                  <a:pt x="176" y="200"/>
                  <a:pt x="176" y="200"/>
                  <a:pt x="176" y="200"/>
                </a:cubicBezTo>
                <a:cubicBezTo>
                  <a:pt x="176" y="100"/>
                  <a:pt x="176" y="100"/>
                  <a:pt x="176" y="100"/>
                </a:cubicBezTo>
                <a:lnTo>
                  <a:pt x="140" y="100"/>
                </a:lnTo>
                <a:close/>
                <a:moveTo>
                  <a:pt x="44" y="52"/>
                </a:moveTo>
                <a:cubicBezTo>
                  <a:pt x="44" y="28"/>
                  <a:pt x="64" y="8"/>
                  <a:pt x="88" y="8"/>
                </a:cubicBezTo>
                <a:cubicBezTo>
                  <a:pt x="88" y="8"/>
                  <a:pt x="88" y="8"/>
                  <a:pt x="88" y="8"/>
                </a:cubicBezTo>
                <a:cubicBezTo>
                  <a:pt x="112" y="8"/>
                  <a:pt x="132" y="28"/>
                  <a:pt x="132" y="52"/>
                </a:cubicBezTo>
                <a:cubicBezTo>
                  <a:pt x="132" y="100"/>
                  <a:pt x="132" y="100"/>
                  <a:pt x="132" y="100"/>
                </a:cubicBezTo>
                <a:cubicBezTo>
                  <a:pt x="44" y="100"/>
                  <a:pt x="44" y="100"/>
                  <a:pt x="44" y="100"/>
                </a:cubicBezTo>
                <a:lnTo>
                  <a:pt x="44" y="52"/>
                </a:lnTo>
                <a:close/>
                <a:moveTo>
                  <a:pt x="168" y="192"/>
                </a:moveTo>
                <a:cubicBezTo>
                  <a:pt x="8" y="192"/>
                  <a:pt x="8" y="192"/>
                  <a:pt x="8" y="192"/>
                </a:cubicBezTo>
                <a:cubicBezTo>
                  <a:pt x="8" y="108"/>
                  <a:pt x="8" y="108"/>
                  <a:pt x="8" y="108"/>
                </a:cubicBezTo>
                <a:cubicBezTo>
                  <a:pt x="36" y="108"/>
                  <a:pt x="36" y="108"/>
                  <a:pt x="36" y="108"/>
                </a:cubicBezTo>
                <a:cubicBezTo>
                  <a:pt x="140" y="108"/>
                  <a:pt x="140" y="108"/>
                  <a:pt x="140" y="108"/>
                </a:cubicBezTo>
                <a:cubicBezTo>
                  <a:pt x="168" y="108"/>
                  <a:pt x="168" y="108"/>
                  <a:pt x="168" y="108"/>
                </a:cubicBezTo>
                <a:lnTo>
                  <a:pt x="168" y="192"/>
                </a:lnTo>
                <a:close/>
                <a:moveTo>
                  <a:pt x="88" y="124"/>
                </a:moveTo>
                <a:cubicBezTo>
                  <a:pt x="79" y="124"/>
                  <a:pt x="72" y="131"/>
                  <a:pt x="72" y="140"/>
                </a:cubicBezTo>
                <a:cubicBezTo>
                  <a:pt x="72" y="149"/>
                  <a:pt x="79" y="156"/>
                  <a:pt x="88" y="156"/>
                </a:cubicBezTo>
                <a:cubicBezTo>
                  <a:pt x="88" y="156"/>
                  <a:pt x="88" y="156"/>
                  <a:pt x="88" y="156"/>
                </a:cubicBezTo>
                <a:cubicBezTo>
                  <a:pt x="97" y="156"/>
                  <a:pt x="104" y="149"/>
                  <a:pt x="104" y="140"/>
                </a:cubicBezTo>
                <a:cubicBezTo>
                  <a:pt x="104" y="131"/>
                  <a:pt x="97" y="124"/>
                  <a:pt x="88" y="124"/>
                </a:cubicBezTo>
                <a:close/>
                <a:moveTo>
                  <a:pt x="88" y="148"/>
                </a:moveTo>
                <a:cubicBezTo>
                  <a:pt x="88" y="148"/>
                  <a:pt x="88" y="148"/>
                  <a:pt x="88" y="148"/>
                </a:cubicBezTo>
                <a:cubicBezTo>
                  <a:pt x="84" y="148"/>
                  <a:pt x="80" y="144"/>
                  <a:pt x="80" y="140"/>
                </a:cubicBezTo>
                <a:cubicBezTo>
                  <a:pt x="80" y="136"/>
                  <a:pt x="84" y="132"/>
                  <a:pt x="88" y="132"/>
                </a:cubicBezTo>
                <a:cubicBezTo>
                  <a:pt x="92" y="132"/>
                  <a:pt x="96" y="136"/>
                  <a:pt x="96" y="140"/>
                </a:cubicBezTo>
                <a:cubicBezTo>
                  <a:pt x="96" y="144"/>
                  <a:pt x="92" y="148"/>
                  <a:pt x="88" y="148"/>
                </a:cubicBezTo>
                <a:close/>
              </a:path>
            </a:pathLst>
          </a:custGeom>
          <a:solidFill>
            <a:schemeClr val="accent5"/>
          </a:solidFill>
          <a:ln>
            <a:noFill/>
          </a:ln>
          <a:extLst/>
        </p:spPr>
        <p:txBody>
          <a:bodyPr vert="horz" wrap="square" lIns="91367" tIns="45683" rIns="91367" bIns="45683" numCol="1" anchor="t" anchorCtr="0" compatLnSpc="1">
            <a:prstTxWarp prst="textNoShape">
              <a:avLst/>
            </a:prstTxWarp>
          </a:bodyPr>
          <a:lstStyle/>
          <a:p>
            <a:pPr defTabSz="456926"/>
            <a:endParaRPr lang="en-US" sz="2397">
              <a:solidFill>
                <a:srgbClr val="FFFFFF"/>
              </a:solidFill>
              <a:latin typeface="Avenir Book" charset="0"/>
              <a:ea typeface="Avenir Book" charset="0"/>
              <a:cs typeface="Avenir Book" charset="0"/>
            </a:endParaRPr>
          </a:p>
        </p:txBody>
      </p:sp>
      <p:pic>
        <p:nvPicPr>
          <p:cNvPr id="21" name="Picture 20"/>
          <p:cNvPicPr>
            <a:picLocks noChangeAspect="1"/>
          </p:cNvPicPr>
          <p:nvPr/>
        </p:nvPicPr>
        <p:blipFill>
          <a:blip r:embed="rId3" cstate="email">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1375109" y="1806813"/>
            <a:ext cx="708735" cy="708735"/>
          </a:xfrm>
          <a:prstGeom prst="rect">
            <a:avLst/>
          </a:prstGeom>
        </p:spPr>
      </p:pic>
      <p:sp>
        <p:nvSpPr>
          <p:cNvPr id="132" name="Rectangle 131"/>
          <p:cNvSpPr/>
          <p:nvPr/>
        </p:nvSpPr>
        <p:spPr>
          <a:xfrm>
            <a:off x="7169940" y="1587918"/>
            <a:ext cx="1295326" cy="1194965"/>
          </a:xfrm>
          <a:prstGeom prst="rect">
            <a:avLst/>
          </a:prstGeom>
          <a:solidFill>
            <a:schemeClr val="bg1">
              <a:alpha val="90000"/>
            </a:schemeClr>
          </a:solidFill>
          <a:ln>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26"/>
            <a:endParaRPr lang="en-US" sz="1050" dirty="0">
              <a:solidFill>
                <a:srgbClr val="FFFFFF"/>
              </a:solidFill>
              <a:latin typeface="Avenir Book" charset="0"/>
              <a:ea typeface="Avenir Book" charset="0"/>
              <a:cs typeface="Avenir Book" charset="0"/>
            </a:endParaRPr>
          </a:p>
        </p:txBody>
      </p:sp>
      <p:sp>
        <p:nvSpPr>
          <p:cNvPr id="133" name="Rectangle 132"/>
          <p:cNvSpPr/>
          <p:nvPr/>
        </p:nvSpPr>
        <p:spPr>
          <a:xfrm>
            <a:off x="7169939" y="2691488"/>
            <a:ext cx="1295326" cy="625954"/>
          </a:xfrm>
          <a:prstGeom prst="rect">
            <a:avLst/>
          </a:prstGeom>
          <a:solidFill>
            <a:srgbClr val="51A78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26"/>
            <a:endParaRPr lang="en-US" sz="1400" dirty="0">
              <a:solidFill>
                <a:srgbClr val="FFFFFF"/>
              </a:solidFill>
              <a:latin typeface="Avenir Book" charset="0"/>
              <a:ea typeface="Avenir Book" charset="0"/>
              <a:cs typeface="Avenir Book" charset="0"/>
            </a:endParaRPr>
          </a:p>
        </p:txBody>
      </p:sp>
      <p:sp>
        <p:nvSpPr>
          <p:cNvPr id="134" name="Freeform 49"/>
          <p:cNvSpPr>
            <a:spLocks noChangeAspect="1" noEditPoints="1"/>
          </p:cNvSpPr>
          <p:nvPr/>
        </p:nvSpPr>
        <p:spPr bwMode="auto">
          <a:xfrm>
            <a:off x="7511796" y="1800326"/>
            <a:ext cx="611612" cy="694575"/>
          </a:xfrm>
          <a:custGeom>
            <a:avLst/>
            <a:gdLst>
              <a:gd name="T0" fmla="*/ 128 w 206"/>
              <a:gd name="T1" fmla="*/ 234 h 234"/>
              <a:gd name="T2" fmla="*/ 135 w 206"/>
              <a:gd name="T3" fmla="*/ 220 h 234"/>
              <a:gd name="T4" fmla="*/ 112 w 206"/>
              <a:gd name="T5" fmla="*/ 106 h 234"/>
              <a:gd name="T6" fmla="*/ 92 w 206"/>
              <a:gd name="T7" fmla="*/ 159 h 234"/>
              <a:gd name="T8" fmla="*/ 81 w 206"/>
              <a:gd name="T9" fmla="*/ 171 h 234"/>
              <a:gd name="T10" fmla="*/ 84 w 206"/>
              <a:gd name="T11" fmla="*/ 155 h 234"/>
              <a:gd name="T12" fmla="*/ 84 w 206"/>
              <a:gd name="T13" fmla="*/ 137 h 234"/>
              <a:gd name="T14" fmla="*/ 72 w 206"/>
              <a:gd name="T15" fmla="*/ 162 h 234"/>
              <a:gd name="T16" fmla="*/ 68 w 206"/>
              <a:gd name="T17" fmla="*/ 220 h 234"/>
              <a:gd name="T18" fmla="*/ 74 w 206"/>
              <a:gd name="T19" fmla="*/ 234 h 234"/>
              <a:gd name="T20" fmla="*/ 61 w 206"/>
              <a:gd name="T21" fmla="*/ 226 h 234"/>
              <a:gd name="T22" fmla="*/ 8 w 206"/>
              <a:gd name="T23" fmla="*/ 138 h 234"/>
              <a:gd name="T24" fmla="*/ 21 w 206"/>
              <a:gd name="T25" fmla="*/ 105 h 234"/>
              <a:gd name="T26" fmla="*/ 33 w 206"/>
              <a:gd name="T27" fmla="*/ 69 h 234"/>
              <a:gd name="T28" fmla="*/ 34 w 206"/>
              <a:gd name="T29" fmla="*/ 53 h 234"/>
              <a:gd name="T30" fmla="*/ 42 w 206"/>
              <a:gd name="T31" fmla="*/ 67 h 234"/>
              <a:gd name="T32" fmla="*/ 50 w 206"/>
              <a:gd name="T33" fmla="*/ 93 h 234"/>
              <a:gd name="T34" fmla="*/ 83 w 206"/>
              <a:gd name="T35" fmla="*/ 7 h 234"/>
              <a:gd name="T36" fmla="*/ 82 w 206"/>
              <a:gd name="T37" fmla="*/ 0 h 234"/>
              <a:gd name="T38" fmla="*/ 89 w 206"/>
              <a:gd name="T39" fmla="*/ 2 h 234"/>
              <a:gd name="T40" fmla="*/ 150 w 206"/>
              <a:gd name="T41" fmla="*/ 75 h 234"/>
              <a:gd name="T42" fmla="*/ 148 w 206"/>
              <a:gd name="T43" fmla="*/ 49 h 234"/>
              <a:gd name="T44" fmla="*/ 141 w 206"/>
              <a:gd name="T45" fmla="*/ 33 h 234"/>
              <a:gd name="T46" fmla="*/ 155 w 206"/>
              <a:gd name="T47" fmla="*/ 43 h 234"/>
              <a:gd name="T48" fmla="*/ 203 w 206"/>
              <a:gd name="T49" fmla="*/ 143 h 234"/>
              <a:gd name="T50" fmla="*/ 141 w 206"/>
              <a:gd name="T51" fmla="*/ 226 h 234"/>
              <a:gd name="T52" fmla="*/ 128 w 206"/>
              <a:gd name="T53" fmla="*/ 234 h 234"/>
              <a:gd name="T54" fmla="*/ 40 w 206"/>
              <a:gd name="T55" fmla="*/ 85 h 234"/>
              <a:gd name="T56" fmla="*/ 29 w 206"/>
              <a:gd name="T57" fmla="*/ 109 h 234"/>
              <a:gd name="T58" fmla="*/ 17 w 206"/>
              <a:gd name="T59" fmla="*/ 140 h 234"/>
              <a:gd name="T60" fmla="*/ 54 w 206"/>
              <a:gd name="T61" fmla="*/ 211 h 234"/>
              <a:gd name="T62" fmla="*/ 64 w 206"/>
              <a:gd name="T63" fmla="*/ 156 h 234"/>
              <a:gd name="T64" fmla="*/ 79 w 206"/>
              <a:gd name="T65" fmla="*/ 123 h 234"/>
              <a:gd name="T66" fmla="*/ 80 w 206"/>
              <a:gd name="T67" fmla="*/ 113 h 234"/>
              <a:gd name="T68" fmla="*/ 87 w 206"/>
              <a:gd name="T69" fmla="*/ 121 h 234"/>
              <a:gd name="T70" fmla="*/ 94 w 206"/>
              <a:gd name="T71" fmla="*/ 140 h 234"/>
              <a:gd name="T72" fmla="*/ 102 w 206"/>
              <a:gd name="T73" fmla="*/ 97 h 234"/>
              <a:gd name="T74" fmla="*/ 99 w 206"/>
              <a:gd name="T75" fmla="*/ 85 h 234"/>
              <a:gd name="T76" fmla="*/ 109 w 206"/>
              <a:gd name="T77" fmla="*/ 92 h 234"/>
              <a:gd name="T78" fmla="*/ 148 w 206"/>
              <a:gd name="T79" fmla="*/ 211 h 234"/>
              <a:gd name="T80" fmla="*/ 194 w 206"/>
              <a:gd name="T81" fmla="*/ 143 h 234"/>
              <a:gd name="T82" fmla="*/ 161 w 206"/>
              <a:gd name="T83" fmla="*/ 61 h 234"/>
              <a:gd name="T84" fmla="*/ 151 w 206"/>
              <a:gd name="T85" fmla="*/ 89 h 234"/>
              <a:gd name="T86" fmla="*/ 146 w 206"/>
              <a:gd name="T87" fmla="*/ 94 h 234"/>
              <a:gd name="T88" fmla="*/ 144 w 206"/>
              <a:gd name="T89" fmla="*/ 87 h 234"/>
              <a:gd name="T90" fmla="*/ 93 w 206"/>
              <a:gd name="T91" fmla="*/ 14 h 234"/>
              <a:gd name="T92" fmla="*/ 50 w 206"/>
              <a:gd name="T93" fmla="*/ 108 h 234"/>
              <a:gd name="T94" fmla="*/ 43 w 206"/>
              <a:gd name="T95" fmla="*/ 117 h 234"/>
              <a:gd name="T96" fmla="*/ 42 w 206"/>
              <a:gd name="T97" fmla="*/ 105 h 234"/>
              <a:gd name="T98" fmla="*/ 40 w 206"/>
              <a:gd name="T99" fmla="*/ 8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6" h="234">
                <a:moveTo>
                  <a:pt x="128" y="234"/>
                </a:moveTo>
                <a:cubicBezTo>
                  <a:pt x="135" y="220"/>
                  <a:pt x="135" y="220"/>
                  <a:pt x="135" y="220"/>
                </a:cubicBezTo>
                <a:cubicBezTo>
                  <a:pt x="153" y="184"/>
                  <a:pt x="143" y="133"/>
                  <a:pt x="112" y="106"/>
                </a:cubicBezTo>
                <a:cubicBezTo>
                  <a:pt x="111" y="121"/>
                  <a:pt x="106" y="143"/>
                  <a:pt x="92" y="159"/>
                </a:cubicBezTo>
                <a:cubicBezTo>
                  <a:pt x="81" y="171"/>
                  <a:pt x="81" y="171"/>
                  <a:pt x="81" y="171"/>
                </a:cubicBezTo>
                <a:cubicBezTo>
                  <a:pt x="84" y="155"/>
                  <a:pt x="84" y="155"/>
                  <a:pt x="84" y="155"/>
                </a:cubicBezTo>
                <a:cubicBezTo>
                  <a:pt x="86" y="148"/>
                  <a:pt x="85" y="142"/>
                  <a:pt x="84" y="137"/>
                </a:cubicBezTo>
                <a:cubicBezTo>
                  <a:pt x="82" y="144"/>
                  <a:pt x="78" y="153"/>
                  <a:pt x="72" y="162"/>
                </a:cubicBezTo>
                <a:cubicBezTo>
                  <a:pt x="62" y="176"/>
                  <a:pt x="54" y="192"/>
                  <a:pt x="68" y="220"/>
                </a:cubicBezTo>
                <a:cubicBezTo>
                  <a:pt x="74" y="234"/>
                  <a:pt x="74" y="234"/>
                  <a:pt x="74" y="234"/>
                </a:cubicBezTo>
                <a:cubicBezTo>
                  <a:pt x="61" y="226"/>
                  <a:pt x="61" y="226"/>
                  <a:pt x="61" y="226"/>
                </a:cubicBezTo>
                <a:cubicBezTo>
                  <a:pt x="16" y="201"/>
                  <a:pt x="0" y="175"/>
                  <a:pt x="8" y="138"/>
                </a:cubicBezTo>
                <a:cubicBezTo>
                  <a:pt x="10" y="126"/>
                  <a:pt x="16" y="115"/>
                  <a:pt x="21" y="105"/>
                </a:cubicBezTo>
                <a:cubicBezTo>
                  <a:pt x="27" y="93"/>
                  <a:pt x="33" y="82"/>
                  <a:pt x="33" y="69"/>
                </a:cubicBezTo>
                <a:cubicBezTo>
                  <a:pt x="34" y="53"/>
                  <a:pt x="34" y="53"/>
                  <a:pt x="34" y="53"/>
                </a:cubicBezTo>
                <a:cubicBezTo>
                  <a:pt x="42" y="67"/>
                  <a:pt x="42" y="67"/>
                  <a:pt x="42" y="67"/>
                </a:cubicBezTo>
                <a:cubicBezTo>
                  <a:pt x="47" y="77"/>
                  <a:pt x="49" y="84"/>
                  <a:pt x="50" y="93"/>
                </a:cubicBezTo>
                <a:cubicBezTo>
                  <a:pt x="76" y="60"/>
                  <a:pt x="87" y="31"/>
                  <a:pt x="83" y="7"/>
                </a:cubicBezTo>
                <a:cubicBezTo>
                  <a:pt x="82" y="0"/>
                  <a:pt x="82" y="0"/>
                  <a:pt x="82" y="0"/>
                </a:cubicBezTo>
                <a:cubicBezTo>
                  <a:pt x="89" y="2"/>
                  <a:pt x="89" y="2"/>
                  <a:pt x="89" y="2"/>
                </a:cubicBezTo>
                <a:cubicBezTo>
                  <a:pt x="91" y="2"/>
                  <a:pt x="131" y="16"/>
                  <a:pt x="150" y="75"/>
                </a:cubicBezTo>
                <a:cubicBezTo>
                  <a:pt x="153" y="67"/>
                  <a:pt x="151" y="55"/>
                  <a:pt x="148" y="49"/>
                </a:cubicBezTo>
                <a:cubicBezTo>
                  <a:pt x="141" y="33"/>
                  <a:pt x="141" y="33"/>
                  <a:pt x="141" y="33"/>
                </a:cubicBezTo>
                <a:cubicBezTo>
                  <a:pt x="155" y="43"/>
                  <a:pt x="155" y="43"/>
                  <a:pt x="155" y="43"/>
                </a:cubicBezTo>
                <a:cubicBezTo>
                  <a:pt x="163" y="49"/>
                  <a:pt x="206" y="92"/>
                  <a:pt x="203" y="143"/>
                </a:cubicBezTo>
                <a:cubicBezTo>
                  <a:pt x="201" y="176"/>
                  <a:pt x="180" y="204"/>
                  <a:pt x="141" y="226"/>
                </a:cubicBezTo>
                <a:lnTo>
                  <a:pt x="128" y="234"/>
                </a:lnTo>
                <a:close/>
                <a:moveTo>
                  <a:pt x="40" y="85"/>
                </a:moveTo>
                <a:cubicBezTo>
                  <a:pt x="37" y="94"/>
                  <a:pt x="33" y="102"/>
                  <a:pt x="29" y="109"/>
                </a:cubicBezTo>
                <a:cubicBezTo>
                  <a:pt x="24" y="119"/>
                  <a:pt x="19" y="129"/>
                  <a:pt x="17" y="140"/>
                </a:cubicBezTo>
                <a:cubicBezTo>
                  <a:pt x="12" y="165"/>
                  <a:pt x="17" y="187"/>
                  <a:pt x="54" y="211"/>
                </a:cubicBezTo>
                <a:cubicBezTo>
                  <a:pt x="46" y="186"/>
                  <a:pt x="55" y="170"/>
                  <a:pt x="64" y="156"/>
                </a:cubicBezTo>
                <a:cubicBezTo>
                  <a:pt x="75" y="140"/>
                  <a:pt x="79" y="123"/>
                  <a:pt x="79" y="123"/>
                </a:cubicBezTo>
                <a:cubicBezTo>
                  <a:pt x="80" y="113"/>
                  <a:pt x="80" y="113"/>
                  <a:pt x="80" y="113"/>
                </a:cubicBezTo>
                <a:cubicBezTo>
                  <a:pt x="87" y="121"/>
                  <a:pt x="87" y="121"/>
                  <a:pt x="87" y="121"/>
                </a:cubicBezTo>
                <a:cubicBezTo>
                  <a:pt x="87" y="121"/>
                  <a:pt x="92" y="128"/>
                  <a:pt x="94" y="140"/>
                </a:cubicBezTo>
                <a:cubicBezTo>
                  <a:pt x="102" y="124"/>
                  <a:pt x="104" y="105"/>
                  <a:pt x="102" y="97"/>
                </a:cubicBezTo>
                <a:cubicBezTo>
                  <a:pt x="99" y="85"/>
                  <a:pt x="99" y="85"/>
                  <a:pt x="99" y="85"/>
                </a:cubicBezTo>
                <a:cubicBezTo>
                  <a:pt x="109" y="92"/>
                  <a:pt x="109" y="92"/>
                  <a:pt x="109" y="92"/>
                </a:cubicBezTo>
                <a:cubicBezTo>
                  <a:pt x="146" y="117"/>
                  <a:pt x="162" y="169"/>
                  <a:pt x="148" y="211"/>
                </a:cubicBezTo>
                <a:cubicBezTo>
                  <a:pt x="177" y="192"/>
                  <a:pt x="192" y="169"/>
                  <a:pt x="194" y="143"/>
                </a:cubicBezTo>
                <a:cubicBezTo>
                  <a:pt x="195" y="109"/>
                  <a:pt x="175" y="77"/>
                  <a:pt x="161" y="61"/>
                </a:cubicBezTo>
                <a:cubicBezTo>
                  <a:pt x="161" y="71"/>
                  <a:pt x="159" y="82"/>
                  <a:pt x="151" y="89"/>
                </a:cubicBezTo>
                <a:cubicBezTo>
                  <a:pt x="146" y="94"/>
                  <a:pt x="146" y="94"/>
                  <a:pt x="146" y="94"/>
                </a:cubicBezTo>
                <a:cubicBezTo>
                  <a:pt x="144" y="87"/>
                  <a:pt x="144" y="87"/>
                  <a:pt x="144" y="87"/>
                </a:cubicBezTo>
                <a:cubicBezTo>
                  <a:pt x="131" y="40"/>
                  <a:pt x="105" y="21"/>
                  <a:pt x="93" y="14"/>
                </a:cubicBezTo>
                <a:cubicBezTo>
                  <a:pt x="94" y="41"/>
                  <a:pt x="80" y="72"/>
                  <a:pt x="50" y="108"/>
                </a:cubicBezTo>
                <a:cubicBezTo>
                  <a:pt x="43" y="117"/>
                  <a:pt x="43" y="117"/>
                  <a:pt x="43" y="117"/>
                </a:cubicBezTo>
                <a:cubicBezTo>
                  <a:pt x="42" y="105"/>
                  <a:pt x="42" y="105"/>
                  <a:pt x="42" y="105"/>
                </a:cubicBezTo>
                <a:cubicBezTo>
                  <a:pt x="42" y="98"/>
                  <a:pt x="41" y="91"/>
                  <a:pt x="40" y="85"/>
                </a:cubicBezTo>
                <a:close/>
              </a:path>
            </a:pathLst>
          </a:custGeom>
          <a:solidFill>
            <a:srgbClr val="51A789"/>
          </a:solidFill>
          <a:ln>
            <a:noFill/>
          </a:ln>
        </p:spPr>
        <p:txBody>
          <a:bodyPr vert="horz" wrap="square" lIns="91368" tIns="45684" rIns="91368" bIns="45684" numCol="1" anchor="t" anchorCtr="0" compatLnSpc="1">
            <a:prstTxWarp prst="textNoShape">
              <a:avLst/>
            </a:prstTxWarp>
          </a:bodyPr>
          <a:lstStyle/>
          <a:p>
            <a:pPr defTabSz="913578">
              <a:defRPr/>
            </a:pPr>
            <a:endParaRPr lang="en-US" sz="1796" kern="0">
              <a:solidFill>
                <a:srgbClr val="000000"/>
              </a:solidFill>
              <a:latin typeface="Avenir Book" charset="0"/>
              <a:ea typeface="Avenir Book" charset="0"/>
              <a:cs typeface="Avenir Book" charset="0"/>
            </a:endParaRPr>
          </a:p>
        </p:txBody>
      </p:sp>
      <p:sp>
        <p:nvSpPr>
          <p:cNvPr id="135" name="TextBox 134"/>
          <p:cNvSpPr txBox="1"/>
          <p:nvPr/>
        </p:nvSpPr>
        <p:spPr>
          <a:xfrm>
            <a:off x="7053038" y="2772795"/>
            <a:ext cx="1512523" cy="465406"/>
          </a:xfrm>
          <a:prstGeom prst="rect">
            <a:avLst/>
          </a:prstGeom>
          <a:noFill/>
          <a:effectLst/>
        </p:spPr>
        <p:txBody>
          <a:bodyPr wrap="square" lIns="0" tIns="27411" rIns="0" bIns="27411" rtlCol="0" anchor="ctr">
            <a:spAutoFit/>
          </a:bodyPr>
          <a:lstStyle/>
          <a:p>
            <a:pPr algn="ctr" defTabSz="913578">
              <a:lnSpc>
                <a:spcPts val="1625"/>
              </a:lnSpc>
              <a:defRPr/>
            </a:pPr>
            <a:r>
              <a:rPr lang="en-US" altLang="en-US" sz="1200" kern="0" dirty="0">
                <a:solidFill>
                  <a:srgbClr val="FFFFFF"/>
                </a:solidFill>
                <a:latin typeface="Avenir Book" charset="0"/>
                <a:ea typeface="Avenir Book" charset="0"/>
                <a:cs typeface="Avenir Book" charset="0"/>
              </a:rPr>
              <a:t>Security Incident</a:t>
            </a:r>
          </a:p>
          <a:p>
            <a:pPr algn="ctr" defTabSz="913578">
              <a:lnSpc>
                <a:spcPts val="1625"/>
              </a:lnSpc>
              <a:defRPr/>
            </a:pPr>
            <a:r>
              <a:rPr lang="en-US" altLang="en-US" sz="1200" kern="0" dirty="0">
                <a:solidFill>
                  <a:srgbClr val="FFFFFF"/>
                </a:solidFill>
                <a:latin typeface="Avenir Book" charset="0"/>
                <a:ea typeface="Avenir Book" charset="0"/>
                <a:cs typeface="Avenir Book" charset="0"/>
              </a:rPr>
              <a:t>Response</a:t>
            </a:r>
          </a:p>
        </p:txBody>
      </p:sp>
      <p:sp>
        <p:nvSpPr>
          <p:cNvPr id="137" name="Rectangle 136"/>
          <p:cNvSpPr/>
          <p:nvPr/>
        </p:nvSpPr>
        <p:spPr>
          <a:xfrm>
            <a:off x="8627043" y="1588832"/>
            <a:ext cx="1295326" cy="1194964"/>
          </a:xfrm>
          <a:prstGeom prst="rect">
            <a:avLst/>
          </a:prstGeom>
          <a:solidFill>
            <a:schemeClr val="bg1">
              <a:alpha val="90000"/>
            </a:schemeClr>
          </a:solidFill>
          <a:ln>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26"/>
            <a:endParaRPr lang="en-US" sz="1050" dirty="0">
              <a:solidFill>
                <a:srgbClr val="FFFFFF"/>
              </a:solidFill>
              <a:latin typeface="Avenir Book" charset="0"/>
              <a:ea typeface="Avenir Book" charset="0"/>
              <a:cs typeface="Avenir Book" charset="0"/>
            </a:endParaRPr>
          </a:p>
        </p:txBody>
      </p:sp>
      <p:sp>
        <p:nvSpPr>
          <p:cNvPr id="138" name="Rectangle 137"/>
          <p:cNvSpPr/>
          <p:nvPr/>
        </p:nvSpPr>
        <p:spPr>
          <a:xfrm>
            <a:off x="8627042" y="2692401"/>
            <a:ext cx="1295326" cy="625954"/>
          </a:xfrm>
          <a:prstGeom prst="rect">
            <a:avLst/>
          </a:prstGeom>
          <a:solidFill>
            <a:srgbClr val="51A78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26"/>
            <a:endParaRPr lang="en-US" sz="1400" dirty="0">
              <a:solidFill>
                <a:srgbClr val="FFFFFF"/>
              </a:solidFill>
              <a:latin typeface="Avenir Book" charset="0"/>
              <a:ea typeface="Avenir Book" charset="0"/>
              <a:cs typeface="Avenir Book" charset="0"/>
            </a:endParaRPr>
          </a:p>
        </p:txBody>
      </p:sp>
      <p:sp>
        <p:nvSpPr>
          <p:cNvPr id="139" name="TextBox 138"/>
          <p:cNvSpPr txBox="1"/>
          <p:nvPr/>
        </p:nvSpPr>
        <p:spPr>
          <a:xfrm>
            <a:off x="8520770" y="2773710"/>
            <a:ext cx="1512523" cy="465406"/>
          </a:xfrm>
          <a:prstGeom prst="rect">
            <a:avLst/>
          </a:prstGeom>
          <a:noFill/>
          <a:effectLst/>
        </p:spPr>
        <p:txBody>
          <a:bodyPr wrap="square" lIns="0" tIns="27411" rIns="0" bIns="27411" rtlCol="0" anchor="ctr">
            <a:spAutoFit/>
          </a:bodyPr>
          <a:lstStyle/>
          <a:p>
            <a:pPr algn="ctr" defTabSz="913578">
              <a:lnSpc>
                <a:spcPts val="1625"/>
              </a:lnSpc>
              <a:defRPr/>
            </a:pPr>
            <a:r>
              <a:rPr lang="en-US" altLang="en-US" sz="1200" kern="0" dirty="0">
                <a:solidFill>
                  <a:srgbClr val="FFFFFF"/>
                </a:solidFill>
                <a:latin typeface="Avenir Book" charset="0"/>
                <a:ea typeface="Avenir Book" charset="0"/>
                <a:cs typeface="Avenir Book" charset="0"/>
              </a:rPr>
              <a:t>Vulnerability</a:t>
            </a:r>
          </a:p>
          <a:p>
            <a:pPr algn="ctr" defTabSz="913578">
              <a:lnSpc>
                <a:spcPts val="1625"/>
              </a:lnSpc>
              <a:defRPr/>
            </a:pPr>
            <a:r>
              <a:rPr lang="en-US" altLang="en-US" sz="1200" kern="0" dirty="0">
                <a:solidFill>
                  <a:srgbClr val="FFFFFF"/>
                </a:solidFill>
                <a:latin typeface="Avenir Book" charset="0"/>
                <a:ea typeface="Avenir Book" charset="0"/>
                <a:cs typeface="Avenir Book" charset="0"/>
              </a:rPr>
              <a:t>Response</a:t>
            </a:r>
          </a:p>
        </p:txBody>
      </p:sp>
      <p:sp>
        <p:nvSpPr>
          <p:cNvPr id="140" name="Freeform 9"/>
          <p:cNvSpPr>
            <a:spLocks noEditPoints="1"/>
          </p:cNvSpPr>
          <p:nvPr/>
        </p:nvSpPr>
        <p:spPr bwMode="auto">
          <a:xfrm>
            <a:off x="9007579" y="1851861"/>
            <a:ext cx="543304" cy="618637"/>
          </a:xfrm>
          <a:custGeom>
            <a:avLst/>
            <a:gdLst>
              <a:gd name="T0" fmla="*/ 2435 w 4571"/>
              <a:gd name="T1" fmla="*/ 37 h 5231"/>
              <a:gd name="T2" fmla="*/ 2160 w 4571"/>
              <a:gd name="T3" fmla="*/ 0 h 5231"/>
              <a:gd name="T4" fmla="*/ 1143 w 4571"/>
              <a:gd name="T5" fmla="*/ 735 h 5231"/>
              <a:gd name="T6" fmla="*/ 0 w 4571"/>
              <a:gd name="T7" fmla="*/ 1143 h 5231"/>
              <a:gd name="T8" fmla="*/ 2286 w 4571"/>
              <a:gd name="T9" fmla="*/ 5231 h 5231"/>
              <a:gd name="T10" fmla="*/ 4571 w 4571"/>
              <a:gd name="T11" fmla="*/ 1143 h 5231"/>
              <a:gd name="T12" fmla="*/ 3428 w 4571"/>
              <a:gd name="T13" fmla="*/ 735 h 5231"/>
              <a:gd name="T14" fmla="*/ 2286 w 4571"/>
              <a:gd name="T15" fmla="*/ 5053 h 5231"/>
              <a:gd name="T16" fmla="*/ 163 w 4571"/>
              <a:gd name="T17" fmla="*/ 898 h 5231"/>
              <a:gd name="T18" fmla="*/ 2246 w 4571"/>
              <a:gd name="T19" fmla="*/ 164 h 5231"/>
              <a:gd name="T20" fmla="*/ 3428 w 4571"/>
              <a:gd name="T21" fmla="*/ 898 h 5231"/>
              <a:gd name="T22" fmla="*/ 4408 w 4571"/>
              <a:gd name="T23" fmla="*/ 1143 h 5231"/>
              <a:gd name="T24" fmla="*/ 2286 w 4571"/>
              <a:gd name="T25" fmla="*/ 490 h 5231"/>
              <a:gd name="T26" fmla="*/ 1143 w 4571"/>
              <a:gd name="T27" fmla="*/ 1143 h 5231"/>
              <a:gd name="T28" fmla="*/ 408 w 4571"/>
              <a:gd name="T29" fmla="*/ 1225 h 5231"/>
              <a:gd name="T30" fmla="*/ 2286 w 4571"/>
              <a:gd name="T31" fmla="*/ 4746 h 5231"/>
              <a:gd name="T32" fmla="*/ 4163 w 4571"/>
              <a:gd name="T33" fmla="*/ 1225 h 5231"/>
              <a:gd name="T34" fmla="*/ 3428 w 4571"/>
              <a:gd name="T35" fmla="*/ 1143 h 5231"/>
              <a:gd name="T36" fmla="*/ 2286 w 4571"/>
              <a:gd name="T37" fmla="*/ 4558 h 5231"/>
              <a:gd name="T38" fmla="*/ 1143 w 4571"/>
              <a:gd name="T39" fmla="*/ 1306 h 5231"/>
              <a:gd name="T40" fmla="*/ 3428 w 4571"/>
              <a:gd name="T41" fmla="*/ 1306 h 5231"/>
              <a:gd name="T42" fmla="*/ 2286 w 4571"/>
              <a:gd name="T43" fmla="*/ 4558 h 5231"/>
              <a:gd name="T44" fmla="*/ 3076 w 4571"/>
              <a:gd name="T45" fmla="*/ 2017 h 5231"/>
              <a:gd name="T46" fmla="*/ 2669 w 4571"/>
              <a:gd name="T47" fmla="*/ 2247 h 5231"/>
              <a:gd name="T48" fmla="*/ 2626 w 4571"/>
              <a:gd name="T49" fmla="*/ 1821 h 5231"/>
              <a:gd name="T50" fmla="*/ 1945 w 4571"/>
              <a:gd name="T51" fmla="*/ 1821 h 5231"/>
              <a:gd name="T52" fmla="*/ 1903 w 4571"/>
              <a:gd name="T53" fmla="*/ 2247 h 5231"/>
              <a:gd name="T54" fmla="*/ 1495 w 4571"/>
              <a:gd name="T55" fmla="*/ 2017 h 5231"/>
              <a:gd name="T56" fmla="*/ 1655 w 4571"/>
              <a:gd name="T57" fmla="*/ 2417 h 5231"/>
              <a:gd name="T58" fmla="*/ 1780 w 4571"/>
              <a:gd name="T59" fmla="*/ 2587 h 5231"/>
              <a:gd name="T60" fmla="*/ 1435 w 4571"/>
              <a:gd name="T61" fmla="*/ 2758 h 5231"/>
              <a:gd name="T62" fmla="*/ 1819 w 4571"/>
              <a:gd name="T63" fmla="*/ 2928 h 5231"/>
              <a:gd name="T64" fmla="*/ 1374 w 4571"/>
              <a:gd name="T65" fmla="*/ 3208 h 5231"/>
              <a:gd name="T66" fmla="*/ 1725 w 4571"/>
              <a:gd name="T67" fmla="*/ 3098 h 5231"/>
              <a:gd name="T68" fmla="*/ 2286 w 4571"/>
              <a:gd name="T69" fmla="*/ 3353 h 5231"/>
              <a:gd name="T70" fmla="*/ 2846 w 4571"/>
              <a:gd name="T71" fmla="*/ 3098 h 5231"/>
              <a:gd name="T72" fmla="*/ 3197 w 4571"/>
              <a:gd name="T73" fmla="*/ 3208 h 5231"/>
              <a:gd name="T74" fmla="*/ 2753 w 4571"/>
              <a:gd name="T75" fmla="*/ 2928 h 5231"/>
              <a:gd name="T76" fmla="*/ 3137 w 4571"/>
              <a:gd name="T77" fmla="*/ 2758 h 5231"/>
              <a:gd name="T78" fmla="*/ 2791 w 4571"/>
              <a:gd name="T79" fmla="*/ 2587 h 5231"/>
              <a:gd name="T80" fmla="*/ 2917 w 4571"/>
              <a:gd name="T81" fmla="*/ 2417 h 5231"/>
              <a:gd name="T82" fmla="*/ 2200 w 4571"/>
              <a:gd name="T83" fmla="*/ 3159 h 5231"/>
              <a:gd name="T84" fmla="*/ 2200 w 4571"/>
              <a:gd name="T85" fmla="*/ 2186 h 5231"/>
              <a:gd name="T86" fmla="*/ 2115 w 4571"/>
              <a:gd name="T87" fmla="*/ 1821 h 5231"/>
              <a:gd name="T88" fmla="*/ 2456 w 4571"/>
              <a:gd name="T89" fmla="*/ 1821 h 5231"/>
              <a:gd name="T90" fmla="*/ 2115 w 4571"/>
              <a:gd name="T91" fmla="*/ 1821 h 5231"/>
              <a:gd name="T92" fmla="*/ 2371 w 4571"/>
              <a:gd name="T93" fmla="*/ 2186 h 5231"/>
              <a:gd name="T94" fmla="*/ 2371 w 4571"/>
              <a:gd name="T95" fmla="*/ 3159 h 5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71" h="5231">
                <a:moveTo>
                  <a:pt x="3428" y="735"/>
                </a:moveTo>
                <a:cubicBezTo>
                  <a:pt x="2908" y="735"/>
                  <a:pt x="2440" y="44"/>
                  <a:pt x="2435" y="37"/>
                </a:cubicBezTo>
                <a:cubicBezTo>
                  <a:pt x="2411" y="0"/>
                  <a:pt x="2411" y="0"/>
                  <a:pt x="2411" y="0"/>
                </a:cubicBezTo>
                <a:cubicBezTo>
                  <a:pt x="2160" y="0"/>
                  <a:pt x="2160" y="0"/>
                  <a:pt x="2160" y="0"/>
                </a:cubicBezTo>
                <a:cubicBezTo>
                  <a:pt x="2136" y="37"/>
                  <a:pt x="2136" y="37"/>
                  <a:pt x="2136" y="37"/>
                </a:cubicBezTo>
                <a:cubicBezTo>
                  <a:pt x="2131" y="44"/>
                  <a:pt x="1663" y="735"/>
                  <a:pt x="1143" y="735"/>
                </a:cubicBezTo>
                <a:cubicBezTo>
                  <a:pt x="0" y="735"/>
                  <a:pt x="0" y="735"/>
                  <a:pt x="0" y="735"/>
                </a:cubicBezTo>
                <a:cubicBezTo>
                  <a:pt x="0" y="1143"/>
                  <a:pt x="0" y="1143"/>
                  <a:pt x="0" y="1143"/>
                </a:cubicBezTo>
                <a:cubicBezTo>
                  <a:pt x="0" y="4264"/>
                  <a:pt x="2232" y="5209"/>
                  <a:pt x="2255" y="5218"/>
                </a:cubicBezTo>
                <a:cubicBezTo>
                  <a:pt x="2286" y="5231"/>
                  <a:pt x="2286" y="5231"/>
                  <a:pt x="2286" y="5231"/>
                </a:cubicBezTo>
                <a:cubicBezTo>
                  <a:pt x="2316" y="5218"/>
                  <a:pt x="2316" y="5218"/>
                  <a:pt x="2316" y="5218"/>
                </a:cubicBezTo>
                <a:cubicBezTo>
                  <a:pt x="2339" y="5209"/>
                  <a:pt x="4571" y="4264"/>
                  <a:pt x="4571" y="1143"/>
                </a:cubicBezTo>
                <a:cubicBezTo>
                  <a:pt x="4571" y="735"/>
                  <a:pt x="4571" y="735"/>
                  <a:pt x="4571" y="735"/>
                </a:cubicBezTo>
                <a:lnTo>
                  <a:pt x="3428" y="735"/>
                </a:lnTo>
                <a:close/>
                <a:moveTo>
                  <a:pt x="4408" y="1143"/>
                </a:moveTo>
                <a:cubicBezTo>
                  <a:pt x="4408" y="3951"/>
                  <a:pt x="2549" y="4929"/>
                  <a:pt x="2286" y="5053"/>
                </a:cubicBezTo>
                <a:cubicBezTo>
                  <a:pt x="2022" y="4929"/>
                  <a:pt x="163" y="3951"/>
                  <a:pt x="163" y="1143"/>
                </a:cubicBezTo>
                <a:cubicBezTo>
                  <a:pt x="163" y="898"/>
                  <a:pt x="163" y="898"/>
                  <a:pt x="163" y="898"/>
                </a:cubicBezTo>
                <a:cubicBezTo>
                  <a:pt x="1143" y="898"/>
                  <a:pt x="1143" y="898"/>
                  <a:pt x="1143" y="898"/>
                </a:cubicBezTo>
                <a:cubicBezTo>
                  <a:pt x="1681" y="898"/>
                  <a:pt x="2135" y="318"/>
                  <a:pt x="2246" y="164"/>
                </a:cubicBezTo>
                <a:cubicBezTo>
                  <a:pt x="2325" y="164"/>
                  <a:pt x="2325" y="164"/>
                  <a:pt x="2325" y="164"/>
                </a:cubicBezTo>
                <a:cubicBezTo>
                  <a:pt x="2436" y="318"/>
                  <a:pt x="2890" y="898"/>
                  <a:pt x="3428" y="898"/>
                </a:cubicBezTo>
                <a:cubicBezTo>
                  <a:pt x="4408" y="898"/>
                  <a:pt x="4408" y="898"/>
                  <a:pt x="4408" y="898"/>
                </a:cubicBezTo>
                <a:lnTo>
                  <a:pt x="4408" y="1143"/>
                </a:lnTo>
                <a:close/>
                <a:moveTo>
                  <a:pt x="2356" y="613"/>
                </a:moveTo>
                <a:cubicBezTo>
                  <a:pt x="2286" y="490"/>
                  <a:pt x="2286" y="490"/>
                  <a:pt x="2286" y="490"/>
                </a:cubicBezTo>
                <a:cubicBezTo>
                  <a:pt x="2215" y="613"/>
                  <a:pt x="2215" y="613"/>
                  <a:pt x="2215" y="613"/>
                </a:cubicBezTo>
                <a:cubicBezTo>
                  <a:pt x="2202" y="634"/>
                  <a:pt x="1899" y="1143"/>
                  <a:pt x="1143" y="1143"/>
                </a:cubicBezTo>
                <a:cubicBezTo>
                  <a:pt x="408" y="1143"/>
                  <a:pt x="408" y="1143"/>
                  <a:pt x="408" y="1143"/>
                </a:cubicBezTo>
                <a:cubicBezTo>
                  <a:pt x="408" y="1225"/>
                  <a:pt x="408" y="1225"/>
                  <a:pt x="408" y="1225"/>
                </a:cubicBezTo>
                <a:cubicBezTo>
                  <a:pt x="408" y="3693"/>
                  <a:pt x="2228" y="4715"/>
                  <a:pt x="2246" y="4725"/>
                </a:cubicBezTo>
                <a:cubicBezTo>
                  <a:pt x="2286" y="4746"/>
                  <a:pt x="2286" y="4746"/>
                  <a:pt x="2286" y="4746"/>
                </a:cubicBezTo>
                <a:cubicBezTo>
                  <a:pt x="2325" y="4725"/>
                  <a:pt x="2325" y="4725"/>
                  <a:pt x="2325" y="4725"/>
                </a:cubicBezTo>
                <a:cubicBezTo>
                  <a:pt x="2343" y="4715"/>
                  <a:pt x="4163" y="3693"/>
                  <a:pt x="4163" y="1225"/>
                </a:cubicBezTo>
                <a:cubicBezTo>
                  <a:pt x="4163" y="1143"/>
                  <a:pt x="4163" y="1143"/>
                  <a:pt x="4163" y="1143"/>
                </a:cubicBezTo>
                <a:cubicBezTo>
                  <a:pt x="3428" y="1143"/>
                  <a:pt x="3428" y="1143"/>
                  <a:pt x="3428" y="1143"/>
                </a:cubicBezTo>
                <a:cubicBezTo>
                  <a:pt x="2672" y="1143"/>
                  <a:pt x="2369" y="634"/>
                  <a:pt x="2356" y="613"/>
                </a:cubicBezTo>
                <a:close/>
                <a:moveTo>
                  <a:pt x="2286" y="4558"/>
                </a:moveTo>
                <a:cubicBezTo>
                  <a:pt x="2030" y="4399"/>
                  <a:pt x="608" y="3419"/>
                  <a:pt x="572" y="1306"/>
                </a:cubicBezTo>
                <a:cubicBezTo>
                  <a:pt x="1143" y="1306"/>
                  <a:pt x="1143" y="1306"/>
                  <a:pt x="1143" y="1306"/>
                </a:cubicBezTo>
                <a:cubicBezTo>
                  <a:pt x="1790" y="1306"/>
                  <a:pt x="2145" y="968"/>
                  <a:pt x="2286" y="794"/>
                </a:cubicBezTo>
                <a:cubicBezTo>
                  <a:pt x="2426" y="968"/>
                  <a:pt x="2781" y="1306"/>
                  <a:pt x="3428" y="1306"/>
                </a:cubicBezTo>
                <a:cubicBezTo>
                  <a:pt x="3999" y="1306"/>
                  <a:pt x="3999" y="1306"/>
                  <a:pt x="3999" y="1306"/>
                </a:cubicBezTo>
                <a:cubicBezTo>
                  <a:pt x="3963" y="3419"/>
                  <a:pt x="2542" y="4399"/>
                  <a:pt x="2286" y="4558"/>
                </a:cubicBezTo>
                <a:close/>
                <a:moveTo>
                  <a:pt x="3197" y="2137"/>
                </a:moveTo>
                <a:cubicBezTo>
                  <a:pt x="3076" y="2017"/>
                  <a:pt x="3076" y="2017"/>
                  <a:pt x="3076" y="2017"/>
                </a:cubicBezTo>
                <a:cubicBezTo>
                  <a:pt x="2846" y="2247"/>
                  <a:pt x="2846" y="2247"/>
                  <a:pt x="2846" y="2247"/>
                </a:cubicBezTo>
                <a:cubicBezTo>
                  <a:pt x="2669" y="2247"/>
                  <a:pt x="2669" y="2247"/>
                  <a:pt x="2669" y="2247"/>
                </a:cubicBezTo>
                <a:cubicBezTo>
                  <a:pt x="2623" y="2178"/>
                  <a:pt x="2569" y="2120"/>
                  <a:pt x="2511" y="2077"/>
                </a:cubicBezTo>
                <a:cubicBezTo>
                  <a:pt x="2581" y="2014"/>
                  <a:pt x="2626" y="1923"/>
                  <a:pt x="2626" y="1821"/>
                </a:cubicBezTo>
                <a:cubicBezTo>
                  <a:pt x="2626" y="1634"/>
                  <a:pt x="2473" y="1481"/>
                  <a:pt x="2286" y="1481"/>
                </a:cubicBezTo>
                <a:cubicBezTo>
                  <a:pt x="2098" y="1481"/>
                  <a:pt x="1945" y="1634"/>
                  <a:pt x="1945" y="1821"/>
                </a:cubicBezTo>
                <a:cubicBezTo>
                  <a:pt x="1945" y="1923"/>
                  <a:pt x="1990" y="2014"/>
                  <a:pt x="2061" y="2077"/>
                </a:cubicBezTo>
                <a:cubicBezTo>
                  <a:pt x="2002" y="2120"/>
                  <a:pt x="1948" y="2178"/>
                  <a:pt x="1903" y="2247"/>
                </a:cubicBezTo>
                <a:cubicBezTo>
                  <a:pt x="1725" y="2247"/>
                  <a:pt x="1725" y="2247"/>
                  <a:pt x="1725" y="2247"/>
                </a:cubicBezTo>
                <a:cubicBezTo>
                  <a:pt x="1495" y="2017"/>
                  <a:pt x="1495" y="2017"/>
                  <a:pt x="1495" y="2017"/>
                </a:cubicBezTo>
                <a:cubicBezTo>
                  <a:pt x="1374" y="2137"/>
                  <a:pt x="1374" y="2137"/>
                  <a:pt x="1374" y="2137"/>
                </a:cubicBezTo>
                <a:cubicBezTo>
                  <a:pt x="1655" y="2417"/>
                  <a:pt x="1655" y="2417"/>
                  <a:pt x="1655" y="2417"/>
                </a:cubicBezTo>
                <a:cubicBezTo>
                  <a:pt x="1819" y="2417"/>
                  <a:pt x="1819" y="2417"/>
                  <a:pt x="1819" y="2417"/>
                </a:cubicBezTo>
                <a:cubicBezTo>
                  <a:pt x="1800" y="2471"/>
                  <a:pt x="1786" y="2528"/>
                  <a:pt x="1780" y="2587"/>
                </a:cubicBezTo>
                <a:cubicBezTo>
                  <a:pt x="1435" y="2587"/>
                  <a:pt x="1435" y="2587"/>
                  <a:pt x="1435" y="2587"/>
                </a:cubicBezTo>
                <a:cubicBezTo>
                  <a:pt x="1435" y="2758"/>
                  <a:pt x="1435" y="2758"/>
                  <a:pt x="1435" y="2758"/>
                </a:cubicBezTo>
                <a:cubicBezTo>
                  <a:pt x="1780" y="2758"/>
                  <a:pt x="1780" y="2758"/>
                  <a:pt x="1780" y="2758"/>
                </a:cubicBezTo>
                <a:cubicBezTo>
                  <a:pt x="1786" y="2817"/>
                  <a:pt x="1800" y="2874"/>
                  <a:pt x="1819" y="2928"/>
                </a:cubicBezTo>
                <a:cubicBezTo>
                  <a:pt x="1655" y="2928"/>
                  <a:pt x="1655" y="2928"/>
                  <a:pt x="1655" y="2928"/>
                </a:cubicBezTo>
                <a:cubicBezTo>
                  <a:pt x="1374" y="3208"/>
                  <a:pt x="1374" y="3208"/>
                  <a:pt x="1374" y="3208"/>
                </a:cubicBezTo>
                <a:cubicBezTo>
                  <a:pt x="1495" y="3328"/>
                  <a:pt x="1495" y="3328"/>
                  <a:pt x="1495" y="3328"/>
                </a:cubicBezTo>
                <a:cubicBezTo>
                  <a:pt x="1725" y="3098"/>
                  <a:pt x="1725" y="3098"/>
                  <a:pt x="1725" y="3098"/>
                </a:cubicBezTo>
                <a:cubicBezTo>
                  <a:pt x="1903" y="3098"/>
                  <a:pt x="1903" y="3098"/>
                  <a:pt x="1903" y="3098"/>
                </a:cubicBezTo>
                <a:cubicBezTo>
                  <a:pt x="2005" y="3254"/>
                  <a:pt x="2153" y="3353"/>
                  <a:pt x="2286" y="3353"/>
                </a:cubicBezTo>
                <a:cubicBezTo>
                  <a:pt x="2418" y="3353"/>
                  <a:pt x="2566" y="3254"/>
                  <a:pt x="2669" y="3098"/>
                </a:cubicBezTo>
                <a:cubicBezTo>
                  <a:pt x="2846" y="3098"/>
                  <a:pt x="2846" y="3098"/>
                  <a:pt x="2846" y="3098"/>
                </a:cubicBezTo>
                <a:cubicBezTo>
                  <a:pt x="3076" y="3328"/>
                  <a:pt x="3076" y="3328"/>
                  <a:pt x="3076" y="3328"/>
                </a:cubicBezTo>
                <a:cubicBezTo>
                  <a:pt x="3197" y="3208"/>
                  <a:pt x="3197" y="3208"/>
                  <a:pt x="3197" y="3208"/>
                </a:cubicBezTo>
                <a:cubicBezTo>
                  <a:pt x="2917" y="2928"/>
                  <a:pt x="2917" y="2928"/>
                  <a:pt x="2917" y="2928"/>
                </a:cubicBezTo>
                <a:cubicBezTo>
                  <a:pt x="2753" y="2928"/>
                  <a:pt x="2753" y="2928"/>
                  <a:pt x="2753" y="2928"/>
                </a:cubicBezTo>
                <a:cubicBezTo>
                  <a:pt x="2771" y="2874"/>
                  <a:pt x="2785" y="2817"/>
                  <a:pt x="2791" y="2758"/>
                </a:cubicBezTo>
                <a:cubicBezTo>
                  <a:pt x="3137" y="2758"/>
                  <a:pt x="3137" y="2758"/>
                  <a:pt x="3137" y="2758"/>
                </a:cubicBezTo>
                <a:cubicBezTo>
                  <a:pt x="3137" y="2587"/>
                  <a:pt x="3137" y="2587"/>
                  <a:pt x="3137" y="2587"/>
                </a:cubicBezTo>
                <a:cubicBezTo>
                  <a:pt x="2791" y="2587"/>
                  <a:pt x="2791" y="2587"/>
                  <a:pt x="2791" y="2587"/>
                </a:cubicBezTo>
                <a:cubicBezTo>
                  <a:pt x="2785" y="2528"/>
                  <a:pt x="2771" y="2471"/>
                  <a:pt x="2753" y="2417"/>
                </a:cubicBezTo>
                <a:cubicBezTo>
                  <a:pt x="2917" y="2417"/>
                  <a:pt x="2917" y="2417"/>
                  <a:pt x="2917" y="2417"/>
                </a:cubicBezTo>
                <a:lnTo>
                  <a:pt x="3197" y="2137"/>
                </a:lnTo>
                <a:close/>
                <a:moveTo>
                  <a:pt x="2200" y="3159"/>
                </a:moveTo>
                <a:cubicBezTo>
                  <a:pt x="2079" y="3094"/>
                  <a:pt x="1945" y="2907"/>
                  <a:pt x="1945" y="2672"/>
                </a:cubicBezTo>
                <a:cubicBezTo>
                  <a:pt x="1945" y="2438"/>
                  <a:pt x="2079" y="2251"/>
                  <a:pt x="2200" y="2186"/>
                </a:cubicBezTo>
                <a:lnTo>
                  <a:pt x="2200" y="3159"/>
                </a:lnTo>
                <a:close/>
                <a:moveTo>
                  <a:pt x="2115" y="1821"/>
                </a:moveTo>
                <a:cubicBezTo>
                  <a:pt x="2115" y="1728"/>
                  <a:pt x="2192" y="1651"/>
                  <a:pt x="2286" y="1651"/>
                </a:cubicBezTo>
                <a:cubicBezTo>
                  <a:pt x="2379" y="1651"/>
                  <a:pt x="2456" y="1728"/>
                  <a:pt x="2456" y="1821"/>
                </a:cubicBezTo>
                <a:cubicBezTo>
                  <a:pt x="2456" y="1915"/>
                  <a:pt x="2379" y="1992"/>
                  <a:pt x="2286" y="1992"/>
                </a:cubicBezTo>
                <a:cubicBezTo>
                  <a:pt x="2192" y="1992"/>
                  <a:pt x="2115" y="1915"/>
                  <a:pt x="2115" y="1821"/>
                </a:cubicBezTo>
                <a:close/>
                <a:moveTo>
                  <a:pt x="2371" y="3159"/>
                </a:moveTo>
                <a:cubicBezTo>
                  <a:pt x="2371" y="2186"/>
                  <a:pt x="2371" y="2186"/>
                  <a:pt x="2371" y="2186"/>
                </a:cubicBezTo>
                <a:cubicBezTo>
                  <a:pt x="2493" y="2251"/>
                  <a:pt x="2626" y="2438"/>
                  <a:pt x="2626" y="2672"/>
                </a:cubicBezTo>
                <a:cubicBezTo>
                  <a:pt x="2626" y="2907"/>
                  <a:pt x="2493" y="3094"/>
                  <a:pt x="2371" y="3159"/>
                </a:cubicBezTo>
                <a:close/>
              </a:path>
            </a:pathLst>
          </a:custGeom>
          <a:solidFill>
            <a:srgbClr val="51A789"/>
          </a:solidFill>
          <a:ln>
            <a:noFill/>
          </a:ln>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142" name="Rectangle 141"/>
          <p:cNvSpPr/>
          <p:nvPr/>
        </p:nvSpPr>
        <p:spPr>
          <a:xfrm>
            <a:off x="10084156" y="1588832"/>
            <a:ext cx="1295326" cy="1194964"/>
          </a:xfrm>
          <a:prstGeom prst="rect">
            <a:avLst/>
          </a:prstGeom>
          <a:solidFill>
            <a:schemeClr val="bg1">
              <a:alpha val="90000"/>
            </a:schemeClr>
          </a:solidFill>
          <a:ln>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26"/>
            <a:endParaRPr lang="en-US" sz="1050" dirty="0">
              <a:solidFill>
                <a:srgbClr val="FFFFFF"/>
              </a:solidFill>
              <a:latin typeface="Avenir Book" charset="0"/>
              <a:ea typeface="Avenir Book" charset="0"/>
              <a:cs typeface="Avenir Book" charset="0"/>
            </a:endParaRPr>
          </a:p>
        </p:txBody>
      </p:sp>
      <p:sp>
        <p:nvSpPr>
          <p:cNvPr id="143" name="Rectangle 142"/>
          <p:cNvSpPr/>
          <p:nvPr/>
        </p:nvSpPr>
        <p:spPr>
          <a:xfrm>
            <a:off x="10084155" y="2692401"/>
            <a:ext cx="1295326" cy="625954"/>
          </a:xfrm>
          <a:prstGeom prst="rect">
            <a:avLst/>
          </a:prstGeom>
          <a:solidFill>
            <a:srgbClr val="51A78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26"/>
            <a:endParaRPr lang="en-US" sz="1400" dirty="0">
              <a:solidFill>
                <a:srgbClr val="FFFFFF"/>
              </a:solidFill>
              <a:latin typeface="Avenir Book" charset="0"/>
              <a:ea typeface="Avenir Book" charset="0"/>
              <a:cs typeface="Avenir Book" charset="0"/>
            </a:endParaRPr>
          </a:p>
        </p:txBody>
      </p:sp>
      <p:sp>
        <p:nvSpPr>
          <p:cNvPr id="144" name="TextBox 143"/>
          <p:cNvSpPr txBox="1"/>
          <p:nvPr/>
        </p:nvSpPr>
        <p:spPr>
          <a:xfrm>
            <a:off x="9977882" y="2773710"/>
            <a:ext cx="1512523" cy="465406"/>
          </a:xfrm>
          <a:prstGeom prst="rect">
            <a:avLst/>
          </a:prstGeom>
          <a:noFill/>
          <a:effectLst/>
        </p:spPr>
        <p:txBody>
          <a:bodyPr wrap="square" lIns="0" tIns="27411" rIns="0" bIns="27411" rtlCol="0" anchor="ctr">
            <a:spAutoFit/>
          </a:bodyPr>
          <a:lstStyle/>
          <a:p>
            <a:pPr algn="ctr" defTabSz="913578">
              <a:lnSpc>
                <a:spcPts val="1625"/>
              </a:lnSpc>
              <a:defRPr/>
            </a:pPr>
            <a:r>
              <a:rPr lang="en-US" altLang="en-US" sz="1200" kern="0" dirty="0">
                <a:solidFill>
                  <a:srgbClr val="FFFFFF"/>
                </a:solidFill>
                <a:latin typeface="Avenir Book" charset="0"/>
                <a:ea typeface="Avenir Book" charset="0"/>
                <a:cs typeface="Avenir Book" charset="0"/>
              </a:rPr>
              <a:t>Threat</a:t>
            </a:r>
          </a:p>
          <a:p>
            <a:pPr algn="ctr" defTabSz="913578">
              <a:lnSpc>
                <a:spcPts val="1625"/>
              </a:lnSpc>
              <a:defRPr/>
            </a:pPr>
            <a:r>
              <a:rPr lang="en-US" altLang="en-US" sz="1200" kern="0" dirty="0">
                <a:solidFill>
                  <a:srgbClr val="FFFFFF"/>
                </a:solidFill>
                <a:latin typeface="Avenir Book" charset="0"/>
                <a:ea typeface="Avenir Book" charset="0"/>
                <a:cs typeface="Avenir Book" charset="0"/>
              </a:rPr>
              <a:t>Intelligence</a:t>
            </a:r>
          </a:p>
        </p:txBody>
      </p:sp>
      <p:pic>
        <p:nvPicPr>
          <p:cNvPr id="145" name="Picture 14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0105409" y="1724183"/>
            <a:ext cx="1075104" cy="946393"/>
          </a:xfrm>
          <a:prstGeom prst="rect">
            <a:avLst/>
          </a:prstGeom>
        </p:spPr>
      </p:pic>
      <p:sp>
        <p:nvSpPr>
          <p:cNvPr id="107" name="TextBox 106"/>
          <p:cNvSpPr txBox="1"/>
          <p:nvPr/>
        </p:nvSpPr>
        <p:spPr>
          <a:xfrm>
            <a:off x="1087056" y="1109788"/>
            <a:ext cx="4972361" cy="461297"/>
          </a:xfrm>
          <a:prstGeom prst="rect">
            <a:avLst/>
          </a:prstGeom>
          <a:noFill/>
        </p:spPr>
        <p:txBody>
          <a:bodyPr wrap="none" rtlCol="0">
            <a:spAutoFit/>
          </a:bodyPr>
          <a:lstStyle/>
          <a:p>
            <a:pPr defTabSz="456926">
              <a:spcBef>
                <a:spcPts val="1200"/>
              </a:spcBef>
              <a:buClr>
                <a:srgbClr val="D1232B"/>
              </a:buClr>
            </a:pPr>
            <a:r>
              <a:rPr lang="en-US" sz="2398" dirty="0">
                <a:solidFill>
                  <a:srgbClr val="000000"/>
                </a:solidFill>
                <a:latin typeface="Avenir Book" charset="0"/>
                <a:ea typeface="Avenir Book" charset="0"/>
                <a:cs typeface="Avenir Book" charset="0"/>
              </a:rPr>
              <a:t>Governance, Risk, &amp; Compliance (GRC)</a:t>
            </a:r>
            <a:endParaRPr lang="en-US" sz="2398" dirty="0">
              <a:solidFill>
                <a:srgbClr val="000000"/>
              </a:solidFill>
              <a:latin typeface="Calibri"/>
            </a:endParaRPr>
          </a:p>
        </p:txBody>
      </p:sp>
      <p:sp>
        <p:nvSpPr>
          <p:cNvPr id="146" name="TextBox 145"/>
          <p:cNvSpPr txBox="1"/>
          <p:nvPr/>
        </p:nvSpPr>
        <p:spPr>
          <a:xfrm>
            <a:off x="7807350" y="1114890"/>
            <a:ext cx="2608842" cy="461297"/>
          </a:xfrm>
          <a:prstGeom prst="rect">
            <a:avLst/>
          </a:prstGeom>
          <a:noFill/>
        </p:spPr>
        <p:txBody>
          <a:bodyPr wrap="none" rtlCol="0">
            <a:spAutoFit/>
          </a:bodyPr>
          <a:lstStyle/>
          <a:p>
            <a:pPr defTabSz="456926">
              <a:spcBef>
                <a:spcPts val="1200"/>
              </a:spcBef>
              <a:buClr>
                <a:srgbClr val="D1232B"/>
              </a:buClr>
            </a:pPr>
            <a:r>
              <a:rPr lang="en-US" sz="2398">
                <a:solidFill>
                  <a:srgbClr val="000000"/>
                </a:solidFill>
                <a:latin typeface="Avenir Book" charset="0"/>
                <a:ea typeface="Avenir Book" charset="0"/>
                <a:cs typeface="Avenir Book" charset="0"/>
              </a:rPr>
              <a:t>Security Operations</a:t>
            </a:r>
            <a:endParaRPr lang="en-US" sz="2398" dirty="0">
              <a:solidFill>
                <a:srgbClr val="000000"/>
              </a:solidFill>
              <a:latin typeface="Calibri"/>
            </a:endParaRPr>
          </a:p>
        </p:txBody>
      </p:sp>
      <p:grpSp>
        <p:nvGrpSpPr>
          <p:cNvPr id="115" name="Group 114"/>
          <p:cNvGrpSpPr/>
          <p:nvPr/>
        </p:nvGrpSpPr>
        <p:grpSpPr>
          <a:xfrm>
            <a:off x="212683" y="3722324"/>
            <a:ext cx="1972972" cy="1442374"/>
            <a:chOff x="209619" y="3722473"/>
            <a:chExt cx="1973999" cy="1443125"/>
          </a:xfrm>
          <a:solidFill>
            <a:schemeClr val="accent5">
              <a:lumMod val="40000"/>
              <a:lumOff val="60000"/>
            </a:schemeClr>
          </a:solidFill>
          <a:scene3d>
            <a:camera prst="orthographicFront">
              <a:rot lat="0" lon="0" rev="0"/>
            </a:camera>
            <a:lightRig rig="glow" dir="t">
              <a:rot lat="0" lon="0" rev="4800000"/>
            </a:lightRig>
          </a:scene3d>
        </p:grpSpPr>
        <p:sp>
          <p:nvSpPr>
            <p:cNvPr id="147" name="Rounded Rectangular Callout 146"/>
            <p:cNvSpPr/>
            <p:nvPr/>
          </p:nvSpPr>
          <p:spPr>
            <a:xfrm flipV="1">
              <a:off x="209619" y="3722473"/>
              <a:ext cx="1944000" cy="1443125"/>
            </a:xfrm>
            <a:prstGeom prst="wedgeRoundRectCallout">
              <a:avLst>
                <a:gd name="adj1" fmla="val 26649"/>
                <a:gd name="adj2" fmla="val 82900"/>
                <a:gd name="adj3" fmla="val 16667"/>
              </a:avLst>
            </a:prstGeom>
            <a:grpFill/>
            <a:ln>
              <a:noFill/>
            </a:ln>
            <a:effectLst>
              <a:outerShdw blurRad="190500" dist="228600" dir="2700000" algn="ctr">
                <a:srgbClr val="000000">
                  <a:alpha val="30000"/>
                </a:srgbClr>
              </a:outerShdw>
            </a:effectLst>
            <a:sp3d prstMaterial="matte">
              <a:bevelT w="127000" h="635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136443" indent="-136443" defTabSz="913852">
                <a:lnSpc>
                  <a:spcPct val="150000"/>
                </a:lnSpc>
                <a:spcAft>
                  <a:spcPts val="600"/>
                </a:spcAft>
                <a:defRPr/>
              </a:pPr>
              <a:endParaRPr lang="en-US" sz="1400" dirty="0">
                <a:solidFill>
                  <a:srgbClr val="FFFFFF"/>
                </a:solidFill>
                <a:latin typeface="Avenir Book" charset="0"/>
              </a:endParaRPr>
            </a:p>
          </p:txBody>
        </p:sp>
        <p:sp>
          <p:nvSpPr>
            <p:cNvPr id="114" name="TextBox 113"/>
            <p:cNvSpPr txBox="1"/>
            <p:nvPr/>
          </p:nvSpPr>
          <p:spPr>
            <a:xfrm>
              <a:off x="394327" y="3748600"/>
              <a:ext cx="1789291" cy="1231748"/>
            </a:xfrm>
            <a:prstGeom prst="rect">
              <a:avLst/>
            </a:prstGeom>
            <a:grpFill/>
            <a:ln>
              <a:noFill/>
            </a:ln>
            <a:effectLst>
              <a:outerShdw blurRad="190500" dist="228600" dir="2700000" algn="ctr">
                <a:srgbClr val="000000">
                  <a:alpha val="30000"/>
                </a:srgbClr>
              </a:outerShdw>
            </a:effectLst>
            <a:sp3d prstMaterial="matte">
              <a:bevelT w="127000" h="63500"/>
            </a:sp3d>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defTabSz="456926">
                <a:spcBef>
                  <a:spcPts val="1200"/>
                </a:spcBef>
                <a:buClr>
                  <a:srgbClr val="D1232B"/>
                </a:buClr>
              </a:pPr>
              <a:r>
                <a:rPr lang="en-US" sz="1600" dirty="0">
                  <a:solidFill>
                    <a:schemeClr val="tx1"/>
                  </a:solidFill>
                  <a:latin typeface="Avenir Book" charset="0"/>
                </a:rPr>
                <a:t>GDPR Regulation Requirements</a:t>
              </a:r>
            </a:p>
            <a:p>
              <a:pPr defTabSz="456926">
                <a:spcBef>
                  <a:spcPts val="1200"/>
                </a:spcBef>
                <a:buClr>
                  <a:srgbClr val="D1232B"/>
                </a:buClr>
              </a:pPr>
              <a:r>
                <a:rPr lang="en-US" sz="1600" dirty="0">
                  <a:solidFill>
                    <a:schemeClr val="tx1"/>
                  </a:solidFill>
                  <a:latin typeface="Avenir Book" charset="0"/>
                </a:rPr>
                <a:t>Privacy Policy Management</a:t>
              </a:r>
            </a:p>
          </p:txBody>
        </p:sp>
      </p:grpSp>
      <p:grpSp>
        <p:nvGrpSpPr>
          <p:cNvPr id="152" name="Group 151"/>
          <p:cNvGrpSpPr/>
          <p:nvPr/>
        </p:nvGrpSpPr>
        <p:grpSpPr>
          <a:xfrm>
            <a:off x="4404489" y="3697421"/>
            <a:ext cx="1942988" cy="874220"/>
            <a:chOff x="-7432483" y="2436859"/>
            <a:chExt cx="1944000" cy="874676"/>
          </a:xfrm>
          <a:solidFill>
            <a:schemeClr val="accent4">
              <a:lumMod val="60000"/>
              <a:lumOff val="40000"/>
            </a:schemeClr>
          </a:solidFill>
          <a:scene3d>
            <a:camera prst="orthographicFront">
              <a:rot lat="0" lon="0" rev="0"/>
            </a:camera>
            <a:lightRig rig="glow" dir="t">
              <a:rot lat="0" lon="0" rev="4800000"/>
            </a:lightRig>
          </a:scene3d>
        </p:grpSpPr>
        <p:sp>
          <p:nvSpPr>
            <p:cNvPr id="153" name="Rounded Rectangular Callout 152"/>
            <p:cNvSpPr/>
            <p:nvPr/>
          </p:nvSpPr>
          <p:spPr>
            <a:xfrm flipH="1" flipV="1">
              <a:off x="-7432483" y="2436859"/>
              <a:ext cx="1944000" cy="874676"/>
            </a:xfrm>
            <a:prstGeom prst="wedgeRoundRectCallout">
              <a:avLst>
                <a:gd name="adj1" fmla="val 47440"/>
                <a:gd name="adj2" fmla="val 105255"/>
                <a:gd name="adj3" fmla="val 16667"/>
              </a:avLst>
            </a:prstGeom>
            <a:grpFill/>
            <a:ln>
              <a:noFill/>
            </a:ln>
            <a:effectLst>
              <a:outerShdw blurRad="190500" dist="228600" dir="2700000" algn="ctr">
                <a:srgbClr val="000000">
                  <a:alpha val="30000"/>
                </a:srgbClr>
              </a:outerShdw>
            </a:effectLst>
            <a:sp3d prstMaterial="matte">
              <a:bevelT w="127000" h="635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136443" indent="-136443" defTabSz="913852">
                <a:lnSpc>
                  <a:spcPct val="150000"/>
                </a:lnSpc>
                <a:spcAft>
                  <a:spcPts val="600"/>
                </a:spcAft>
                <a:defRPr/>
              </a:pPr>
              <a:endParaRPr lang="en-US" sz="1400" dirty="0">
                <a:solidFill>
                  <a:sysClr val="windowText" lastClr="000000"/>
                </a:solidFill>
                <a:latin typeface="Avenir Book" charset="0"/>
              </a:endParaRPr>
            </a:p>
          </p:txBody>
        </p:sp>
        <p:sp>
          <p:nvSpPr>
            <p:cNvPr id="154" name="TextBox 153"/>
            <p:cNvSpPr txBox="1"/>
            <p:nvPr/>
          </p:nvSpPr>
          <p:spPr>
            <a:xfrm>
              <a:off x="-7137566" y="2581767"/>
              <a:ext cx="1425079" cy="584775"/>
            </a:xfrm>
            <a:prstGeom prst="rect">
              <a:avLst/>
            </a:prstGeom>
            <a:grpFill/>
            <a:ln>
              <a:noFill/>
            </a:ln>
            <a:effectLst>
              <a:outerShdw blurRad="190500" dist="228600" dir="2700000" algn="ctr">
                <a:srgbClr val="000000">
                  <a:alpha val="30000"/>
                </a:srgbClr>
              </a:outerShdw>
            </a:effectLst>
            <a:sp3d prstMaterial="matte">
              <a:bevelT w="127000" h="63500"/>
            </a:sp3d>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defTabSz="456926">
                <a:spcBef>
                  <a:spcPts val="1200"/>
                </a:spcBef>
                <a:buClr>
                  <a:srgbClr val="D1232B"/>
                </a:buClr>
              </a:pPr>
              <a:r>
                <a:rPr lang="en-US" sz="1600" dirty="0">
                  <a:solidFill>
                    <a:sysClr val="windowText" lastClr="000000"/>
                  </a:solidFill>
                  <a:latin typeface="Avenir Book" charset="0"/>
                </a:rPr>
                <a:t>Privacy Audit Management</a:t>
              </a:r>
            </a:p>
          </p:txBody>
        </p:sp>
      </p:grpSp>
      <p:grpSp>
        <p:nvGrpSpPr>
          <p:cNvPr id="150" name="Group 149"/>
          <p:cNvGrpSpPr/>
          <p:nvPr/>
        </p:nvGrpSpPr>
        <p:grpSpPr>
          <a:xfrm>
            <a:off x="2250966" y="4061970"/>
            <a:ext cx="1942988" cy="874220"/>
            <a:chOff x="1685162" y="4902184"/>
            <a:chExt cx="1944000" cy="874676"/>
          </a:xfrm>
          <a:solidFill>
            <a:schemeClr val="accent5">
              <a:lumMod val="40000"/>
              <a:lumOff val="60000"/>
            </a:schemeClr>
          </a:solidFill>
          <a:scene3d>
            <a:camera prst="orthographicFront">
              <a:rot lat="0" lon="0" rev="0"/>
            </a:camera>
            <a:lightRig rig="glow" dir="t">
              <a:rot lat="0" lon="0" rev="4800000"/>
            </a:lightRig>
          </a:scene3d>
        </p:grpSpPr>
        <p:sp>
          <p:nvSpPr>
            <p:cNvPr id="155" name="Rounded Rectangular Callout 154"/>
            <p:cNvSpPr/>
            <p:nvPr/>
          </p:nvSpPr>
          <p:spPr>
            <a:xfrm flipH="1" flipV="1">
              <a:off x="1685162" y="4902184"/>
              <a:ext cx="1944000" cy="874676"/>
            </a:xfrm>
            <a:prstGeom prst="wedgeRoundRectCallout">
              <a:avLst>
                <a:gd name="adj1" fmla="val 52717"/>
                <a:gd name="adj2" fmla="val 156748"/>
                <a:gd name="adj3" fmla="val 16667"/>
              </a:avLst>
            </a:prstGeom>
            <a:grpFill/>
            <a:ln>
              <a:noFill/>
            </a:ln>
            <a:effectLst>
              <a:outerShdw blurRad="190500" dist="228600" dir="2700000" algn="ctr">
                <a:srgbClr val="000000">
                  <a:alpha val="30000"/>
                </a:srgbClr>
              </a:outerShdw>
            </a:effectLst>
            <a:sp3d prstMaterial="matte">
              <a:bevelT w="127000" h="635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136443" indent="-136443" defTabSz="913852">
                <a:lnSpc>
                  <a:spcPct val="150000"/>
                </a:lnSpc>
                <a:spcAft>
                  <a:spcPts val="600"/>
                </a:spcAft>
                <a:defRPr/>
              </a:pPr>
              <a:endParaRPr lang="en-US" sz="1400" dirty="0">
                <a:solidFill>
                  <a:srgbClr val="FFFFFF"/>
                </a:solidFill>
                <a:latin typeface="Avenir Book" charset="0"/>
              </a:endParaRPr>
            </a:p>
          </p:txBody>
        </p:sp>
        <p:sp>
          <p:nvSpPr>
            <p:cNvPr id="156" name="TextBox 155"/>
            <p:cNvSpPr txBox="1"/>
            <p:nvPr/>
          </p:nvSpPr>
          <p:spPr>
            <a:xfrm>
              <a:off x="1905062" y="4924023"/>
              <a:ext cx="1636473" cy="831430"/>
            </a:xfrm>
            <a:prstGeom prst="rect">
              <a:avLst/>
            </a:prstGeom>
            <a:grpFill/>
            <a:ln>
              <a:noFill/>
            </a:ln>
            <a:effectLst>
              <a:outerShdw blurRad="190500" dist="228600" dir="2700000" algn="ctr">
                <a:srgbClr val="000000">
                  <a:alpha val="30000"/>
                </a:srgbClr>
              </a:outerShdw>
            </a:effectLst>
            <a:sp3d prstMaterial="matte">
              <a:bevelT w="127000" h="63500"/>
            </a:sp3d>
          </p:spPr>
          <p:txBody>
            <a:bodyPr wrap="square" rtlCol="0">
              <a:spAutoFit/>
            </a:bodyPr>
            <a:lstStyle/>
            <a:p>
              <a:pPr defTabSz="456926">
                <a:spcBef>
                  <a:spcPts val="1200"/>
                </a:spcBef>
                <a:buClr>
                  <a:srgbClr val="D1232B"/>
                </a:buClr>
              </a:pPr>
              <a:r>
                <a:rPr lang="en-US" sz="1600" dirty="0">
                  <a:latin typeface="Avenir Book" charset="0"/>
                </a:rPr>
                <a:t>Data Protection Impact Assessment</a:t>
              </a:r>
            </a:p>
          </p:txBody>
        </p:sp>
      </p:grpSp>
      <p:grpSp>
        <p:nvGrpSpPr>
          <p:cNvPr id="148" name="Group 147"/>
          <p:cNvGrpSpPr/>
          <p:nvPr/>
        </p:nvGrpSpPr>
        <p:grpSpPr>
          <a:xfrm>
            <a:off x="724501" y="1439018"/>
            <a:ext cx="1942988" cy="874220"/>
            <a:chOff x="721701" y="1437981"/>
            <a:chExt cx="1944000" cy="874676"/>
          </a:xfrm>
          <a:solidFill>
            <a:schemeClr val="accent2">
              <a:lumMod val="20000"/>
              <a:lumOff val="80000"/>
            </a:schemeClr>
          </a:solidFill>
          <a:scene3d>
            <a:camera prst="orthographicFront">
              <a:rot lat="0" lon="0" rev="0"/>
            </a:camera>
            <a:lightRig rig="glow" dir="t">
              <a:rot lat="0" lon="0" rev="4800000"/>
            </a:lightRig>
          </a:scene3d>
        </p:grpSpPr>
        <p:sp>
          <p:nvSpPr>
            <p:cNvPr id="158" name="Rounded Rectangular Callout 157"/>
            <p:cNvSpPr/>
            <p:nvPr/>
          </p:nvSpPr>
          <p:spPr>
            <a:xfrm>
              <a:off x="721701" y="1437981"/>
              <a:ext cx="1944000" cy="874676"/>
            </a:xfrm>
            <a:prstGeom prst="wedgeRoundRectCallout">
              <a:avLst>
                <a:gd name="adj1" fmla="val 52728"/>
                <a:gd name="adj2" fmla="val 98204"/>
                <a:gd name="adj3" fmla="val 16667"/>
              </a:avLst>
            </a:prstGeom>
            <a:grpFill/>
            <a:ln>
              <a:noFill/>
            </a:ln>
            <a:effectLst>
              <a:outerShdw blurRad="190500" dist="228600" dir="2700000" algn="ctr">
                <a:srgbClr val="000000">
                  <a:alpha val="30000"/>
                </a:srgbClr>
              </a:outerShdw>
            </a:effectLst>
            <a:sp3d prstMaterial="matte">
              <a:bevelT w="127000" h="63500"/>
            </a:sp3d>
          </p:spPr>
          <p:style>
            <a:lnRef idx="3">
              <a:schemeClr val="lt1"/>
            </a:lnRef>
            <a:fillRef idx="1">
              <a:schemeClr val="accent2"/>
            </a:fillRef>
            <a:effectRef idx="1">
              <a:schemeClr val="accent2"/>
            </a:effectRef>
            <a:fontRef idx="minor">
              <a:schemeClr val="lt1"/>
            </a:fontRef>
          </p:style>
          <p:txBody>
            <a:bodyPr rtlCol="0" anchor="ctr"/>
            <a:lstStyle/>
            <a:p>
              <a:pPr marL="136443" indent="-136443" defTabSz="913852">
                <a:lnSpc>
                  <a:spcPct val="150000"/>
                </a:lnSpc>
                <a:spcAft>
                  <a:spcPts val="600"/>
                </a:spcAft>
                <a:defRPr/>
              </a:pPr>
              <a:endParaRPr lang="en-US" sz="1400" dirty="0">
                <a:solidFill>
                  <a:srgbClr val="FFFFFF"/>
                </a:solidFill>
                <a:latin typeface="Avenir Book" charset="0"/>
              </a:endParaRPr>
            </a:p>
          </p:txBody>
        </p:sp>
        <p:sp>
          <p:nvSpPr>
            <p:cNvPr id="164" name="TextBox 163"/>
            <p:cNvSpPr txBox="1"/>
            <p:nvPr/>
          </p:nvSpPr>
          <p:spPr>
            <a:xfrm>
              <a:off x="838631" y="1572243"/>
              <a:ext cx="1789291" cy="584775"/>
            </a:xfrm>
            <a:prstGeom prst="rect">
              <a:avLst/>
            </a:prstGeom>
            <a:grpFill/>
            <a:ln>
              <a:noFill/>
            </a:ln>
            <a:effectLst>
              <a:outerShdw blurRad="190500" dist="228600" dir="2700000" algn="ctr">
                <a:srgbClr val="000000">
                  <a:alpha val="30000"/>
                </a:srgbClr>
              </a:outerShdw>
            </a:effectLst>
            <a:sp3d prstMaterial="matte">
              <a:bevelT w="127000" h="63500"/>
            </a:sp3d>
          </p:spPr>
          <p:txBody>
            <a:bodyPr wrap="square" rtlCol="0">
              <a:spAutoFit/>
            </a:bodyPr>
            <a:lstStyle/>
            <a:p>
              <a:pPr defTabSz="456926">
                <a:spcBef>
                  <a:spcPts val="1200"/>
                </a:spcBef>
                <a:buClr>
                  <a:srgbClr val="D1232B"/>
                </a:buClr>
              </a:pPr>
              <a:r>
                <a:rPr lang="en-US" sz="1600" dirty="0">
                  <a:latin typeface="Avenir Book" charset="0"/>
                </a:rPr>
                <a:t>Privacy Risk Framework</a:t>
              </a:r>
            </a:p>
          </p:txBody>
        </p:sp>
      </p:grpSp>
      <p:grpSp>
        <p:nvGrpSpPr>
          <p:cNvPr id="173" name="Group 172"/>
          <p:cNvGrpSpPr/>
          <p:nvPr/>
        </p:nvGrpSpPr>
        <p:grpSpPr>
          <a:xfrm>
            <a:off x="6723920" y="3678451"/>
            <a:ext cx="1942987" cy="874220"/>
            <a:chOff x="4478759" y="3688926"/>
            <a:chExt cx="1944000" cy="874676"/>
          </a:xfrm>
          <a:solidFill>
            <a:srgbClr val="148F86"/>
          </a:solidFill>
          <a:scene3d>
            <a:camera prst="orthographicFront">
              <a:rot lat="0" lon="0" rev="0"/>
            </a:camera>
            <a:lightRig rig="glow" dir="t">
              <a:rot lat="0" lon="0" rev="4800000"/>
            </a:lightRig>
          </a:scene3d>
        </p:grpSpPr>
        <p:sp>
          <p:nvSpPr>
            <p:cNvPr id="174" name="Rounded Rectangular Callout 173"/>
            <p:cNvSpPr/>
            <p:nvPr/>
          </p:nvSpPr>
          <p:spPr>
            <a:xfrm flipH="1" flipV="1">
              <a:off x="4478759" y="3688926"/>
              <a:ext cx="1944000" cy="874676"/>
            </a:xfrm>
            <a:prstGeom prst="wedgeRoundRectCallout">
              <a:avLst>
                <a:gd name="adj1" fmla="val 87186"/>
                <a:gd name="adj2" fmla="val 94557"/>
                <a:gd name="adj3" fmla="val 16667"/>
              </a:avLst>
            </a:prstGeom>
            <a:grpFill/>
            <a:ln>
              <a:noFill/>
            </a:ln>
            <a:effectLst>
              <a:outerShdw blurRad="190500" dist="228600" dir="2700000" algn="ctr">
                <a:srgbClr val="000000">
                  <a:alpha val="30000"/>
                </a:srgbClr>
              </a:outerShdw>
            </a:effectLst>
            <a:sp3d prstMaterial="matte">
              <a:bevelT w="127000" h="635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136443" indent="-136443" defTabSz="913852">
                <a:lnSpc>
                  <a:spcPct val="150000"/>
                </a:lnSpc>
                <a:spcAft>
                  <a:spcPts val="600"/>
                </a:spcAft>
                <a:defRPr/>
              </a:pPr>
              <a:endParaRPr lang="en-US" sz="1400" dirty="0">
                <a:solidFill>
                  <a:srgbClr val="FFFFFF"/>
                </a:solidFill>
                <a:latin typeface="Avenir Book" charset="0"/>
              </a:endParaRPr>
            </a:p>
          </p:txBody>
        </p:sp>
        <p:sp>
          <p:nvSpPr>
            <p:cNvPr id="175" name="TextBox 174"/>
            <p:cNvSpPr txBox="1"/>
            <p:nvPr/>
          </p:nvSpPr>
          <p:spPr>
            <a:xfrm>
              <a:off x="4656650" y="3728649"/>
              <a:ext cx="1561307" cy="584775"/>
            </a:xfrm>
            <a:prstGeom prst="rect">
              <a:avLst/>
            </a:prstGeom>
            <a:grpFill/>
            <a:ln>
              <a:noFill/>
            </a:ln>
            <a:effectLst>
              <a:outerShdw blurRad="190500" dist="228600" dir="2700000" algn="ctr">
                <a:srgbClr val="000000">
                  <a:alpha val="30000"/>
                </a:srgbClr>
              </a:outerShdw>
            </a:effectLst>
            <a:sp3d prstMaterial="matte">
              <a:bevelT w="127000" h="63500"/>
            </a:sp3d>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defTabSz="456926">
                <a:spcBef>
                  <a:spcPts val="1200"/>
                </a:spcBef>
                <a:buClr>
                  <a:srgbClr val="D1232B"/>
                </a:buClr>
              </a:pPr>
              <a:r>
                <a:rPr lang="en-US" sz="1600" dirty="0">
                  <a:solidFill>
                    <a:srgbClr val="FFFFFF"/>
                  </a:solidFill>
                  <a:latin typeface="Avenir Book" charset="0"/>
                </a:rPr>
                <a:t>3rd Party GDPR Compliance</a:t>
              </a:r>
            </a:p>
          </p:txBody>
        </p:sp>
      </p:grpSp>
      <p:grpSp>
        <p:nvGrpSpPr>
          <p:cNvPr id="151" name="Group 150"/>
          <p:cNvGrpSpPr/>
          <p:nvPr/>
        </p:nvGrpSpPr>
        <p:grpSpPr>
          <a:xfrm>
            <a:off x="5294500" y="1595440"/>
            <a:ext cx="1512523" cy="1729642"/>
            <a:chOff x="5294080" y="1594483"/>
            <a:chExt cx="1513311" cy="1730544"/>
          </a:xfrm>
        </p:grpSpPr>
        <p:sp>
          <p:nvSpPr>
            <p:cNvPr id="157" name="Rectangle 156"/>
            <p:cNvSpPr/>
            <p:nvPr/>
          </p:nvSpPr>
          <p:spPr>
            <a:xfrm>
              <a:off x="5405872" y="1594483"/>
              <a:ext cx="1296000" cy="1195586"/>
            </a:xfrm>
            <a:prstGeom prst="rect">
              <a:avLst/>
            </a:prstGeom>
            <a:solidFill>
              <a:schemeClr val="bg1">
                <a:alpha val="9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26"/>
              <a:endParaRPr lang="en-US" sz="1050" dirty="0">
                <a:solidFill>
                  <a:srgbClr val="FFFFFF"/>
                </a:solidFill>
                <a:latin typeface="Avenir Book" charset="0"/>
                <a:ea typeface="Avenir Book" charset="0"/>
                <a:cs typeface="Avenir Book" charset="0"/>
              </a:endParaRPr>
            </a:p>
          </p:txBody>
        </p:sp>
        <p:sp>
          <p:nvSpPr>
            <p:cNvPr id="160" name="Rectangle 159"/>
            <p:cNvSpPr/>
            <p:nvPr/>
          </p:nvSpPr>
          <p:spPr>
            <a:xfrm>
              <a:off x="5401559" y="2698627"/>
              <a:ext cx="1306800" cy="6264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26"/>
              <a:endParaRPr lang="en-US" sz="1400" dirty="0">
                <a:solidFill>
                  <a:srgbClr val="FFFFFF"/>
                </a:solidFill>
                <a:latin typeface="Avenir Book" charset="0"/>
                <a:ea typeface="Avenir Book" charset="0"/>
                <a:cs typeface="Avenir Book" charset="0"/>
              </a:endParaRPr>
            </a:p>
          </p:txBody>
        </p:sp>
        <p:sp>
          <p:nvSpPr>
            <p:cNvPr id="165" name="TextBox 164"/>
            <p:cNvSpPr txBox="1"/>
            <p:nvPr/>
          </p:nvSpPr>
          <p:spPr>
            <a:xfrm>
              <a:off x="5294080" y="2788895"/>
              <a:ext cx="1513311" cy="465754"/>
            </a:xfrm>
            <a:prstGeom prst="rect">
              <a:avLst/>
            </a:prstGeom>
            <a:noFill/>
            <a:effectLst/>
          </p:spPr>
          <p:txBody>
            <a:bodyPr wrap="square" lIns="0" tIns="27411" rIns="0" bIns="27411" rtlCol="0" anchor="ctr">
              <a:spAutoFit/>
            </a:bodyPr>
            <a:lstStyle>
              <a:defPPr>
                <a:defRPr lang="en-US"/>
              </a:defPPr>
              <a:lvl1pPr algn="ctr" defTabSz="914126">
                <a:lnSpc>
                  <a:spcPts val="1625"/>
                </a:lnSpc>
                <a:defRPr sz="1200" kern="0">
                  <a:solidFill>
                    <a:srgbClr val="FFFFFF"/>
                  </a:solidFill>
                  <a:latin typeface="Avenir Book" charset="0"/>
                  <a:ea typeface="Avenir Book" charset="0"/>
                  <a:cs typeface="Avenir Book" charset="0"/>
                </a:defRPr>
              </a:lvl1pPr>
            </a:lstStyle>
            <a:p>
              <a:pPr defTabSz="913578"/>
              <a:r>
                <a:rPr lang="en-US" altLang="en-US" dirty="0"/>
                <a:t>Vendor Risk</a:t>
              </a:r>
            </a:p>
            <a:p>
              <a:pPr defTabSz="913578"/>
              <a:r>
                <a:rPr lang="en-US" altLang="en-US" dirty="0"/>
                <a:t>Management</a:t>
              </a:r>
            </a:p>
          </p:txBody>
        </p:sp>
        <p:pic>
          <p:nvPicPr>
            <p:cNvPr id="166" name="Picture 165"/>
            <p:cNvPicPr>
              <a:picLocks noChangeAspect="1"/>
            </p:cNvPicPr>
            <p:nvPr/>
          </p:nvPicPr>
          <p:blipFill>
            <a:blip r:embed="rId5" cstate="email">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5629247" y="1704272"/>
              <a:ext cx="905489" cy="905489"/>
            </a:xfrm>
            <a:prstGeom prst="rect">
              <a:avLst/>
            </a:prstGeom>
          </p:spPr>
        </p:pic>
      </p:grpSp>
      <p:grpSp>
        <p:nvGrpSpPr>
          <p:cNvPr id="167" name="Group 166"/>
          <p:cNvGrpSpPr/>
          <p:nvPr/>
        </p:nvGrpSpPr>
        <p:grpSpPr>
          <a:xfrm>
            <a:off x="3871279" y="1597749"/>
            <a:ext cx="1512523" cy="1719534"/>
            <a:chOff x="3870117" y="1577745"/>
            <a:chExt cx="1513311" cy="1720430"/>
          </a:xfrm>
        </p:grpSpPr>
        <p:grpSp>
          <p:nvGrpSpPr>
            <p:cNvPr id="168" name="Group 167"/>
            <p:cNvGrpSpPr/>
            <p:nvPr/>
          </p:nvGrpSpPr>
          <p:grpSpPr>
            <a:xfrm>
              <a:off x="3962857" y="1577745"/>
              <a:ext cx="1296000" cy="1720430"/>
              <a:chOff x="3962857" y="1577745"/>
              <a:chExt cx="1296000" cy="1720430"/>
            </a:xfrm>
          </p:grpSpPr>
          <p:sp>
            <p:nvSpPr>
              <p:cNvPr id="170" name="Rectangle 169"/>
              <p:cNvSpPr/>
              <p:nvPr/>
            </p:nvSpPr>
            <p:spPr>
              <a:xfrm>
                <a:off x="3962857" y="1577745"/>
                <a:ext cx="1296000" cy="1195586"/>
              </a:xfrm>
              <a:prstGeom prst="rect">
                <a:avLst/>
              </a:prstGeom>
              <a:solidFill>
                <a:schemeClr val="bg1">
                  <a:alpha val="9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26"/>
                <a:endParaRPr lang="en-US" sz="1050" dirty="0">
                  <a:solidFill>
                    <a:srgbClr val="FFFFFF"/>
                  </a:solidFill>
                  <a:latin typeface="Avenir Book" charset="0"/>
                  <a:ea typeface="Avenir Book" charset="0"/>
                  <a:cs typeface="Avenir Book" charset="0"/>
                </a:endParaRPr>
              </a:p>
            </p:txBody>
          </p:sp>
          <p:sp>
            <p:nvSpPr>
              <p:cNvPr id="171" name="Rectangle 170"/>
              <p:cNvSpPr/>
              <p:nvPr/>
            </p:nvSpPr>
            <p:spPr>
              <a:xfrm>
                <a:off x="3962857" y="2671895"/>
                <a:ext cx="1296000" cy="626280"/>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26"/>
                <a:endParaRPr lang="en-US" sz="1400" dirty="0">
                  <a:solidFill>
                    <a:srgbClr val="FFFFFF"/>
                  </a:solidFill>
                  <a:latin typeface="Avenir Book" charset="0"/>
                  <a:ea typeface="Avenir Book" charset="0"/>
                  <a:cs typeface="Avenir Book" charset="0"/>
                </a:endParaRPr>
              </a:p>
            </p:txBody>
          </p:sp>
          <p:pic>
            <p:nvPicPr>
              <p:cNvPr id="172" name="Picture 171"/>
              <p:cNvPicPr>
                <a:picLocks noChangeAspect="1"/>
              </p:cNvPicPr>
              <p:nvPr/>
            </p:nvPicPr>
            <p:blipFill>
              <a:blip r:embed="rId6" cstate="email">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4059648" y="1754433"/>
                <a:ext cx="1104728" cy="791510"/>
              </a:xfrm>
              <a:prstGeom prst="rect">
                <a:avLst/>
              </a:prstGeom>
              <a:noFill/>
            </p:spPr>
          </p:pic>
        </p:grpSp>
        <p:sp>
          <p:nvSpPr>
            <p:cNvPr id="169" name="TextBox 168"/>
            <p:cNvSpPr txBox="1"/>
            <p:nvPr/>
          </p:nvSpPr>
          <p:spPr>
            <a:xfrm>
              <a:off x="3870117" y="2742950"/>
              <a:ext cx="1513311" cy="465754"/>
            </a:xfrm>
            <a:prstGeom prst="rect">
              <a:avLst/>
            </a:prstGeom>
            <a:noFill/>
            <a:effectLst/>
          </p:spPr>
          <p:txBody>
            <a:bodyPr wrap="square" lIns="0" tIns="27411" rIns="0" bIns="27411" rtlCol="0" anchor="ctr">
              <a:spAutoFit/>
            </a:bodyPr>
            <a:lstStyle/>
            <a:p>
              <a:pPr algn="ctr" defTabSz="913578">
                <a:lnSpc>
                  <a:spcPts val="1625"/>
                </a:lnSpc>
                <a:defRPr/>
              </a:pPr>
              <a:r>
                <a:rPr lang="en-US" altLang="en-US" sz="1200" kern="0" dirty="0">
                  <a:solidFill>
                    <a:srgbClr val="FFFFFF"/>
                  </a:solidFill>
                  <a:latin typeface="Avenir Book" charset="0"/>
                  <a:ea typeface="Avenir Book" charset="0"/>
                  <a:cs typeface="Avenir Book" charset="0"/>
                </a:rPr>
                <a:t>Audit</a:t>
              </a:r>
            </a:p>
            <a:p>
              <a:pPr algn="ctr" defTabSz="913578">
                <a:lnSpc>
                  <a:spcPts val="1625"/>
                </a:lnSpc>
                <a:defRPr/>
              </a:pPr>
              <a:r>
                <a:rPr lang="en-US" altLang="en-US" sz="1200" kern="0" dirty="0">
                  <a:solidFill>
                    <a:srgbClr val="FFFFFF"/>
                  </a:solidFill>
                  <a:latin typeface="Avenir Book" charset="0"/>
                  <a:ea typeface="Avenir Book" charset="0"/>
                  <a:cs typeface="Avenir Book" charset="0"/>
                </a:rPr>
                <a:t>Engagement</a:t>
              </a:r>
            </a:p>
          </p:txBody>
        </p:sp>
      </p:grpSp>
    </p:spTree>
    <p:extLst>
      <p:ext uri="{BB962C8B-B14F-4D97-AF65-F5344CB8AC3E}">
        <p14:creationId xmlns:p14="http://schemas.microsoft.com/office/powerpoint/2010/main" val="2043346771"/>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a typeface="Avenir Book" charset="0"/>
                <a:cs typeface="Avenir Book" charset="0"/>
              </a:rPr>
              <a:t>Leverage the Now Platform to Implement GDPR</a:t>
            </a:r>
          </a:p>
        </p:txBody>
      </p:sp>
      <p:sp>
        <p:nvSpPr>
          <p:cNvPr id="4" name="Freeform 12"/>
          <p:cNvSpPr>
            <a:spLocks/>
          </p:cNvSpPr>
          <p:nvPr/>
        </p:nvSpPr>
        <p:spPr bwMode="auto">
          <a:xfrm>
            <a:off x="1100765" y="3454748"/>
            <a:ext cx="10278716" cy="1406967"/>
          </a:xfrm>
          <a:custGeom>
            <a:avLst/>
            <a:gdLst>
              <a:gd name="T0" fmla="*/ 4334 w 6293"/>
              <a:gd name="T1" fmla="*/ 0 h 262"/>
              <a:gd name="T2" fmla="*/ 4054 w 6293"/>
              <a:gd name="T3" fmla="*/ 0 h 262"/>
              <a:gd name="T4" fmla="*/ 2338 w 6293"/>
              <a:gd name="T5" fmla="*/ 0 h 262"/>
              <a:gd name="T6" fmla="*/ 2088 w 6293"/>
              <a:gd name="T7" fmla="*/ 0 h 262"/>
              <a:gd name="T8" fmla="*/ 0 w 6293"/>
              <a:gd name="T9" fmla="*/ 0 h 262"/>
              <a:gd name="T10" fmla="*/ 0 w 6293"/>
              <a:gd name="T11" fmla="*/ 262 h 262"/>
              <a:gd name="T12" fmla="*/ 2092 w 6293"/>
              <a:gd name="T13" fmla="*/ 262 h 262"/>
              <a:gd name="T14" fmla="*/ 2338 w 6293"/>
              <a:gd name="T15" fmla="*/ 262 h 262"/>
              <a:gd name="T16" fmla="*/ 4054 w 6293"/>
              <a:gd name="T17" fmla="*/ 262 h 262"/>
              <a:gd name="T18" fmla="*/ 4334 w 6293"/>
              <a:gd name="T19" fmla="*/ 262 h 262"/>
              <a:gd name="T20" fmla="*/ 6293 w 6293"/>
              <a:gd name="T21" fmla="*/ 262 h 262"/>
              <a:gd name="T22" fmla="*/ 6293 w 6293"/>
              <a:gd name="T23" fmla="*/ 0 h 262"/>
              <a:gd name="T24" fmla="*/ 4334 w 6293"/>
              <a:gd name="T25"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93" h="262">
                <a:moveTo>
                  <a:pt x="4334" y="0"/>
                </a:moveTo>
                <a:lnTo>
                  <a:pt x="4054" y="0"/>
                </a:lnTo>
                <a:lnTo>
                  <a:pt x="2338" y="0"/>
                </a:lnTo>
                <a:lnTo>
                  <a:pt x="2088" y="0"/>
                </a:lnTo>
                <a:lnTo>
                  <a:pt x="0" y="0"/>
                </a:lnTo>
                <a:lnTo>
                  <a:pt x="0" y="262"/>
                </a:lnTo>
                <a:lnTo>
                  <a:pt x="2092" y="262"/>
                </a:lnTo>
                <a:lnTo>
                  <a:pt x="2338" y="262"/>
                </a:lnTo>
                <a:lnTo>
                  <a:pt x="4054" y="262"/>
                </a:lnTo>
                <a:lnTo>
                  <a:pt x="4334" y="262"/>
                </a:lnTo>
                <a:lnTo>
                  <a:pt x="6293" y="262"/>
                </a:lnTo>
                <a:lnTo>
                  <a:pt x="6293" y="0"/>
                </a:lnTo>
                <a:lnTo>
                  <a:pt x="4334" y="0"/>
                </a:lnTo>
                <a:close/>
              </a:path>
            </a:pathLst>
          </a:custGeom>
          <a:solidFill>
            <a:srgbClr val="496874"/>
          </a:solidFill>
          <a:ln>
            <a:noFill/>
          </a:ln>
          <a:effectLst>
            <a:outerShdw blurRad="50800" dist="25400" dir="5400000" algn="t" rotWithShape="0">
              <a:prstClr val="black">
                <a:alpha val="20000"/>
              </a:prstClr>
            </a:outerShdw>
          </a:effec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5" name="Freeform 12"/>
          <p:cNvSpPr>
            <a:spLocks/>
          </p:cNvSpPr>
          <p:nvPr/>
        </p:nvSpPr>
        <p:spPr bwMode="auto">
          <a:xfrm>
            <a:off x="1100765" y="4950534"/>
            <a:ext cx="10278715" cy="1154817"/>
          </a:xfrm>
          <a:custGeom>
            <a:avLst/>
            <a:gdLst>
              <a:gd name="T0" fmla="*/ 4334 w 6293"/>
              <a:gd name="T1" fmla="*/ 0 h 262"/>
              <a:gd name="T2" fmla="*/ 4054 w 6293"/>
              <a:gd name="T3" fmla="*/ 0 h 262"/>
              <a:gd name="T4" fmla="*/ 2338 w 6293"/>
              <a:gd name="T5" fmla="*/ 0 h 262"/>
              <a:gd name="T6" fmla="*/ 2088 w 6293"/>
              <a:gd name="T7" fmla="*/ 0 h 262"/>
              <a:gd name="T8" fmla="*/ 0 w 6293"/>
              <a:gd name="T9" fmla="*/ 0 h 262"/>
              <a:gd name="T10" fmla="*/ 0 w 6293"/>
              <a:gd name="T11" fmla="*/ 262 h 262"/>
              <a:gd name="T12" fmla="*/ 2092 w 6293"/>
              <a:gd name="T13" fmla="*/ 262 h 262"/>
              <a:gd name="T14" fmla="*/ 2338 w 6293"/>
              <a:gd name="T15" fmla="*/ 262 h 262"/>
              <a:gd name="T16" fmla="*/ 4054 w 6293"/>
              <a:gd name="T17" fmla="*/ 262 h 262"/>
              <a:gd name="T18" fmla="*/ 4334 w 6293"/>
              <a:gd name="T19" fmla="*/ 262 h 262"/>
              <a:gd name="T20" fmla="*/ 6293 w 6293"/>
              <a:gd name="T21" fmla="*/ 262 h 262"/>
              <a:gd name="T22" fmla="*/ 6293 w 6293"/>
              <a:gd name="T23" fmla="*/ 0 h 262"/>
              <a:gd name="T24" fmla="*/ 4334 w 6293"/>
              <a:gd name="T25"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93" h="262">
                <a:moveTo>
                  <a:pt x="4334" y="0"/>
                </a:moveTo>
                <a:lnTo>
                  <a:pt x="4054" y="0"/>
                </a:lnTo>
                <a:lnTo>
                  <a:pt x="2338" y="0"/>
                </a:lnTo>
                <a:lnTo>
                  <a:pt x="2088" y="0"/>
                </a:lnTo>
                <a:lnTo>
                  <a:pt x="0" y="0"/>
                </a:lnTo>
                <a:lnTo>
                  <a:pt x="0" y="262"/>
                </a:lnTo>
                <a:lnTo>
                  <a:pt x="2092" y="262"/>
                </a:lnTo>
                <a:lnTo>
                  <a:pt x="2338" y="262"/>
                </a:lnTo>
                <a:lnTo>
                  <a:pt x="4054" y="262"/>
                </a:lnTo>
                <a:lnTo>
                  <a:pt x="4334" y="262"/>
                </a:lnTo>
                <a:lnTo>
                  <a:pt x="6293" y="262"/>
                </a:lnTo>
                <a:lnTo>
                  <a:pt x="6293" y="0"/>
                </a:lnTo>
                <a:lnTo>
                  <a:pt x="4334" y="0"/>
                </a:lnTo>
                <a:close/>
              </a:path>
            </a:pathLst>
          </a:custGeom>
          <a:solidFill>
            <a:srgbClr val="496874"/>
          </a:solidFill>
          <a:ln>
            <a:noFill/>
          </a:ln>
          <a:effectLst>
            <a:outerShdw blurRad="50800" dist="25400" dir="5400000" algn="t" rotWithShape="0">
              <a:prstClr val="black">
                <a:alpha val="20000"/>
              </a:prstClr>
            </a:outerShdw>
          </a:effectLst>
        </p:spPr>
        <p:txBody>
          <a:bodyPr vert="horz" wrap="square" lIns="91368" tIns="45684" rIns="91368" bIns="45684" numCol="1" anchor="t" anchorCtr="0" compatLnSpc="1">
            <a:prstTxWarp prst="textNoShape">
              <a:avLst/>
            </a:prstTxWarp>
          </a:bodyPr>
          <a:lstStyle/>
          <a:p>
            <a:pPr defTabSz="456926"/>
            <a:endParaRPr lang="en-US" sz="1796">
              <a:solidFill>
                <a:srgbClr val="FFFFFF"/>
              </a:solidFill>
              <a:latin typeface="Calibri"/>
            </a:endParaRPr>
          </a:p>
        </p:txBody>
      </p:sp>
      <p:sp>
        <p:nvSpPr>
          <p:cNvPr id="6" name="Freeform 5"/>
          <p:cNvSpPr>
            <a:spLocks/>
          </p:cNvSpPr>
          <p:nvPr/>
        </p:nvSpPr>
        <p:spPr bwMode="auto">
          <a:xfrm>
            <a:off x="9894339" y="5164698"/>
            <a:ext cx="1486327" cy="940653"/>
          </a:xfrm>
          <a:custGeom>
            <a:avLst/>
            <a:gdLst>
              <a:gd name="T0" fmla="*/ 2396 w 2396"/>
              <a:gd name="T1" fmla="*/ 0 h 1524"/>
              <a:gd name="T2" fmla="*/ 1915 w 2396"/>
              <a:gd name="T3" fmla="*/ 363 h 1524"/>
              <a:gd name="T4" fmla="*/ 1756 w 2396"/>
              <a:gd name="T5" fmla="*/ 331 h 1524"/>
              <a:gd name="T6" fmla="*/ 1308 w 2396"/>
              <a:gd name="T7" fmla="*/ 714 h 1524"/>
              <a:gd name="T8" fmla="*/ 1035 w 2396"/>
              <a:gd name="T9" fmla="*/ 931 h 1524"/>
              <a:gd name="T10" fmla="*/ 850 w 2396"/>
              <a:gd name="T11" fmla="*/ 905 h 1524"/>
              <a:gd name="T12" fmla="*/ 298 w 2396"/>
              <a:gd name="T13" fmla="*/ 1271 h 1524"/>
              <a:gd name="T14" fmla="*/ 0 w 2396"/>
              <a:gd name="T15" fmla="*/ 1507 h 1524"/>
              <a:gd name="T16" fmla="*/ 1 w 2396"/>
              <a:gd name="T17" fmla="*/ 1524 h 1524"/>
              <a:gd name="T18" fmla="*/ 2396 w 2396"/>
              <a:gd name="T19" fmla="*/ 1524 h 1524"/>
              <a:gd name="T20" fmla="*/ 2396 w 2396"/>
              <a:gd name="T21"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96" h="1524">
                <a:moveTo>
                  <a:pt x="2396" y="0"/>
                </a:moveTo>
                <a:cubicBezTo>
                  <a:pt x="2183" y="0"/>
                  <a:pt x="1999" y="149"/>
                  <a:pt x="1915" y="363"/>
                </a:cubicBezTo>
                <a:cubicBezTo>
                  <a:pt x="1865" y="343"/>
                  <a:pt x="1812" y="331"/>
                  <a:pt x="1756" y="331"/>
                </a:cubicBezTo>
                <a:cubicBezTo>
                  <a:pt x="1541" y="331"/>
                  <a:pt x="1361" y="494"/>
                  <a:pt x="1308" y="714"/>
                </a:cubicBezTo>
                <a:cubicBezTo>
                  <a:pt x="1186" y="727"/>
                  <a:pt x="1084" y="813"/>
                  <a:pt x="1035" y="931"/>
                </a:cubicBezTo>
                <a:cubicBezTo>
                  <a:pt x="977" y="915"/>
                  <a:pt x="915" y="905"/>
                  <a:pt x="850" y="905"/>
                </a:cubicBezTo>
                <a:cubicBezTo>
                  <a:pt x="578" y="905"/>
                  <a:pt x="351" y="1062"/>
                  <a:pt x="298" y="1271"/>
                </a:cubicBezTo>
                <a:cubicBezTo>
                  <a:pt x="122" y="1312"/>
                  <a:pt x="0" y="1402"/>
                  <a:pt x="0" y="1507"/>
                </a:cubicBezTo>
                <a:cubicBezTo>
                  <a:pt x="0" y="1513"/>
                  <a:pt x="1" y="1518"/>
                  <a:pt x="1" y="1524"/>
                </a:cubicBezTo>
                <a:cubicBezTo>
                  <a:pt x="2396" y="1524"/>
                  <a:pt x="2396" y="1524"/>
                  <a:pt x="2396" y="1524"/>
                </a:cubicBezTo>
                <a:lnTo>
                  <a:pt x="2396" y="0"/>
                </a:lnTo>
                <a:close/>
              </a:path>
            </a:pathLst>
          </a:custGeom>
          <a:solidFill>
            <a:schemeClr val="bg2">
              <a:lumMod val="60000"/>
              <a:lumOff val="40000"/>
              <a:alpha val="70000"/>
            </a:schemeClr>
          </a:solidFill>
          <a:ln>
            <a:noFill/>
          </a:ln>
        </p:spPr>
        <p:txBody>
          <a:bodyPr vert="horz" wrap="square" lIns="91368" tIns="45684" rIns="91368" bIns="45684" numCol="1" anchor="t" anchorCtr="0" compatLnSpc="1">
            <a:prstTxWarp prst="textNoShape">
              <a:avLst/>
            </a:prstTxWarp>
          </a:bodyPr>
          <a:lstStyle/>
          <a:p>
            <a:pPr defTabSz="456926"/>
            <a:endParaRPr lang="en-US" sz="1796">
              <a:solidFill>
                <a:srgbClr val="FFFFFF"/>
              </a:solidFill>
              <a:latin typeface="Calibri"/>
            </a:endParaRPr>
          </a:p>
        </p:txBody>
      </p:sp>
      <p:sp>
        <p:nvSpPr>
          <p:cNvPr id="7" name="Freeform 12"/>
          <p:cNvSpPr>
            <a:spLocks/>
          </p:cNvSpPr>
          <p:nvPr/>
        </p:nvSpPr>
        <p:spPr bwMode="auto">
          <a:xfrm>
            <a:off x="1100764" y="5081684"/>
            <a:ext cx="703484" cy="489423"/>
          </a:xfrm>
          <a:custGeom>
            <a:avLst/>
            <a:gdLst>
              <a:gd name="T0" fmla="*/ 1261 w 1261"/>
              <a:gd name="T1" fmla="*/ 883 h 883"/>
              <a:gd name="T2" fmla="*/ 1261 w 1261"/>
              <a:gd name="T3" fmla="*/ 881 h 883"/>
              <a:gd name="T4" fmla="*/ 872 w 1261"/>
              <a:gd name="T5" fmla="*/ 489 h 883"/>
              <a:gd name="T6" fmla="*/ 260 w 1261"/>
              <a:gd name="T7" fmla="*/ 0 h 883"/>
              <a:gd name="T8" fmla="*/ 0 w 1261"/>
              <a:gd name="T9" fmla="*/ 51 h 883"/>
              <a:gd name="T10" fmla="*/ 0 w 1261"/>
              <a:gd name="T11" fmla="*/ 883 h 883"/>
              <a:gd name="T12" fmla="*/ 1261 w 1261"/>
              <a:gd name="T13" fmla="*/ 881 h 883"/>
            </a:gdLst>
            <a:ahLst/>
            <a:cxnLst>
              <a:cxn ang="0">
                <a:pos x="T0" y="T1"/>
              </a:cxn>
              <a:cxn ang="0">
                <a:pos x="T2" y="T3"/>
              </a:cxn>
              <a:cxn ang="0">
                <a:pos x="T4" y="T5"/>
              </a:cxn>
              <a:cxn ang="0">
                <a:pos x="T6" y="T7"/>
              </a:cxn>
              <a:cxn ang="0">
                <a:pos x="T8" y="T9"/>
              </a:cxn>
              <a:cxn ang="0">
                <a:pos x="T10" y="T11"/>
              </a:cxn>
              <a:cxn ang="0">
                <a:pos x="T12" y="T13"/>
              </a:cxn>
            </a:cxnLst>
            <a:rect l="0" t="0" r="r" b="b"/>
            <a:pathLst>
              <a:path w="1261" h="883">
                <a:moveTo>
                  <a:pt x="1261" y="883"/>
                </a:moveTo>
                <a:cubicBezTo>
                  <a:pt x="1261" y="882"/>
                  <a:pt x="1261" y="881"/>
                  <a:pt x="1261" y="881"/>
                </a:cubicBezTo>
                <a:cubicBezTo>
                  <a:pt x="1261" y="680"/>
                  <a:pt x="1091" y="514"/>
                  <a:pt x="872" y="489"/>
                </a:cubicBezTo>
                <a:cubicBezTo>
                  <a:pt x="841" y="215"/>
                  <a:pt x="579" y="0"/>
                  <a:pt x="260" y="0"/>
                </a:cubicBezTo>
                <a:cubicBezTo>
                  <a:pt x="167" y="0"/>
                  <a:pt x="79" y="19"/>
                  <a:pt x="0" y="51"/>
                </a:cubicBezTo>
                <a:cubicBezTo>
                  <a:pt x="0" y="883"/>
                  <a:pt x="0" y="883"/>
                  <a:pt x="0" y="883"/>
                </a:cubicBezTo>
                <a:cubicBezTo>
                  <a:pt x="1261" y="881"/>
                  <a:pt x="1261" y="881"/>
                  <a:pt x="1261" y="881"/>
                </a:cubicBezTo>
              </a:path>
            </a:pathLst>
          </a:custGeom>
          <a:solidFill>
            <a:schemeClr val="bg1">
              <a:lumMod val="85000"/>
            </a:schemeClr>
          </a:solidFill>
          <a:ln>
            <a:noFill/>
          </a:ln>
        </p:spPr>
        <p:txBody>
          <a:bodyPr vert="horz" wrap="square" lIns="91368" tIns="45684" rIns="91368" bIns="45684" numCol="1" anchor="t" anchorCtr="0" compatLnSpc="1">
            <a:prstTxWarp prst="textNoShape">
              <a:avLst/>
            </a:prstTxWarp>
          </a:bodyPr>
          <a:lstStyle/>
          <a:p>
            <a:pPr defTabSz="456926"/>
            <a:endParaRPr lang="en-US" sz="1796">
              <a:solidFill>
                <a:srgbClr val="FFFFFF"/>
              </a:solidFill>
              <a:latin typeface="Calibri"/>
            </a:endParaRPr>
          </a:p>
        </p:txBody>
      </p:sp>
      <p:sp>
        <p:nvSpPr>
          <p:cNvPr id="8" name="Freeform 13"/>
          <p:cNvSpPr>
            <a:spLocks/>
          </p:cNvSpPr>
          <p:nvPr/>
        </p:nvSpPr>
        <p:spPr bwMode="auto">
          <a:xfrm>
            <a:off x="1100766" y="5413361"/>
            <a:ext cx="1714734" cy="691988"/>
          </a:xfrm>
          <a:custGeom>
            <a:avLst/>
            <a:gdLst>
              <a:gd name="T0" fmla="*/ 2130 w 2130"/>
              <a:gd name="T1" fmla="*/ 864 h 864"/>
              <a:gd name="T2" fmla="*/ 2027 w 2130"/>
              <a:gd name="T3" fmla="*/ 791 h 864"/>
              <a:gd name="T4" fmla="*/ 1816 w 2130"/>
              <a:gd name="T5" fmla="*/ 649 h 864"/>
              <a:gd name="T6" fmla="*/ 1816 w 2130"/>
              <a:gd name="T7" fmla="*/ 641 h 864"/>
              <a:gd name="T8" fmla="*/ 1376 w 2130"/>
              <a:gd name="T9" fmla="*/ 403 h 864"/>
              <a:gd name="T10" fmla="*/ 946 w 2130"/>
              <a:gd name="T11" fmla="*/ 140 h 864"/>
              <a:gd name="T12" fmla="*/ 877 w 2130"/>
              <a:gd name="T13" fmla="*/ 144 h 864"/>
              <a:gd name="T14" fmla="*/ 567 w 2130"/>
              <a:gd name="T15" fmla="*/ 0 h 864"/>
              <a:gd name="T16" fmla="*/ 285 w 2130"/>
              <a:gd name="T17" fmla="*/ 109 h 864"/>
              <a:gd name="T18" fmla="*/ 0 w 2130"/>
              <a:gd name="T19" fmla="*/ 42 h 864"/>
              <a:gd name="T20" fmla="*/ 0 w 2130"/>
              <a:gd name="T21" fmla="*/ 864 h 864"/>
              <a:gd name="T22" fmla="*/ 2130 w 2130"/>
              <a:gd name="T23" fmla="*/ 864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30" h="864">
                <a:moveTo>
                  <a:pt x="2130" y="864"/>
                </a:moveTo>
                <a:cubicBezTo>
                  <a:pt x="2116" y="837"/>
                  <a:pt x="2080" y="813"/>
                  <a:pt x="2027" y="791"/>
                </a:cubicBezTo>
                <a:cubicBezTo>
                  <a:pt x="2006" y="721"/>
                  <a:pt x="1923" y="666"/>
                  <a:pt x="1816" y="649"/>
                </a:cubicBezTo>
                <a:cubicBezTo>
                  <a:pt x="1816" y="646"/>
                  <a:pt x="1816" y="644"/>
                  <a:pt x="1816" y="641"/>
                </a:cubicBezTo>
                <a:cubicBezTo>
                  <a:pt x="1816" y="517"/>
                  <a:pt x="1623" y="414"/>
                  <a:pt x="1376" y="403"/>
                </a:cubicBezTo>
                <a:cubicBezTo>
                  <a:pt x="1321" y="251"/>
                  <a:pt x="1149" y="140"/>
                  <a:pt x="946" y="140"/>
                </a:cubicBezTo>
                <a:cubicBezTo>
                  <a:pt x="922" y="140"/>
                  <a:pt x="899" y="141"/>
                  <a:pt x="877" y="144"/>
                </a:cubicBezTo>
                <a:cubicBezTo>
                  <a:pt x="819" y="59"/>
                  <a:pt x="702" y="0"/>
                  <a:pt x="567" y="0"/>
                </a:cubicBezTo>
                <a:cubicBezTo>
                  <a:pt x="451" y="0"/>
                  <a:pt x="348" y="43"/>
                  <a:pt x="285" y="109"/>
                </a:cubicBezTo>
                <a:cubicBezTo>
                  <a:pt x="201" y="68"/>
                  <a:pt x="104" y="43"/>
                  <a:pt x="0" y="42"/>
                </a:cubicBezTo>
                <a:cubicBezTo>
                  <a:pt x="0" y="864"/>
                  <a:pt x="0" y="864"/>
                  <a:pt x="0" y="864"/>
                </a:cubicBezTo>
                <a:lnTo>
                  <a:pt x="2130" y="864"/>
                </a:lnTo>
                <a:close/>
              </a:path>
            </a:pathLst>
          </a:custGeom>
          <a:solidFill>
            <a:srgbClr val="CCD4D8"/>
          </a:solidFill>
          <a:ln>
            <a:noFill/>
          </a:ln>
        </p:spPr>
        <p:txBody>
          <a:bodyPr vert="horz" wrap="square" lIns="91368" tIns="45684" rIns="91368" bIns="45684" numCol="1" anchor="t" anchorCtr="0" compatLnSpc="1">
            <a:prstTxWarp prst="textNoShape">
              <a:avLst/>
            </a:prstTxWarp>
          </a:bodyPr>
          <a:lstStyle/>
          <a:p>
            <a:pPr defTabSz="456926"/>
            <a:endParaRPr lang="en-US" sz="1796">
              <a:solidFill>
                <a:srgbClr val="FFFFFF"/>
              </a:solidFill>
              <a:latin typeface="Calibri"/>
            </a:endParaRPr>
          </a:p>
        </p:txBody>
      </p:sp>
      <p:sp>
        <p:nvSpPr>
          <p:cNvPr id="9" name="TextBox 8"/>
          <p:cNvSpPr txBox="1"/>
          <p:nvPr/>
        </p:nvSpPr>
        <p:spPr>
          <a:xfrm>
            <a:off x="7772401" y="4185676"/>
            <a:ext cx="1022936" cy="429012"/>
          </a:xfrm>
          <a:prstGeom prst="rect">
            <a:avLst/>
          </a:prstGeom>
          <a:noFill/>
        </p:spPr>
        <p:txBody>
          <a:bodyPr wrap="square" rtlCol="0">
            <a:spAutoFit/>
          </a:bodyPr>
          <a:lstStyle/>
          <a:p>
            <a:pPr algn="ctr" defTabSz="456926">
              <a:lnSpc>
                <a:spcPct val="90000"/>
              </a:lnSpc>
              <a:buClr>
                <a:srgbClr val="D1232B"/>
              </a:buClr>
            </a:pPr>
            <a:r>
              <a:rPr lang="en-US" sz="1200" b="1" dirty="0">
                <a:solidFill>
                  <a:srgbClr val="FFFFFF"/>
                </a:solidFill>
                <a:latin typeface="Avenir Book" charset="0"/>
                <a:ea typeface="Avenir Book" charset="0"/>
                <a:cs typeface="Avenir Book" charset="0"/>
              </a:rPr>
              <a:t>Predictive Analytics</a:t>
            </a:r>
          </a:p>
        </p:txBody>
      </p:sp>
      <p:sp>
        <p:nvSpPr>
          <p:cNvPr id="10" name="TextBox 9"/>
          <p:cNvSpPr txBox="1"/>
          <p:nvPr/>
        </p:nvSpPr>
        <p:spPr>
          <a:xfrm>
            <a:off x="1312084" y="4185678"/>
            <a:ext cx="791664" cy="424510"/>
          </a:xfrm>
          <a:prstGeom prst="rect">
            <a:avLst/>
          </a:prstGeom>
          <a:noFill/>
        </p:spPr>
        <p:txBody>
          <a:bodyPr wrap="none" rtlCol="0">
            <a:spAutoFit/>
          </a:bodyPr>
          <a:lstStyle/>
          <a:p>
            <a:pPr algn="ctr" defTabSz="456926">
              <a:lnSpc>
                <a:spcPct val="90000"/>
              </a:lnSpc>
              <a:buClr>
                <a:srgbClr val="D1232B"/>
              </a:buClr>
            </a:pPr>
            <a:r>
              <a:rPr lang="en-US" sz="1200" b="1" dirty="0">
                <a:solidFill>
                  <a:srgbClr val="FFFFFF"/>
                </a:solidFill>
                <a:latin typeface="Avenir Book" charset="0"/>
                <a:ea typeface="Avenir Book" charset="0"/>
                <a:cs typeface="Avenir Book" charset="0"/>
              </a:rPr>
              <a:t>Single</a:t>
            </a:r>
            <a:br>
              <a:rPr lang="en-US" sz="1200" b="1" dirty="0">
                <a:solidFill>
                  <a:srgbClr val="FFFFFF"/>
                </a:solidFill>
                <a:latin typeface="Avenir Book" charset="0"/>
                <a:ea typeface="Avenir Book" charset="0"/>
                <a:cs typeface="Avenir Book" charset="0"/>
              </a:rPr>
            </a:br>
            <a:r>
              <a:rPr lang="en-US" sz="1200" b="1" dirty="0">
                <a:solidFill>
                  <a:srgbClr val="FFFFFF"/>
                </a:solidFill>
                <a:latin typeface="Avenir Book" charset="0"/>
                <a:ea typeface="Avenir Book" charset="0"/>
                <a:cs typeface="Avenir Book" charset="0"/>
              </a:rPr>
              <a:t>Database</a:t>
            </a:r>
          </a:p>
        </p:txBody>
      </p:sp>
      <p:sp>
        <p:nvSpPr>
          <p:cNvPr id="11" name="TextBox 10"/>
          <p:cNvSpPr txBox="1"/>
          <p:nvPr/>
        </p:nvSpPr>
        <p:spPr>
          <a:xfrm>
            <a:off x="9019219" y="4185678"/>
            <a:ext cx="915288" cy="424510"/>
          </a:xfrm>
          <a:prstGeom prst="rect">
            <a:avLst/>
          </a:prstGeom>
          <a:noFill/>
        </p:spPr>
        <p:txBody>
          <a:bodyPr wrap="none" rtlCol="0">
            <a:spAutoFit/>
          </a:bodyPr>
          <a:lstStyle/>
          <a:p>
            <a:pPr algn="ctr" defTabSz="456926">
              <a:lnSpc>
                <a:spcPct val="90000"/>
              </a:lnSpc>
              <a:buClr>
                <a:srgbClr val="D1232B"/>
              </a:buClr>
            </a:pPr>
            <a:r>
              <a:rPr lang="en-US" sz="1200" b="1" dirty="0">
                <a:solidFill>
                  <a:srgbClr val="FFFFFF"/>
                </a:solidFill>
                <a:latin typeface="Avenir Book" charset="0"/>
                <a:ea typeface="Avenir Book" charset="0"/>
                <a:cs typeface="Avenir Book" charset="0"/>
              </a:rPr>
              <a:t>Knowledge</a:t>
            </a:r>
            <a:br>
              <a:rPr lang="en-US" sz="1200" b="1" dirty="0">
                <a:solidFill>
                  <a:srgbClr val="FFFFFF"/>
                </a:solidFill>
                <a:latin typeface="Avenir Book" charset="0"/>
                <a:ea typeface="Avenir Book" charset="0"/>
                <a:cs typeface="Avenir Book" charset="0"/>
              </a:rPr>
            </a:br>
            <a:r>
              <a:rPr lang="en-US" sz="1200" b="1" dirty="0">
                <a:solidFill>
                  <a:srgbClr val="FFFFFF"/>
                </a:solidFill>
                <a:latin typeface="Avenir Book" charset="0"/>
                <a:ea typeface="Avenir Book" charset="0"/>
                <a:cs typeface="Avenir Book" charset="0"/>
              </a:rPr>
              <a:t>Base</a:t>
            </a:r>
          </a:p>
        </p:txBody>
      </p:sp>
      <p:sp>
        <p:nvSpPr>
          <p:cNvPr id="12" name="TextBox 11"/>
          <p:cNvSpPr txBox="1"/>
          <p:nvPr/>
        </p:nvSpPr>
        <p:spPr>
          <a:xfrm>
            <a:off x="10179539" y="4185678"/>
            <a:ext cx="832102" cy="424510"/>
          </a:xfrm>
          <a:prstGeom prst="rect">
            <a:avLst/>
          </a:prstGeom>
          <a:noFill/>
        </p:spPr>
        <p:txBody>
          <a:bodyPr wrap="none" rtlCol="0">
            <a:spAutoFit/>
          </a:bodyPr>
          <a:lstStyle/>
          <a:p>
            <a:pPr algn="ctr" defTabSz="456926">
              <a:lnSpc>
                <a:spcPct val="90000"/>
              </a:lnSpc>
              <a:buClr>
                <a:srgbClr val="D1232B"/>
              </a:buClr>
            </a:pPr>
            <a:r>
              <a:rPr lang="en-US" sz="1200" b="1">
                <a:solidFill>
                  <a:srgbClr val="FFFFFF"/>
                </a:solidFill>
                <a:latin typeface="Avenir Book" charset="0"/>
                <a:ea typeface="Avenir Book" charset="0"/>
                <a:cs typeface="Avenir Book" charset="0"/>
              </a:rPr>
              <a:t>Developer</a:t>
            </a:r>
            <a:br>
              <a:rPr lang="en-US" sz="1200" b="1">
                <a:solidFill>
                  <a:srgbClr val="FFFFFF"/>
                </a:solidFill>
                <a:latin typeface="Avenir Book" charset="0"/>
                <a:ea typeface="Avenir Book" charset="0"/>
                <a:cs typeface="Avenir Book" charset="0"/>
              </a:rPr>
            </a:br>
            <a:r>
              <a:rPr lang="en-US" sz="1200" b="1">
                <a:solidFill>
                  <a:srgbClr val="FFFFFF"/>
                </a:solidFill>
                <a:latin typeface="Avenir Book" charset="0"/>
                <a:ea typeface="Avenir Book" charset="0"/>
                <a:cs typeface="Avenir Book" charset="0"/>
              </a:rPr>
              <a:t>Tools</a:t>
            </a:r>
            <a:endParaRPr lang="en-US" sz="1200" b="1" dirty="0">
              <a:solidFill>
                <a:srgbClr val="FFFFFF"/>
              </a:solidFill>
              <a:latin typeface="Avenir Book" charset="0"/>
              <a:ea typeface="Avenir Book" charset="0"/>
              <a:cs typeface="Avenir Book" charset="0"/>
            </a:endParaRPr>
          </a:p>
        </p:txBody>
      </p:sp>
      <p:sp>
        <p:nvSpPr>
          <p:cNvPr id="13" name="Freeform 5"/>
          <p:cNvSpPr>
            <a:spLocks noEditPoints="1"/>
          </p:cNvSpPr>
          <p:nvPr/>
        </p:nvSpPr>
        <p:spPr bwMode="auto">
          <a:xfrm>
            <a:off x="2503194" y="3680924"/>
            <a:ext cx="447722" cy="444976"/>
          </a:xfrm>
          <a:custGeom>
            <a:avLst/>
            <a:gdLst>
              <a:gd name="T0" fmla="*/ 795 w 795"/>
              <a:gd name="T1" fmla="*/ 284 h 795"/>
              <a:gd name="T2" fmla="*/ 696 w 795"/>
              <a:gd name="T3" fmla="*/ 198 h 795"/>
              <a:gd name="T4" fmla="*/ 596 w 795"/>
              <a:gd name="T5" fmla="*/ 0 h 795"/>
              <a:gd name="T6" fmla="*/ 199 w 795"/>
              <a:gd name="T7" fmla="*/ 99 h 795"/>
              <a:gd name="T8" fmla="*/ 99 w 795"/>
              <a:gd name="T9" fmla="*/ 285 h 795"/>
              <a:gd name="T10" fmla="*/ 114 w 795"/>
              <a:gd name="T11" fmla="*/ 511 h 795"/>
              <a:gd name="T12" fmla="*/ 292 w 795"/>
              <a:gd name="T13" fmla="*/ 412 h 795"/>
              <a:gd name="T14" fmla="*/ 383 w 795"/>
              <a:gd name="T15" fmla="*/ 568 h 795"/>
              <a:gd name="T16" fmla="*/ 284 w 795"/>
              <a:gd name="T17" fmla="*/ 667 h 795"/>
              <a:gd name="T18" fmla="*/ 114 w 795"/>
              <a:gd name="T19" fmla="*/ 568 h 795"/>
              <a:gd name="T20" fmla="*/ 114 w 795"/>
              <a:gd name="T21" fmla="*/ 795 h 795"/>
              <a:gd name="T22" fmla="*/ 284 w 795"/>
              <a:gd name="T23" fmla="*/ 696 h 795"/>
              <a:gd name="T24" fmla="*/ 511 w 795"/>
              <a:gd name="T25" fmla="*/ 795 h 795"/>
              <a:gd name="T26" fmla="*/ 412 w 795"/>
              <a:gd name="T27" fmla="*/ 568 h 795"/>
              <a:gd name="T28" fmla="*/ 503 w 795"/>
              <a:gd name="T29" fmla="*/ 412 h 795"/>
              <a:gd name="T30" fmla="*/ 568 w 795"/>
              <a:gd name="T31" fmla="*/ 511 h 795"/>
              <a:gd name="T32" fmla="*/ 667 w 795"/>
              <a:gd name="T33" fmla="*/ 569 h 795"/>
              <a:gd name="T34" fmla="*/ 682 w 795"/>
              <a:gd name="T35" fmla="*/ 795 h 795"/>
              <a:gd name="T36" fmla="*/ 696 w 795"/>
              <a:gd name="T37" fmla="*/ 569 h 795"/>
              <a:gd name="T38" fmla="*/ 795 w 795"/>
              <a:gd name="T39" fmla="*/ 511 h 795"/>
              <a:gd name="T40" fmla="*/ 28 w 795"/>
              <a:gd name="T41" fmla="*/ 681 h 795"/>
              <a:gd name="T42" fmla="*/ 199 w 795"/>
              <a:gd name="T43" fmla="*/ 681 h 795"/>
              <a:gd name="T44" fmla="*/ 483 w 795"/>
              <a:gd name="T45" fmla="*/ 767 h 795"/>
              <a:gd name="T46" fmla="*/ 312 w 795"/>
              <a:gd name="T47" fmla="*/ 596 h 795"/>
              <a:gd name="T48" fmla="*/ 483 w 795"/>
              <a:gd name="T49" fmla="*/ 767 h 795"/>
              <a:gd name="T50" fmla="*/ 682 w 795"/>
              <a:gd name="T51" fmla="*/ 767 h 795"/>
              <a:gd name="T52" fmla="*/ 682 w 795"/>
              <a:gd name="T53" fmla="*/ 596 h 795"/>
              <a:gd name="T54" fmla="*/ 227 w 795"/>
              <a:gd name="T55" fmla="*/ 28 h 795"/>
              <a:gd name="T56" fmla="*/ 568 w 795"/>
              <a:gd name="T57" fmla="*/ 198 h 795"/>
              <a:gd name="T58" fmla="*/ 227 w 795"/>
              <a:gd name="T59" fmla="*/ 28 h 795"/>
              <a:gd name="T60" fmla="*/ 28 w 795"/>
              <a:gd name="T61" fmla="*/ 397 h 795"/>
              <a:gd name="T62" fmla="*/ 199 w 795"/>
              <a:gd name="T63" fmla="*/ 397 h 795"/>
              <a:gd name="T64" fmla="*/ 398 w 795"/>
              <a:gd name="T65" fmla="*/ 477 h 795"/>
              <a:gd name="T66" fmla="*/ 398 w 795"/>
              <a:gd name="T67" fmla="*/ 318 h 795"/>
              <a:gd name="T68" fmla="*/ 398 w 795"/>
              <a:gd name="T69" fmla="*/ 477 h 795"/>
              <a:gd name="T70" fmla="*/ 398 w 795"/>
              <a:gd name="T71" fmla="*/ 278 h 795"/>
              <a:gd name="T72" fmla="*/ 226 w 795"/>
              <a:gd name="T73" fmla="*/ 383 h 795"/>
              <a:gd name="T74" fmla="*/ 128 w 795"/>
              <a:gd name="T75" fmla="*/ 198 h 795"/>
              <a:gd name="T76" fmla="*/ 199 w 795"/>
              <a:gd name="T77" fmla="*/ 227 h 795"/>
              <a:gd name="T78" fmla="*/ 596 w 795"/>
              <a:gd name="T79" fmla="*/ 127 h 795"/>
              <a:gd name="T80" fmla="*/ 667 w 795"/>
              <a:gd name="T81" fmla="*/ 284 h 795"/>
              <a:gd name="T82" fmla="*/ 568 w 795"/>
              <a:gd name="T83" fmla="*/ 383 h 795"/>
              <a:gd name="T84" fmla="*/ 596 w 795"/>
              <a:gd name="T85" fmla="*/ 312 h 795"/>
              <a:gd name="T86" fmla="*/ 767 w 795"/>
              <a:gd name="T87" fmla="*/ 483 h 795"/>
              <a:gd name="T88" fmla="*/ 596 w 795"/>
              <a:gd name="T89" fmla="*/ 312 h 795"/>
              <a:gd name="T90" fmla="*/ 412 w 795"/>
              <a:gd name="T91" fmla="*/ 99 h 795"/>
              <a:gd name="T92" fmla="*/ 383 w 795"/>
              <a:gd name="T93" fmla="*/ 127 h 795"/>
              <a:gd name="T94" fmla="*/ 327 w 795"/>
              <a:gd name="T95" fmla="*/ 99 h 795"/>
              <a:gd name="T96" fmla="*/ 355 w 795"/>
              <a:gd name="T97" fmla="*/ 127 h 795"/>
              <a:gd name="T98" fmla="*/ 327 w 795"/>
              <a:gd name="T99" fmla="*/ 99 h 795"/>
              <a:gd name="T100" fmla="*/ 469 w 795"/>
              <a:gd name="T101" fmla="*/ 99 h 795"/>
              <a:gd name="T102" fmla="*/ 440 w 795"/>
              <a:gd name="T103" fmla="*/ 127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95" h="795">
                <a:moveTo>
                  <a:pt x="795" y="511"/>
                </a:moveTo>
                <a:cubicBezTo>
                  <a:pt x="795" y="284"/>
                  <a:pt x="795" y="284"/>
                  <a:pt x="795" y="284"/>
                </a:cubicBezTo>
                <a:cubicBezTo>
                  <a:pt x="696" y="284"/>
                  <a:pt x="696" y="284"/>
                  <a:pt x="696" y="284"/>
                </a:cubicBezTo>
                <a:cubicBezTo>
                  <a:pt x="696" y="198"/>
                  <a:pt x="696" y="198"/>
                  <a:pt x="696" y="198"/>
                </a:cubicBezTo>
                <a:cubicBezTo>
                  <a:pt x="696" y="144"/>
                  <a:pt x="651" y="99"/>
                  <a:pt x="596" y="99"/>
                </a:cubicBezTo>
                <a:cubicBezTo>
                  <a:pt x="596" y="0"/>
                  <a:pt x="596" y="0"/>
                  <a:pt x="596" y="0"/>
                </a:cubicBezTo>
                <a:cubicBezTo>
                  <a:pt x="199" y="0"/>
                  <a:pt x="199" y="0"/>
                  <a:pt x="199" y="0"/>
                </a:cubicBezTo>
                <a:cubicBezTo>
                  <a:pt x="199" y="99"/>
                  <a:pt x="199" y="99"/>
                  <a:pt x="199" y="99"/>
                </a:cubicBezTo>
                <a:cubicBezTo>
                  <a:pt x="144" y="99"/>
                  <a:pt x="99" y="144"/>
                  <a:pt x="99" y="198"/>
                </a:cubicBezTo>
                <a:cubicBezTo>
                  <a:pt x="99" y="285"/>
                  <a:pt x="99" y="285"/>
                  <a:pt x="99" y="285"/>
                </a:cubicBezTo>
                <a:cubicBezTo>
                  <a:pt x="43" y="292"/>
                  <a:pt x="0" y="339"/>
                  <a:pt x="0" y="397"/>
                </a:cubicBezTo>
                <a:cubicBezTo>
                  <a:pt x="0" y="460"/>
                  <a:pt x="51" y="511"/>
                  <a:pt x="114" y="511"/>
                </a:cubicBezTo>
                <a:cubicBezTo>
                  <a:pt x="171" y="511"/>
                  <a:pt x="219" y="468"/>
                  <a:pt x="226" y="412"/>
                </a:cubicBezTo>
                <a:cubicBezTo>
                  <a:pt x="292" y="412"/>
                  <a:pt x="292" y="412"/>
                  <a:pt x="292" y="412"/>
                </a:cubicBezTo>
                <a:cubicBezTo>
                  <a:pt x="383" y="503"/>
                  <a:pt x="383" y="503"/>
                  <a:pt x="383" y="503"/>
                </a:cubicBezTo>
                <a:cubicBezTo>
                  <a:pt x="383" y="568"/>
                  <a:pt x="383" y="568"/>
                  <a:pt x="383" y="568"/>
                </a:cubicBezTo>
                <a:cubicBezTo>
                  <a:pt x="284" y="568"/>
                  <a:pt x="284" y="568"/>
                  <a:pt x="284" y="568"/>
                </a:cubicBezTo>
                <a:cubicBezTo>
                  <a:pt x="284" y="667"/>
                  <a:pt x="284" y="667"/>
                  <a:pt x="284" y="667"/>
                </a:cubicBezTo>
                <a:cubicBezTo>
                  <a:pt x="226" y="667"/>
                  <a:pt x="226" y="667"/>
                  <a:pt x="226" y="667"/>
                </a:cubicBezTo>
                <a:cubicBezTo>
                  <a:pt x="219" y="611"/>
                  <a:pt x="171" y="568"/>
                  <a:pt x="114" y="568"/>
                </a:cubicBezTo>
                <a:cubicBezTo>
                  <a:pt x="51" y="568"/>
                  <a:pt x="0" y="619"/>
                  <a:pt x="0" y="681"/>
                </a:cubicBezTo>
                <a:cubicBezTo>
                  <a:pt x="0" y="744"/>
                  <a:pt x="51" y="795"/>
                  <a:pt x="114" y="795"/>
                </a:cubicBezTo>
                <a:cubicBezTo>
                  <a:pt x="171" y="795"/>
                  <a:pt x="219" y="752"/>
                  <a:pt x="226" y="696"/>
                </a:cubicBezTo>
                <a:cubicBezTo>
                  <a:pt x="284" y="696"/>
                  <a:pt x="284" y="696"/>
                  <a:pt x="284" y="696"/>
                </a:cubicBezTo>
                <a:cubicBezTo>
                  <a:pt x="284" y="795"/>
                  <a:pt x="284" y="795"/>
                  <a:pt x="284" y="795"/>
                </a:cubicBezTo>
                <a:cubicBezTo>
                  <a:pt x="511" y="795"/>
                  <a:pt x="511" y="795"/>
                  <a:pt x="511" y="795"/>
                </a:cubicBezTo>
                <a:cubicBezTo>
                  <a:pt x="511" y="568"/>
                  <a:pt x="511" y="568"/>
                  <a:pt x="511" y="568"/>
                </a:cubicBezTo>
                <a:cubicBezTo>
                  <a:pt x="412" y="568"/>
                  <a:pt x="412" y="568"/>
                  <a:pt x="412" y="568"/>
                </a:cubicBezTo>
                <a:cubicBezTo>
                  <a:pt x="412" y="503"/>
                  <a:pt x="412" y="503"/>
                  <a:pt x="412" y="503"/>
                </a:cubicBezTo>
                <a:cubicBezTo>
                  <a:pt x="503" y="412"/>
                  <a:pt x="503" y="412"/>
                  <a:pt x="503" y="412"/>
                </a:cubicBezTo>
                <a:cubicBezTo>
                  <a:pt x="568" y="412"/>
                  <a:pt x="568" y="412"/>
                  <a:pt x="568" y="412"/>
                </a:cubicBezTo>
                <a:cubicBezTo>
                  <a:pt x="568" y="511"/>
                  <a:pt x="568" y="511"/>
                  <a:pt x="568" y="511"/>
                </a:cubicBezTo>
                <a:cubicBezTo>
                  <a:pt x="667" y="511"/>
                  <a:pt x="667" y="511"/>
                  <a:pt x="667" y="511"/>
                </a:cubicBezTo>
                <a:cubicBezTo>
                  <a:pt x="667" y="569"/>
                  <a:pt x="667" y="569"/>
                  <a:pt x="667" y="569"/>
                </a:cubicBezTo>
                <a:cubicBezTo>
                  <a:pt x="612" y="576"/>
                  <a:pt x="568" y="624"/>
                  <a:pt x="568" y="681"/>
                </a:cubicBezTo>
                <a:cubicBezTo>
                  <a:pt x="568" y="744"/>
                  <a:pt x="619" y="795"/>
                  <a:pt x="682" y="795"/>
                </a:cubicBezTo>
                <a:cubicBezTo>
                  <a:pt x="744" y="795"/>
                  <a:pt x="795" y="744"/>
                  <a:pt x="795" y="681"/>
                </a:cubicBezTo>
                <a:cubicBezTo>
                  <a:pt x="795" y="624"/>
                  <a:pt x="752" y="576"/>
                  <a:pt x="696" y="569"/>
                </a:cubicBezTo>
                <a:cubicBezTo>
                  <a:pt x="696" y="511"/>
                  <a:pt x="696" y="511"/>
                  <a:pt x="696" y="511"/>
                </a:cubicBezTo>
                <a:lnTo>
                  <a:pt x="795" y="511"/>
                </a:lnTo>
                <a:close/>
                <a:moveTo>
                  <a:pt x="114" y="767"/>
                </a:moveTo>
                <a:cubicBezTo>
                  <a:pt x="67" y="767"/>
                  <a:pt x="28" y="728"/>
                  <a:pt x="28" y="681"/>
                </a:cubicBezTo>
                <a:cubicBezTo>
                  <a:pt x="28" y="634"/>
                  <a:pt x="67" y="596"/>
                  <a:pt x="114" y="596"/>
                </a:cubicBezTo>
                <a:cubicBezTo>
                  <a:pt x="161" y="596"/>
                  <a:pt x="199" y="634"/>
                  <a:pt x="199" y="681"/>
                </a:cubicBezTo>
                <a:cubicBezTo>
                  <a:pt x="199" y="728"/>
                  <a:pt x="161" y="767"/>
                  <a:pt x="114" y="767"/>
                </a:cubicBezTo>
                <a:close/>
                <a:moveTo>
                  <a:pt x="483" y="767"/>
                </a:moveTo>
                <a:cubicBezTo>
                  <a:pt x="312" y="767"/>
                  <a:pt x="312" y="767"/>
                  <a:pt x="312" y="767"/>
                </a:cubicBezTo>
                <a:cubicBezTo>
                  <a:pt x="312" y="596"/>
                  <a:pt x="312" y="596"/>
                  <a:pt x="312" y="596"/>
                </a:cubicBezTo>
                <a:cubicBezTo>
                  <a:pt x="483" y="596"/>
                  <a:pt x="483" y="596"/>
                  <a:pt x="483" y="596"/>
                </a:cubicBezTo>
                <a:lnTo>
                  <a:pt x="483" y="767"/>
                </a:lnTo>
                <a:close/>
                <a:moveTo>
                  <a:pt x="767" y="681"/>
                </a:moveTo>
                <a:cubicBezTo>
                  <a:pt x="767" y="728"/>
                  <a:pt x="729" y="767"/>
                  <a:pt x="682" y="767"/>
                </a:cubicBezTo>
                <a:cubicBezTo>
                  <a:pt x="635" y="767"/>
                  <a:pt x="596" y="728"/>
                  <a:pt x="596" y="681"/>
                </a:cubicBezTo>
                <a:cubicBezTo>
                  <a:pt x="596" y="634"/>
                  <a:pt x="635" y="596"/>
                  <a:pt x="682" y="596"/>
                </a:cubicBezTo>
                <a:cubicBezTo>
                  <a:pt x="729" y="596"/>
                  <a:pt x="767" y="634"/>
                  <a:pt x="767" y="681"/>
                </a:cubicBezTo>
                <a:close/>
                <a:moveTo>
                  <a:pt x="227" y="28"/>
                </a:moveTo>
                <a:cubicBezTo>
                  <a:pt x="568" y="28"/>
                  <a:pt x="568" y="28"/>
                  <a:pt x="568" y="28"/>
                </a:cubicBezTo>
                <a:cubicBezTo>
                  <a:pt x="568" y="198"/>
                  <a:pt x="568" y="198"/>
                  <a:pt x="568" y="198"/>
                </a:cubicBezTo>
                <a:cubicBezTo>
                  <a:pt x="227" y="198"/>
                  <a:pt x="227" y="198"/>
                  <a:pt x="227" y="198"/>
                </a:cubicBezTo>
                <a:lnTo>
                  <a:pt x="227" y="28"/>
                </a:lnTo>
                <a:close/>
                <a:moveTo>
                  <a:pt x="114" y="483"/>
                </a:moveTo>
                <a:cubicBezTo>
                  <a:pt x="67" y="483"/>
                  <a:pt x="28" y="444"/>
                  <a:pt x="28" y="397"/>
                </a:cubicBezTo>
                <a:cubicBezTo>
                  <a:pt x="28" y="350"/>
                  <a:pt x="67" y="312"/>
                  <a:pt x="114" y="312"/>
                </a:cubicBezTo>
                <a:cubicBezTo>
                  <a:pt x="161" y="312"/>
                  <a:pt x="199" y="350"/>
                  <a:pt x="199" y="397"/>
                </a:cubicBezTo>
                <a:cubicBezTo>
                  <a:pt x="199" y="444"/>
                  <a:pt x="161" y="483"/>
                  <a:pt x="114" y="483"/>
                </a:cubicBezTo>
                <a:close/>
                <a:moveTo>
                  <a:pt x="398" y="477"/>
                </a:moveTo>
                <a:cubicBezTo>
                  <a:pt x="318" y="397"/>
                  <a:pt x="318" y="397"/>
                  <a:pt x="318" y="397"/>
                </a:cubicBezTo>
                <a:cubicBezTo>
                  <a:pt x="398" y="318"/>
                  <a:pt x="398" y="318"/>
                  <a:pt x="398" y="318"/>
                </a:cubicBezTo>
                <a:cubicBezTo>
                  <a:pt x="477" y="397"/>
                  <a:pt x="477" y="397"/>
                  <a:pt x="477" y="397"/>
                </a:cubicBezTo>
                <a:lnTo>
                  <a:pt x="398" y="477"/>
                </a:lnTo>
                <a:close/>
                <a:moveTo>
                  <a:pt x="503" y="383"/>
                </a:moveTo>
                <a:cubicBezTo>
                  <a:pt x="398" y="278"/>
                  <a:pt x="398" y="278"/>
                  <a:pt x="398" y="278"/>
                </a:cubicBezTo>
                <a:cubicBezTo>
                  <a:pt x="292" y="383"/>
                  <a:pt x="292" y="383"/>
                  <a:pt x="292" y="383"/>
                </a:cubicBezTo>
                <a:cubicBezTo>
                  <a:pt x="226" y="383"/>
                  <a:pt x="226" y="383"/>
                  <a:pt x="226" y="383"/>
                </a:cubicBezTo>
                <a:cubicBezTo>
                  <a:pt x="220" y="332"/>
                  <a:pt x="179" y="291"/>
                  <a:pt x="128" y="285"/>
                </a:cubicBezTo>
                <a:cubicBezTo>
                  <a:pt x="128" y="198"/>
                  <a:pt x="128" y="198"/>
                  <a:pt x="128" y="198"/>
                </a:cubicBezTo>
                <a:cubicBezTo>
                  <a:pt x="128" y="159"/>
                  <a:pt x="160" y="127"/>
                  <a:pt x="199" y="127"/>
                </a:cubicBezTo>
                <a:cubicBezTo>
                  <a:pt x="199" y="227"/>
                  <a:pt x="199" y="227"/>
                  <a:pt x="199" y="227"/>
                </a:cubicBezTo>
                <a:cubicBezTo>
                  <a:pt x="596" y="227"/>
                  <a:pt x="596" y="227"/>
                  <a:pt x="596" y="227"/>
                </a:cubicBezTo>
                <a:cubicBezTo>
                  <a:pt x="596" y="127"/>
                  <a:pt x="596" y="127"/>
                  <a:pt x="596" y="127"/>
                </a:cubicBezTo>
                <a:cubicBezTo>
                  <a:pt x="636" y="127"/>
                  <a:pt x="667" y="159"/>
                  <a:pt x="667" y="198"/>
                </a:cubicBezTo>
                <a:cubicBezTo>
                  <a:pt x="667" y="284"/>
                  <a:pt x="667" y="284"/>
                  <a:pt x="667" y="284"/>
                </a:cubicBezTo>
                <a:cubicBezTo>
                  <a:pt x="568" y="284"/>
                  <a:pt x="568" y="284"/>
                  <a:pt x="568" y="284"/>
                </a:cubicBezTo>
                <a:cubicBezTo>
                  <a:pt x="568" y="383"/>
                  <a:pt x="568" y="383"/>
                  <a:pt x="568" y="383"/>
                </a:cubicBezTo>
                <a:lnTo>
                  <a:pt x="503" y="383"/>
                </a:lnTo>
                <a:close/>
                <a:moveTo>
                  <a:pt x="596" y="312"/>
                </a:moveTo>
                <a:cubicBezTo>
                  <a:pt x="767" y="312"/>
                  <a:pt x="767" y="312"/>
                  <a:pt x="767" y="312"/>
                </a:cubicBezTo>
                <a:cubicBezTo>
                  <a:pt x="767" y="483"/>
                  <a:pt x="767" y="483"/>
                  <a:pt x="767" y="483"/>
                </a:cubicBezTo>
                <a:cubicBezTo>
                  <a:pt x="596" y="483"/>
                  <a:pt x="596" y="483"/>
                  <a:pt x="596" y="483"/>
                </a:cubicBezTo>
                <a:lnTo>
                  <a:pt x="596" y="312"/>
                </a:lnTo>
                <a:close/>
                <a:moveTo>
                  <a:pt x="383" y="99"/>
                </a:moveTo>
                <a:cubicBezTo>
                  <a:pt x="412" y="99"/>
                  <a:pt x="412" y="99"/>
                  <a:pt x="412" y="99"/>
                </a:cubicBezTo>
                <a:cubicBezTo>
                  <a:pt x="412" y="127"/>
                  <a:pt x="412" y="127"/>
                  <a:pt x="412" y="127"/>
                </a:cubicBezTo>
                <a:cubicBezTo>
                  <a:pt x="383" y="127"/>
                  <a:pt x="383" y="127"/>
                  <a:pt x="383" y="127"/>
                </a:cubicBezTo>
                <a:lnTo>
                  <a:pt x="383" y="99"/>
                </a:lnTo>
                <a:close/>
                <a:moveTo>
                  <a:pt x="327" y="99"/>
                </a:moveTo>
                <a:cubicBezTo>
                  <a:pt x="355" y="99"/>
                  <a:pt x="355" y="99"/>
                  <a:pt x="355" y="99"/>
                </a:cubicBezTo>
                <a:cubicBezTo>
                  <a:pt x="355" y="127"/>
                  <a:pt x="355" y="127"/>
                  <a:pt x="355" y="127"/>
                </a:cubicBezTo>
                <a:cubicBezTo>
                  <a:pt x="327" y="127"/>
                  <a:pt x="327" y="127"/>
                  <a:pt x="327" y="127"/>
                </a:cubicBezTo>
                <a:lnTo>
                  <a:pt x="327" y="99"/>
                </a:lnTo>
                <a:close/>
                <a:moveTo>
                  <a:pt x="440" y="99"/>
                </a:moveTo>
                <a:cubicBezTo>
                  <a:pt x="469" y="99"/>
                  <a:pt x="469" y="99"/>
                  <a:pt x="469" y="99"/>
                </a:cubicBezTo>
                <a:cubicBezTo>
                  <a:pt x="469" y="127"/>
                  <a:pt x="469" y="127"/>
                  <a:pt x="469" y="127"/>
                </a:cubicBezTo>
                <a:cubicBezTo>
                  <a:pt x="440" y="127"/>
                  <a:pt x="440" y="127"/>
                  <a:pt x="440" y="127"/>
                </a:cubicBezTo>
                <a:lnTo>
                  <a:pt x="440" y="99"/>
                </a:lnTo>
                <a:close/>
              </a:path>
            </a:pathLst>
          </a:custGeom>
          <a:solidFill>
            <a:srgbClr val="FFFFFF"/>
          </a:solidFill>
          <a:ln>
            <a:noFill/>
          </a:ln>
        </p:spPr>
        <p:txBody>
          <a:bodyPr vert="horz" wrap="square" lIns="91368" tIns="45684" rIns="91368" bIns="45684" numCol="1" anchor="t" anchorCtr="0" compatLnSpc="1">
            <a:prstTxWarp prst="textNoShape">
              <a:avLst/>
            </a:prstTxWarp>
          </a:bodyPr>
          <a:lstStyle/>
          <a:p>
            <a:pPr defTabSz="456926"/>
            <a:endParaRPr lang="en-US" sz="1200">
              <a:solidFill>
                <a:srgbClr val="000000"/>
              </a:solidFill>
              <a:latin typeface="Avenir Book" charset="0"/>
              <a:ea typeface="Avenir Book" charset="0"/>
              <a:cs typeface="Avenir Book" charset="0"/>
            </a:endParaRPr>
          </a:p>
        </p:txBody>
      </p:sp>
      <p:sp>
        <p:nvSpPr>
          <p:cNvPr id="14" name="TextBox 13"/>
          <p:cNvSpPr txBox="1"/>
          <p:nvPr/>
        </p:nvSpPr>
        <p:spPr>
          <a:xfrm>
            <a:off x="2340101" y="4185678"/>
            <a:ext cx="793650" cy="258398"/>
          </a:xfrm>
          <a:prstGeom prst="rect">
            <a:avLst/>
          </a:prstGeom>
          <a:noFill/>
        </p:spPr>
        <p:txBody>
          <a:bodyPr wrap="none" rtlCol="0">
            <a:spAutoFit/>
          </a:bodyPr>
          <a:lstStyle/>
          <a:p>
            <a:pPr algn="ctr" defTabSz="456926">
              <a:lnSpc>
                <a:spcPct val="90000"/>
              </a:lnSpc>
              <a:buClr>
                <a:srgbClr val="D1232B"/>
              </a:buClr>
            </a:pPr>
            <a:r>
              <a:rPr lang="en-US" sz="1200" b="1" dirty="0">
                <a:solidFill>
                  <a:srgbClr val="FFFFFF"/>
                </a:solidFill>
                <a:latin typeface="Avenir Book" charset="0"/>
                <a:ea typeface="Avenir Book" charset="0"/>
                <a:cs typeface="Avenir Book" charset="0"/>
              </a:rPr>
              <a:t>Workflow</a:t>
            </a:r>
          </a:p>
        </p:txBody>
      </p:sp>
      <p:sp>
        <p:nvSpPr>
          <p:cNvPr id="15" name="TextBox 14"/>
          <p:cNvSpPr txBox="1"/>
          <p:nvPr/>
        </p:nvSpPr>
        <p:spPr>
          <a:xfrm>
            <a:off x="6575113" y="4185678"/>
            <a:ext cx="1059097" cy="424510"/>
          </a:xfrm>
          <a:prstGeom prst="rect">
            <a:avLst/>
          </a:prstGeom>
          <a:noFill/>
        </p:spPr>
        <p:txBody>
          <a:bodyPr wrap="none" rtlCol="0">
            <a:spAutoFit/>
          </a:bodyPr>
          <a:lstStyle/>
          <a:p>
            <a:pPr algn="ctr" defTabSz="456926">
              <a:lnSpc>
                <a:spcPct val="90000"/>
              </a:lnSpc>
              <a:buClr>
                <a:srgbClr val="D1232B"/>
              </a:buClr>
            </a:pPr>
            <a:r>
              <a:rPr lang="en-US" sz="1200" b="1" dirty="0">
                <a:solidFill>
                  <a:srgbClr val="FFFFFF"/>
                </a:solidFill>
                <a:latin typeface="Avenir Book" charset="0"/>
                <a:ea typeface="Avenir Book" charset="0"/>
                <a:cs typeface="Avenir Book" charset="0"/>
              </a:rPr>
              <a:t>Contextual</a:t>
            </a:r>
            <a:br>
              <a:rPr lang="en-US" sz="1200" b="1" dirty="0">
                <a:solidFill>
                  <a:srgbClr val="FFFFFF"/>
                </a:solidFill>
                <a:latin typeface="Avenir Book" charset="0"/>
                <a:ea typeface="Avenir Book" charset="0"/>
                <a:cs typeface="Avenir Book" charset="0"/>
              </a:rPr>
            </a:br>
            <a:r>
              <a:rPr lang="en-US" sz="1200" b="1" dirty="0">
                <a:solidFill>
                  <a:srgbClr val="FFFFFF"/>
                </a:solidFill>
                <a:latin typeface="Avenir Book" charset="0"/>
                <a:ea typeface="Avenir Book" charset="0"/>
                <a:cs typeface="Avenir Book" charset="0"/>
              </a:rPr>
              <a:t>Collaboration</a:t>
            </a:r>
          </a:p>
        </p:txBody>
      </p:sp>
      <p:sp>
        <p:nvSpPr>
          <p:cNvPr id="16" name="TextBox 15"/>
          <p:cNvSpPr txBox="1"/>
          <p:nvPr/>
        </p:nvSpPr>
        <p:spPr>
          <a:xfrm>
            <a:off x="3389123" y="4185678"/>
            <a:ext cx="684319" cy="424510"/>
          </a:xfrm>
          <a:prstGeom prst="rect">
            <a:avLst/>
          </a:prstGeom>
          <a:noFill/>
        </p:spPr>
        <p:txBody>
          <a:bodyPr wrap="none" rtlCol="0">
            <a:spAutoFit/>
          </a:bodyPr>
          <a:lstStyle/>
          <a:p>
            <a:pPr algn="ctr" defTabSz="456926">
              <a:lnSpc>
                <a:spcPct val="90000"/>
              </a:lnSpc>
              <a:buClr>
                <a:srgbClr val="D1232B"/>
              </a:buClr>
            </a:pPr>
            <a:r>
              <a:rPr lang="en-US" sz="1200" b="1" dirty="0">
                <a:solidFill>
                  <a:srgbClr val="FFFFFF"/>
                </a:solidFill>
                <a:latin typeface="Avenir Book" charset="0"/>
                <a:ea typeface="Avenir Book" charset="0"/>
                <a:cs typeface="Avenir Book" charset="0"/>
              </a:rPr>
              <a:t>Service</a:t>
            </a:r>
            <a:br>
              <a:rPr lang="en-US" sz="1200" b="1" dirty="0">
                <a:solidFill>
                  <a:srgbClr val="FFFFFF"/>
                </a:solidFill>
                <a:latin typeface="Avenir Book" charset="0"/>
                <a:ea typeface="Avenir Book" charset="0"/>
                <a:cs typeface="Avenir Book" charset="0"/>
              </a:rPr>
            </a:br>
            <a:r>
              <a:rPr lang="en-US" sz="1200" b="1" dirty="0">
                <a:solidFill>
                  <a:srgbClr val="FFFFFF"/>
                </a:solidFill>
                <a:latin typeface="Avenir Book" charset="0"/>
                <a:ea typeface="Avenir Book" charset="0"/>
                <a:cs typeface="Avenir Book" charset="0"/>
              </a:rPr>
              <a:t>Catalog</a:t>
            </a:r>
          </a:p>
        </p:txBody>
      </p:sp>
      <p:sp>
        <p:nvSpPr>
          <p:cNvPr id="17" name="TextBox 16"/>
          <p:cNvSpPr txBox="1"/>
          <p:nvPr/>
        </p:nvSpPr>
        <p:spPr>
          <a:xfrm>
            <a:off x="5201496" y="4185676"/>
            <a:ext cx="1235074" cy="429012"/>
          </a:xfrm>
          <a:prstGeom prst="rect">
            <a:avLst/>
          </a:prstGeom>
          <a:noFill/>
        </p:spPr>
        <p:txBody>
          <a:bodyPr wrap="square" rtlCol="0">
            <a:spAutoFit/>
          </a:bodyPr>
          <a:lstStyle/>
          <a:p>
            <a:pPr algn="ctr" defTabSz="456926">
              <a:lnSpc>
                <a:spcPct val="90000"/>
              </a:lnSpc>
              <a:buClr>
                <a:srgbClr val="D1232B"/>
              </a:buClr>
            </a:pPr>
            <a:r>
              <a:rPr lang="en-US" sz="1200" b="1" dirty="0">
                <a:solidFill>
                  <a:srgbClr val="FFFFFF"/>
                </a:solidFill>
                <a:latin typeface="Avenir Book" charset="0"/>
                <a:ea typeface="Avenir Book" charset="0"/>
                <a:cs typeface="Avenir Book" charset="0"/>
              </a:rPr>
              <a:t>Subscription </a:t>
            </a:r>
            <a:br>
              <a:rPr lang="en-US" sz="1200" b="1" dirty="0">
                <a:solidFill>
                  <a:srgbClr val="FFFFFF"/>
                </a:solidFill>
                <a:latin typeface="Avenir Book" charset="0"/>
                <a:ea typeface="Avenir Book" charset="0"/>
                <a:cs typeface="Avenir Book" charset="0"/>
              </a:rPr>
            </a:br>
            <a:r>
              <a:rPr lang="en-US" sz="1200" b="1" dirty="0">
                <a:solidFill>
                  <a:srgbClr val="FFFFFF"/>
                </a:solidFill>
                <a:latin typeface="Avenir Book" charset="0"/>
                <a:ea typeface="Avenir Book" charset="0"/>
                <a:cs typeface="Avenir Book" charset="0"/>
              </a:rPr>
              <a:t>&amp; Notification</a:t>
            </a:r>
          </a:p>
        </p:txBody>
      </p:sp>
      <p:sp>
        <p:nvSpPr>
          <p:cNvPr id="18" name="TextBox 17"/>
          <p:cNvSpPr txBox="1"/>
          <p:nvPr/>
        </p:nvSpPr>
        <p:spPr>
          <a:xfrm>
            <a:off x="4394754" y="4185678"/>
            <a:ext cx="641059" cy="424510"/>
          </a:xfrm>
          <a:prstGeom prst="rect">
            <a:avLst/>
          </a:prstGeom>
          <a:noFill/>
        </p:spPr>
        <p:txBody>
          <a:bodyPr wrap="none" rtlCol="0">
            <a:spAutoFit/>
          </a:bodyPr>
          <a:lstStyle/>
          <a:p>
            <a:pPr algn="ctr" defTabSz="456926">
              <a:lnSpc>
                <a:spcPct val="90000"/>
              </a:lnSpc>
              <a:buClr>
                <a:srgbClr val="D1232B"/>
              </a:buClr>
            </a:pPr>
            <a:r>
              <a:rPr lang="en-US" sz="1200" b="1" dirty="0">
                <a:solidFill>
                  <a:srgbClr val="FFFFFF"/>
                </a:solidFill>
                <a:latin typeface="Avenir Book" charset="0"/>
                <a:ea typeface="Avenir Book" charset="0"/>
                <a:cs typeface="Avenir Book" charset="0"/>
              </a:rPr>
              <a:t>Service</a:t>
            </a:r>
            <a:br>
              <a:rPr lang="en-US" sz="1200" b="1" dirty="0">
                <a:solidFill>
                  <a:srgbClr val="FFFFFF"/>
                </a:solidFill>
                <a:latin typeface="Avenir Book" charset="0"/>
                <a:ea typeface="Avenir Book" charset="0"/>
                <a:cs typeface="Avenir Book" charset="0"/>
              </a:rPr>
            </a:br>
            <a:r>
              <a:rPr lang="en-US" sz="1200" b="1" dirty="0">
                <a:solidFill>
                  <a:srgbClr val="FFFFFF"/>
                </a:solidFill>
                <a:latin typeface="Avenir Book" charset="0"/>
                <a:ea typeface="Avenir Book" charset="0"/>
                <a:cs typeface="Avenir Book" charset="0"/>
              </a:rPr>
              <a:t>Portal</a:t>
            </a:r>
          </a:p>
        </p:txBody>
      </p:sp>
      <p:sp>
        <p:nvSpPr>
          <p:cNvPr id="19" name="Freeform 26"/>
          <p:cNvSpPr>
            <a:spLocks noChangeAspect="1" noEditPoints="1"/>
          </p:cNvSpPr>
          <p:nvPr/>
        </p:nvSpPr>
        <p:spPr bwMode="auto">
          <a:xfrm>
            <a:off x="3561893" y="3678632"/>
            <a:ext cx="338785" cy="447271"/>
          </a:xfrm>
          <a:custGeom>
            <a:avLst/>
            <a:gdLst>
              <a:gd name="T0" fmla="*/ 128 w 148"/>
              <a:gd name="T1" fmla="*/ 0 h 196"/>
              <a:gd name="T2" fmla="*/ 36 w 148"/>
              <a:gd name="T3" fmla="*/ 0 h 196"/>
              <a:gd name="T4" fmla="*/ 28 w 148"/>
              <a:gd name="T5" fmla="*/ 0 h 196"/>
              <a:gd name="T6" fmla="*/ 20 w 148"/>
              <a:gd name="T7" fmla="*/ 0 h 196"/>
              <a:gd name="T8" fmla="*/ 0 w 148"/>
              <a:gd name="T9" fmla="*/ 20 h 196"/>
              <a:gd name="T10" fmla="*/ 0 w 148"/>
              <a:gd name="T11" fmla="*/ 176 h 196"/>
              <a:gd name="T12" fmla="*/ 20 w 148"/>
              <a:gd name="T13" fmla="*/ 196 h 196"/>
              <a:gd name="T14" fmla="*/ 128 w 148"/>
              <a:gd name="T15" fmla="*/ 196 h 196"/>
              <a:gd name="T16" fmla="*/ 148 w 148"/>
              <a:gd name="T17" fmla="*/ 176 h 196"/>
              <a:gd name="T18" fmla="*/ 148 w 148"/>
              <a:gd name="T19" fmla="*/ 20 h 196"/>
              <a:gd name="T20" fmla="*/ 128 w 148"/>
              <a:gd name="T21" fmla="*/ 0 h 196"/>
              <a:gd name="T22" fmla="*/ 76 w 148"/>
              <a:gd name="T23" fmla="*/ 8 h 196"/>
              <a:gd name="T24" fmla="*/ 116 w 148"/>
              <a:gd name="T25" fmla="*/ 8 h 196"/>
              <a:gd name="T26" fmla="*/ 116 w 148"/>
              <a:gd name="T27" fmla="*/ 90 h 196"/>
              <a:gd name="T28" fmla="*/ 96 w 148"/>
              <a:gd name="T29" fmla="*/ 67 h 196"/>
              <a:gd name="T30" fmla="*/ 76 w 148"/>
              <a:gd name="T31" fmla="*/ 89 h 196"/>
              <a:gd name="T32" fmla="*/ 76 w 148"/>
              <a:gd name="T33" fmla="*/ 8 h 196"/>
              <a:gd name="T34" fmla="*/ 20 w 148"/>
              <a:gd name="T35" fmla="*/ 188 h 196"/>
              <a:gd name="T36" fmla="*/ 8 w 148"/>
              <a:gd name="T37" fmla="*/ 176 h 196"/>
              <a:gd name="T38" fmla="*/ 8 w 148"/>
              <a:gd name="T39" fmla="*/ 20 h 196"/>
              <a:gd name="T40" fmla="*/ 20 w 148"/>
              <a:gd name="T41" fmla="*/ 8 h 196"/>
              <a:gd name="T42" fmla="*/ 28 w 148"/>
              <a:gd name="T43" fmla="*/ 8 h 196"/>
              <a:gd name="T44" fmla="*/ 28 w 148"/>
              <a:gd name="T45" fmla="*/ 188 h 196"/>
              <a:gd name="T46" fmla="*/ 20 w 148"/>
              <a:gd name="T47" fmla="*/ 188 h 196"/>
              <a:gd name="T48" fmla="*/ 140 w 148"/>
              <a:gd name="T49" fmla="*/ 176 h 196"/>
              <a:gd name="T50" fmla="*/ 128 w 148"/>
              <a:gd name="T51" fmla="*/ 188 h 196"/>
              <a:gd name="T52" fmla="*/ 36 w 148"/>
              <a:gd name="T53" fmla="*/ 188 h 196"/>
              <a:gd name="T54" fmla="*/ 36 w 148"/>
              <a:gd name="T55" fmla="*/ 8 h 196"/>
              <a:gd name="T56" fmla="*/ 68 w 148"/>
              <a:gd name="T57" fmla="*/ 8 h 196"/>
              <a:gd name="T58" fmla="*/ 68 w 148"/>
              <a:gd name="T59" fmla="*/ 111 h 196"/>
              <a:gd name="T60" fmla="*/ 96 w 148"/>
              <a:gd name="T61" fmla="*/ 79 h 196"/>
              <a:gd name="T62" fmla="*/ 124 w 148"/>
              <a:gd name="T63" fmla="*/ 112 h 196"/>
              <a:gd name="T64" fmla="*/ 124 w 148"/>
              <a:gd name="T65" fmla="*/ 8 h 196"/>
              <a:gd name="T66" fmla="*/ 128 w 148"/>
              <a:gd name="T67" fmla="*/ 8 h 196"/>
              <a:gd name="T68" fmla="*/ 140 w 148"/>
              <a:gd name="T69" fmla="*/ 20 h 196"/>
              <a:gd name="T70" fmla="*/ 140 w 148"/>
              <a:gd name="T71" fmla="*/ 17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8" h="196">
                <a:moveTo>
                  <a:pt x="128" y="0"/>
                </a:moveTo>
                <a:cubicBezTo>
                  <a:pt x="36" y="0"/>
                  <a:pt x="36" y="0"/>
                  <a:pt x="36" y="0"/>
                </a:cubicBezTo>
                <a:cubicBezTo>
                  <a:pt x="28" y="0"/>
                  <a:pt x="28" y="0"/>
                  <a:pt x="28" y="0"/>
                </a:cubicBezTo>
                <a:cubicBezTo>
                  <a:pt x="20" y="0"/>
                  <a:pt x="20" y="0"/>
                  <a:pt x="20" y="0"/>
                </a:cubicBezTo>
                <a:cubicBezTo>
                  <a:pt x="9" y="0"/>
                  <a:pt x="0" y="9"/>
                  <a:pt x="0" y="20"/>
                </a:cubicBezTo>
                <a:cubicBezTo>
                  <a:pt x="0" y="176"/>
                  <a:pt x="0" y="176"/>
                  <a:pt x="0" y="176"/>
                </a:cubicBezTo>
                <a:cubicBezTo>
                  <a:pt x="0" y="187"/>
                  <a:pt x="9" y="196"/>
                  <a:pt x="20" y="196"/>
                </a:cubicBezTo>
                <a:cubicBezTo>
                  <a:pt x="128" y="196"/>
                  <a:pt x="128" y="196"/>
                  <a:pt x="128" y="196"/>
                </a:cubicBezTo>
                <a:cubicBezTo>
                  <a:pt x="139" y="196"/>
                  <a:pt x="148" y="187"/>
                  <a:pt x="148" y="176"/>
                </a:cubicBezTo>
                <a:cubicBezTo>
                  <a:pt x="148" y="20"/>
                  <a:pt x="148" y="20"/>
                  <a:pt x="148" y="20"/>
                </a:cubicBezTo>
                <a:cubicBezTo>
                  <a:pt x="148" y="9"/>
                  <a:pt x="139" y="0"/>
                  <a:pt x="128" y="0"/>
                </a:cubicBezTo>
                <a:close/>
                <a:moveTo>
                  <a:pt x="76" y="8"/>
                </a:moveTo>
                <a:cubicBezTo>
                  <a:pt x="116" y="8"/>
                  <a:pt x="116" y="8"/>
                  <a:pt x="116" y="8"/>
                </a:cubicBezTo>
                <a:cubicBezTo>
                  <a:pt x="116" y="90"/>
                  <a:pt x="116" y="90"/>
                  <a:pt x="116" y="90"/>
                </a:cubicBezTo>
                <a:cubicBezTo>
                  <a:pt x="96" y="67"/>
                  <a:pt x="96" y="67"/>
                  <a:pt x="96" y="67"/>
                </a:cubicBezTo>
                <a:cubicBezTo>
                  <a:pt x="76" y="89"/>
                  <a:pt x="76" y="89"/>
                  <a:pt x="76" y="89"/>
                </a:cubicBezTo>
                <a:lnTo>
                  <a:pt x="76" y="8"/>
                </a:lnTo>
                <a:close/>
                <a:moveTo>
                  <a:pt x="20" y="188"/>
                </a:moveTo>
                <a:cubicBezTo>
                  <a:pt x="13" y="188"/>
                  <a:pt x="8" y="183"/>
                  <a:pt x="8" y="176"/>
                </a:cubicBezTo>
                <a:cubicBezTo>
                  <a:pt x="8" y="20"/>
                  <a:pt x="8" y="20"/>
                  <a:pt x="8" y="20"/>
                </a:cubicBezTo>
                <a:cubicBezTo>
                  <a:pt x="8" y="13"/>
                  <a:pt x="13" y="8"/>
                  <a:pt x="20" y="8"/>
                </a:cubicBezTo>
                <a:cubicBezTo>
                  <a:pt x="28" y="8"/>
                  <a:pt x="28" y="8"/>
                  <a:pt x="28" y="8"/>
                </a:cubicBezTo>
                <a:cubicBezTo>
                  <a:pt x="28" y="188"/>
                  <a:pt x="28" y="188"/>
                  <a:pt x="28" y="188"/>
                </a:cubicBezTo>
                <a:lnTo>
                  <a:pt x="20" y="188"/>
                </a:lnTo>
                <a:close/>
                <a:moveTo>
                  <a:pt x="140" y="176"/>
                </a:moveTo>
                <a:cubicBezTo>
                  <a:pt x="140" y="183"/>
                  <a:pt x="135" y="188"/>
                  <a:pt x="128" y="188"/>
                </a:cubicBezTo>
                <a:cubicBezTo>
                  <a:pt x="36" y="188"/>
                  <a:pt x="36" y="188"/>
                  <a:pt x="36" y="188"/>
                </a:cubicBezTo>
                <a:cubicBezTo>
                  <a:pt x="36" y="8"/>
                  <a:pt x="36" y="8"/>
                  <a:pt x="36" y="8"/>
                </a:cubicBezTo>
                <a:cubicBezTo>
                  <a:pt x="68" y="8"/>
                  <a:pt x="68" y="8"/>
                  <a:pt x="68" y="8"/>
                </a:cubicBezTo>
                <a:cubicBezTo>
                  <a:pt x="68" y="111"/>
                  <a:pt x="68" y="111"/>
                  <a:pt x="68" y="111"/>
                </a:cubicBezTo>
                <a:cubicBezTo>
                  <a:pt x="96" y="79"/>
                  <a:pt x="96" y="79"/>
                  <a:pt x="96" y="79"/>
                </a:cubicBezTo>
                <a:cubicBezTo>
                  <a:pt x="124" y="112"/>
                  <a:pt x="124" y="112"/>
                  <a:pt x="124" y="112"/>
                </a:cubicBezTo>
                <a:cubicBezTo>
                  <a:pt x="124" y="8"/>
                  <a:pt x="124" y="8"/>
                  <a:pt x="124" y="8"/>
                </a:cubicBezTo>
                <a:cubicBezTo>
                  <a:pt x="128" y="8"/>
                  <a:pt x="128" y="8"/>
                  <a:pt x="128" y="8"/>
                </a:cubicBezTo>
                <a:cubicBezTo>
                  <a:pt x="135" y="8"/>
                  <a:pt x="140" y="13"/>
                  <a:pt x="140" y="20"/>
                </a:cubicBezTo>
                <a:lnTo>
                  <a:pt x="140" y="17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200">
              <a:solidFill>
                <a:srgbClr val="000000"/>
              </a:solidFill>
              <a:latin typeface="Avenir Book" charset="0"/>
              <a:ea typeface="Avenir Book" charset="0"/>
              <a:cs typeface="Avenir Book" charset="0"/>
            </a:endParaRPr>
          </a:p>
        </p:txBody>
      </p:sp>
      <p:sp>
        <p:nvSpPr>
          <p:cNvPr id="20" name="Freeform 5"/>
          <p:cNvSpPr>
            <a:spLocks noChangeAspect="1" noEditPoints="1"/>
          </p:cNvSpPr>
          <p:nvPr/>
        </p:nvSpPr>
        <p:spPr bwMode="auto">
          <a:xfrm>
            <a:off x="9230934" y="3661110"/>
            <a:ext cx="464792" cy="464792"/>
          </a:xfrm>
          <a:custGeom>
            <a:avLst/>
            <a:gdLst>
              <a:gd name="T0" fmla="*/ 148 w 296"/>
              <a:gd name="T1" fmla="*/ 296 h 296"/>
              <a:gd name="T2" fmla="*/ 0 w 296"/>
              <a:gd name="T3" fmla="*/ 148 h 296"/>
              <a:gd name="T4" fmla="*/ 148 w 296"/>
              <a:gd name="T5" fmla="*/ 0 h 296"/>
              <a:gd name="T6" fmla="*/ 296 w 296"/>
              <a:gd name="T7" fmla="*/ 148 h 296"/>
              <a:gd name="T8" fmla="*/ 148 w 296"/>
              <a:gd name="T9" fmla="*/ 296 h 296"/>
              <a:gd name="T10" fmla="*/ 148 w 296"/>
              <a:gd name="T11" fmla="*/ 8 h 296"/>
              <a:gd name="T12" fmla="*/ 8 w 296"/>
              <a:gd name="T13" fmla="*/ 148 h 296"/>
              <a:gd name="T14" fmla="*/ 148 w 296"/>
              <a:gd name="T15" fmla="*/ 288 h 296"/>
              <a:gd name="T16" fmla="*/ 288 w 296"/>
              <a:gd name="T17" fmla="*/ 148 h 296"/>
              <a:gd name="T18" fmla="*/ 148 w 296"/>
              <a:gd name="T19" fmla="*/ 8 h 296"/>
              <a:gd name="T20" fmla="*/ 133 w 296"/>
              <a:gd name="T21" fmla="*/ 235 h 296"/>
              <a:gd name="T22" fmla="*/ 111 w 296"/>
              <a:gd name="T23" fmla="*/ 216 h 296"/>
              <a:gd name="T24" fmla="*/ 113 w 296"/>
              <a:gd name="T25" fmla="*/ 203 h 296"/>
              <a:gd name="T26" fmla="*/ 118 w 296"/>
              <a:gd name="T27" fmla="*/ 166 h 296"/>
              <a:gd name="T28" fmla="*/ 120 w 296"/>
              <a:gd name="T29" fmla="*/ 160 h 296"/>
              <a:gd name="T30" fmla="*/ 120 w 296"/>
              <a:gd name="T31" fmla="*/ 154 h 296"/>
              <a:gd name="T32" fmla="*/ 120 w 296"/>
              <a:gd name="T33" fmla="*/ 154 h 296"/>
              <a:gd name="T34" fmla="*/ 119 w 296"/>
              <a:gd name="T35" fmla="*/ 154 h 296"/>
              <a:gd name="T36" fmla="*/ 107 w 296"/>
              <a:gd name="T37" fmla="*/ 142 h 296"/>
              <a:gd name="T38" fmla="*/ 127 w 296"/>
              <a:gd name="T39" fmla="*/ 122 h 296"/>
              <a:gd name="T40" fmla="*/ 167 w 296"/>
              <a:gd name="T41" fmla="*/ 112 h 296"/>
              <a:gd name="T42" fmla="*/ 181 w 296"/>
              <a:gd name="T43" fmla="*/ 126 h 296"/>
              <a:gd name="T44" fmla="*/ 177 w 296"/>
              <a:gd name="T45" fmla="*/ 158 h 296"/>
              <a:gd name="T46" fmla="*/ 171 w 296"/>
              <a:gd name="T47" fmla="*/ 194 h 296"/>
              <a:gd name="T48" fmla="*/ 173 w 296"/>
              <a:gd name="T49" fmla="*/ 194 h 296"/>
              <a:gd name="T50" fmla="*/ 185 w 296"/>
              <a:gd name="T51" fmla="*/ 204 h 296"/>
              <a:gd name="T52" fmla="*/ 133 w 296"/>
              <a:gd name="T53" fmla="*/ 235 h 296"/>
              <a:gd name="T54" fmla="*/ 167 w 296"/>
              <a:gd name="T55" fmla="*/ 120 h 296"/>
              <a:gd name="T56" fmla="*/ 130 w 296"/>
              <a:gd name="T57" fmla="*/ 129 h 296"/>
              <a:gd name="T58" fmla="*/ 115 w 296"/>
              <a:gd name="T59" fmla="*/ 142 h 296"/>
              <a:gd name="T60" fmla="*/ 119 w 296"/>
              <a:gd name="T61" fmla="*/ 146 h 296"/>
              <a:gd name="T62" fmla="*/ 128 w 296"/>
              <a:gd name="T63" fmla="*/ 154 h 296"/>
              <a:gd name="T64" fmla="*/ 127 w 296"/>
              <a:gd name="T65" fmla="*/ 161 h 296"/>
              <a:gd name="T66" fmla="*/ 126 w 296"/>
              <a:gd name="T67" fmla="*/ 167 h 296"/>
              <a:gd name="T68" fmla="*/ 121 w 296"/>
              <a:gd name="T69" fmla="*/ 205 h 296"/>
              <a:gd name="T70" fmla="*/ 119 w 296"/>
              <a:gd name="T71" fmla="*/ 216 h 296"/>
              <a:gd name="T72" fmla="*/ 133 w 296"/>
              <a:gd name="T73" fmla="*/ 227 h 296"/>
              <a:gd name="T74" fmla="*/ 177 w 296"/>
              <a:gd name="T75" fmla="*/ 204 h 296"/>
              <a:gd name="T76" fmla="*/ 177 w 296"/>
              <a:gd name="T77" fmla="*/ 202 h 296"/>
              <a:gd name="T78" fmla="*/ 173 w 296"/>
              <a:gd name="T79" fmla="*/ 202 h 296"/>
              <a:gd name="T80" fmla="*/ 165 w 296"/>
              <a:gd name="T81" fmla="*/ 200 h 296"/>
              <a:gd name="T82" fmla="*/ 163 w 296"/>
              <a:gd name="T83" fmla="*/ 194 h 296"/>
              <a:gd name="T84" fmla="*/ 169 w 296"/>
              <a:gd name="T85" fmla="*/ 157 h 296"/>
              <a:gd name="T86" fmla="*/ 173 w 296"/>
              <a:gd name="T87" fmla="*/ 126 h 296"/>
              <a:gd name="T88" fmla="*/ 167 w 296"/>
              <a:gd name="T89" fmla="*/ 120 h 296"/>
              <a:gd name="T90" fmla="*/ 142 w 296"/>
              <a:gd name="T91" fmla="*/ 107 h 296"/>
              <a:gd name="T92" fmla="*/ 140 w 296"/>
              <a:gd name="T93" fmla="*/ 107 h 296"/>
              <a:gd name="T94" fmla="*/ 117 w 296"/>
              <a:gd name="T95" fmla="*/ 91 h 296"/>
              <a:gd name="T96" fmla="*/ 167 w 296"/>
              <a:gd name="T97" fmla="*/ 60 h 296"/>
              <a:gd name="T98" fmla="*/ 185 w 296"/>
              <a:gd name="T99" fmla="*/ 67 h 296"/>
              <a:gd name="T100" fmla="*/ 189 w 296"/>
              <a:gd name="T101" fmla="*/ 77 h 296"/>
              <a:gd name="T102" fmla="*/ 181 w 296"/>
              <a:gd name="T103" fmla="*/ 92 h 296"/>
              <a:gd name="T104" fmla="*/ 142 w 296"/>
              <a:gd name="T105" fmla="*/ 107 h 296"/>
              <a:gd name="T106" fmla="*/ 167 w 296"/>
              <a:gd name="T107" fmla="*/ 68 h 296"/>
              <a:gd name="T108" fmla="*/ 125 w 296"/>
              <a:gd name="T109" fmla="*/ 91 h 296"/>
              <a:gd name="T110" fmla="*/ 141 w 296"/>
              <a:gd name="T111" fmla="*/ 99 h 296"/>
              <a:gd name="T112" fmla="*/ 141 w 296"/>
              <a:gd name="T113" fmla="*/ 99 h 296"/>
              <a:gd name="T114" fmla="*/ 176 w 296"/>
              <a:gd name="T115" fmla="*/ 86 h 296"/>
              <a:gd name="T116" fmla="*/ 181 w 296"/>
              <a:gd name="T117" fmla="*/ 77 h 296"/>
              <a:gd name="T118" fmla="*/ 179 w 296"/>
              <a:gd name="T119" fmla="*/ 72 h 296"/>
              <a:gd name="T120" fmla="*/ 167 w 296"/>
              <a:gd name="T121" fmla="*/ 68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6" h="296">
                <a:moveTo>
                  <a:pt x="148" y="296"/>
                </a:moveTo>
                <a:cubicBezTo>
                  <a:pt x="66" y="296"/>
                  <a:pt x="0" y="229"/>
                  <a:pt x="0" y="148"/>
                </a:cubicBezTo>
                <a:cubicBezTo>
                  <a:pt x="0" y="66"/>
                  <a:pt x="66" y="0"/>
                  <a:pt x="148" y="0"/>
                </a:cubicBezTo>
                <a:cubicBezTo>
                  <a:pt x="230" y="0"/>
                  <a:pt x="296" y="66"/>
                  <a:pt x="296" y="148"/>
                </a:cubicBezTo>
                <a:cubicBezTo>
                  <a:pt x="296" y="229"/>
                  <a:pt x="230" y="296"/>
                  <a:pt x="148" y="296"/>
                </a:cubicBezTo>
                <a:close/>
                <a:moveTo>
                  <a:pt x="148" y="8"/>
                </a:moveTo>
                <a:cubicBezTo>
                  <a:pt x="71" y="8"/>
                  <a:pt x="8" y="70"/>
                  <a:pt x="8" y="148"/>
                </a:cubicBezTo>
                <a:cubicBezTo>
                  <a:pt x="8" y="225"/>
                  <a:pt x="71" y="288"/>
                  <a:pt x="148" y="288"/>
                </a:cubicBezTo>
                <a:cubicBezTo>
                  <a:pt x="225" y="288"/>
                  <a:pt x="288" y="225"/>
                  <a:pt x="288" y="148"/>
                </a:cubicBezTo>
                <a:cubicBezTo>
                  <a:pt x="288" y="70"/>
                  <a:pt x="225" y="8"/>
                  <a:pt x="148" y="8"/>
                </a:cubicBezTo>
                <a:close/>
                <a:moveTo>
                  <a:pt x="133" y="235"/>
                </a:moveTo>
                <a:cubicBezTo>
                  <a:pt x="123" y="235"/>
                  <a:pt x="111" y="228"/>
                  <a:pt x="111" y="216"/>
                </a:cubicBezTo>
                <a:cubicBezTo>
                  <a:pt x="111" y="212"/>
                  <a:pt x="112" y="207"/>
                  <a:pt x="113" y="203"/>
                </a:cubicBezTo>
                <a:cubicBezTo>
                  <a:pt x="118" y="166"/>
                  <a:pt x="118" y="166"/>
                  <a:pt x="118" y="166"/>
                </a:cubicBezTo>
                <a:cubicBezTo>
                  <a:pt x="119" y="164"/>
                  <a:pt x="119" y="162"/>
                  <a:pt x="120" y="160"/>
                </a:cubicBezTo>
                <a:cubicBezTo>
                  <a:pt x="120" y="158"/>
                  <a:pt x="120" y="156"/>
                  <a:pt x="120" y="154"/>
                </a:cubicBezTo>
                <a:cubicBezTo>
                  <a:pt x="120" y="154"/>
                  <a:pt x="120" y="154"/>
                  <a:pt x="120" y="154"/>
                </a:cubicBezTo>
                <a:cubicBezTo>
                  <a:pt x="120" y="154"/>
                  <a:pt x="120" y="154"/>
                  <a:pt x="119" y="154"/>
                </a:cubicBezTo>
                <a:cubicBezTo>
                  <a:pt x="116" y="154"/>
                  <a:pt x="107" y="154"/>
                  <a:pt x="107" y="142"/>
                </a:cubicBezTo>
                <a:cubicBezTo>
                  <a:pt x="107" y="130"/>
                  <a:pt x="120" y="124"/>
                  <a:pt x="127" y="122"/>
                </a:cubicBezTo>
                <a:cubicBezTo>
                  <a:pt x="138" y="117"/>
                  <a:pt x="155" y="112"/>
                  <a:pt x="167" y="112"/>
                </a:cubicBezTo>
                <a:cubicBezTo>
                  <a:pt x="176" y="112"/>
                  <a:pt x="181" y="117"/>
                  <a:pt x="181" y="126"/>
                </a:cubicBezTo>
                <a:cubicBezTo>
                  <a:pt x="181" y="135"/>
                  <a:pt x="178" y="150"/>
                  <a:pt x="177" y="158"/>
                </a:cubicBezTo>
                <a:cubicBezTo>
                  <a:pt x="176" y="161"/>
                  <a:pt x="173" y="185"/>
                  <a:pt x="171" y="194"/>
                </a:cubicBezTo>
                <a:cubicBezTo>
                  <a:pt x="172" y="194"/>
                  <a:pt x="173" y="194"/>
                  <a:pt x="173" y="194"/>
                </a:cubicBezTo>
                <a:cubicBezTo>
                  <a:pt x="177" y="194"/>
                  <a:pt x="185" y="194"/>
                  <a:pt x="185" y="204"/>
                </a:cubicBezTo>
                <a:cubicBezTo>
                  <a:pt x="185" y="225"/>
                  <a:pt x="145" y="235"/>
                  <a:pt x="133" y="235"/>
                </a:cubicBezTo>
                <a:close/>
                <a:moveTo>
                  <a:pt x="167" y="120"/>
                </a:moveTo>
                <a:cubicBezTo>
                  <a:pt x="156" y="120"/>
                  <a:pt x="140" y="125"/>
                  <a:pt x="130" y="129"/>
                </a:cubicBezTo>
                <a:cubicBezTo>
                  <a:pt x="122" y="132"/>
                  <a:pt x="115" y="136"/>
                  <a:pt x="115" y="142"/>
                </a:cubicBezTo>
                <a:cubicBezTo>
                  <a:pt x="115" y="146"/>
                  <a:pt x="116" y="146"/>
                  <a:pt x="119" y="146"/>
                </a:cubicBezTo>
                <a:cubicBezTo>
                  <a:pt x="125" y="146"/>
                  <a:pt x="128" y="149"/>
                  <a:pt x="128" y="154"/>
                </a:cubicBezTo>
                <a:cubicBezTo>
                  <a:pt x="128" y="156"/>
                  <a:pt x="128" y="159"/>
                  <a:pt x="127" y="161"/>
                </a:cubicBezTo>
                <a:cubicBezTo>
                  <a:pt x="127" y="163"/>
                  <a:pt x="127" y="165"/>
                  <a:pt x="126" y="167"/>
                </a:cubicBezTo>
                <a:cubicBezTo>
                  <a:pt x="121" y="205"/>
                  <a:pt x="121" y="205"/>
                  <a:pt x="121" y="205"/>
                </a:cubicBezTo>
                <a:cubicBezTo>
                  <a:pt x="120" y="208"/>
                  <a:pt x="119" y="212"/>
                  <a:pt x="119" y="216"/>
                </a:cubicBezTo>
                <a:cubicBezTo>
                  <a:pt x="119" y="224"/>
                  <a:pt x="128" y="227"/>
                  <a:pt x="133" y="227"/>
                </a:cubicBezTo>
                <a:cubicBezTo>
                  <a:pt x="146" y="227"/>
                  <a:pt x="177" y="217"/>
                  <a:pt x="177" y="204"/>
                </a:cubicBezTo>
                <a:cubicBezTo>
                  <a:pt x="177" y="203"/>
                  <a:pt x="177" y="202"/>
                  <a:pt x="177" y="202"/>
                </a:cubicBezTo>
                <a:cubicBezTo>
                  <a:pt x="176" y="202"/>
                  <a:pt x="174" y="202"/>
                  <a:pt x="173" y="202"/>
                </a:cubicBezTo>
                <a:cubicBezTo>
                  <a:pt x="171" y="202"/>
                  <a:pt x="167" y="202"/>
                  <a:pt x="165" y="200"/>
                </a:cubicBezTo>
                <a:cubicBezTo>
                  <a:pt x="164" y="198"/>
                  <a:pt x="163" y="196"/>
                  <a:pt x="163" y="194"/>
                </a:cubicBezTo>
                <a:cubicBezTo>
                  <a:pt x="165" y="185"/>
                  <a:pt x="169" y="159"/>
                  <a:pt x="169" y="157"/>
                </a:cubicBezTo>
                <a:cubicBezTo>
                  <a:pt x="171" y="143"/>
                  <a:pt x="173" y="132"/>
                  <a:pt x="173" y="126"/>
                </a:cubicBezTo>
                <a:cubicBezTo>
                  <a:pt x="173" y="121"/>
                  <a:pt x="171" y="120"/>
                  <a:pt x="167" y="120"/>
                </a:cubicBezTo>
                <a:close/>
                <a:moveTo>
                  <a:pt x="142" y="107"/>
                </a:moveTo>
                <a:cubicBezTo>
                  <a:pt x="142" y="107"/>
                  <a:pt x="141" y="107"/>
                  <a:pt x="140" y="107"/>
                </a:cubicBezTo>
                <a:cubicBezTo>
                  <a:pt x="121" y="106"/>
                  <a:pt x="117" y="98"/>
                  <a:pt x="117" y="91"/>
                </a:cubicBezTo>
                <a:cubicBezTo>
                  <a:pt x="117" y="70"/>
                  <a:pt x="153" y="60"/>
                  <a:pt x="167" y="60"/>
                </a:cubicBezTo>
                <a:cubicBezTo>
                  <a:pt x="170" y="60"/>
                  <a:pt x="179" y="61"/>
                  <a:pt x="185" y="67"/>
                </a:cubicBezTo>
                <a:cubicBezTo>
                  <a:pt x="188" y="70"/>
                  <a:pt x="189" y="73"/>
                  <a:pt x="189" y="77"/>
                </a:cubicBezTo>
                <a:cubicBezTo>
                  <a:pt x="189" y="82"/>
                  <a:pt x="186" y="88"/>
                  <a:pt x="181" y="92"/>
                </a:cubicBezTo>
                <a:cubicBezTo>
                  <a:pt x="171" y="102"/>
                  <a:pt x="153" y="107"/>
                  <a:pt x="142" y="107"/>
                </a:cubicBezTo>
                <a:close/>
                <a:moveTo>
                  <a:pt x="167" y="68"/>
                </a:moveTo>
                <a:cubicBezTo>
                  <a:pt x="153" y="68"/>
                  <a:pt x="125" y="77"/>
                  <a:pt x="125" y="91"/>
                </a:cubicBezTo>
                <a:cubicBezTo>
                  <a:pt x="125" y="96"/>
                  <a:pt x="130" y="99"/>
                  <a:pt x="141" y="99"/>
                </a:cubicBezTo>
                <a:cubicBezTo>
                  <a:pt x="141" y="99"/>
                  <a:pt x="141" y="99"/>
                  <a:pt x="141" y="99"/>
                </a:cubicBezTo>
                <a:cubicBezTo>
                  <a:pt x="150" y="100"/>
                  <a:pt x="167" y="94"/>
                  <a:pt x="176" y="86"/>
                </a:cubicBezTo>
                <a:cubicBezTo>
                  <a:pt x="179" y="83"/>
                  <a:pt x="181" y="80"/>
                  <a:pt x="181" y="77"/>
                </a:cubicBezTo>
                <a:cubicBezTo>
                  <a:pt x="181" y="75"/>
                  <a:pt x="181" y="74"/>
                  <a:pt x="179" y="72"/>
                </a:cubicBezTo>
                <a:cubicBezTo>
                  <a:pt x="177" y="70"/>
                  <a:pt x="172" y="68"/>
                  <a:pt x="167" y="68"/>
                </a:cubicBezTo>
                <a:close/>
              </a:path>
            </a:pathLst>
          </a:custGeom>
          <a:solidFill>
            <a:srgbClr val="FFFFFF"/>
          </a:solidFill>
          <a:ln>
            <a:noFill/>
          </a:ln>
        </p:spPr>
        <p:txBody>
          <a:bodyPr vert="horz" wrap="square" lIns="91368" tIns="45684" rIns="91368" bIns="45684" numCol="1" anchor="t" anchorCtr="0" compatLnSpc="1">
            <a:prstTxWarp prst="textNoShape">
              <a:avLst/>
            </a:prstTxWarp>
          </a:bodyPr>
          <a:lstStyle/>
          <a:p>
            <a:pPr defTabSz="456926"/>
            <a:endParaRPr lang="en-US" sz="1200">
              <a:solidFill>
                <a:srgbClr val="000000"/>
              </a:solidFill>
              <a:latin typeface="Avenir Book" charset="0"/>
              <a:ea typeface="Avenir Book" charset="0"/>
              <a:cs typeface="Avenir Book" charset="0"/>
            </a:endParaRPr>
          </a:p>
        </p:txBody>
      </p:sp>
      <p:sp>
        <p:nvSpPr>
          <p:cNvPr id="22" name="Freeform 144"/>
          <p:cNvSpPr>
            <a:spLocks/>
          </p:cNvSpPr>
          <p:nvPr/>
        </p:nvSpPr>
        <p:spPr bwMode="auto">
          <a:xfrm>
            <a:off x="10598380" y="3889773"/>
            <a:ext cx="213675" cy="236128"/>
          </a:xfrm>
          <a:custGeom>
            <a:avLst/>
            <a:gdLst>
              <a:gd name="T0" fmla="*/ 72 w 111"/>
              <a:gd name="T1" fmla="*/ 123 h 123"/>
              <a:gd name="T2" fmla="*/ 71 w 111"/>
              <a:gd name="T3" fmla="*/ 123 h 123"/>
              <a:gd name="T4" fmla="*/ 19 w 111"/>
              <a:gd name="T5" fmla="*/ 67 h 123"/>
              <a:gd name="T6" fmla="*/ 19 w 111"/>
              <a:gd name="T7" fmla="*/ 64 h 123"/>
              <a:gd name="T8" fmla="*/ 0 w 111"/>
              <a:gd name="T9" fmla="*/ 45 h 123"/>
              <a:gd name="T10" fmla="*/ 6 w 111"/>
              <a:gd name="T11" fmla="*/ 40 h 123"/>
              <a:gd name="T12" fmla="*/ 27 w 111"/>
              <a:gd name="T13" fmla="*/ 61 h 123"/>
              <a:gd name="T14" fmla="*/ 27 w 111"/>
              <a:gd name="T15" fmla="*/ 67 h 123"/>
              <a:gd name="T16" fmla="*/ 70 w 111"/>
              <a:gd name="T17" fmla="*/ 115 h 123"/>
              <a:gd name="T18" fmla="*/ 72 w 111"/>
              <a:gd name="T19" fmla="*/ 114 h 123"/>
              <a:gd name="T20" fmla="*/ 49 w 111"/>
              <a:gd name="T21" fmla="*/ 91 h 123"/>
              <a:gd name="T22" fmla="*/ 79 w 111"/>
              <a:gd name="T23" fmla="*/ 61 h 123"/>
              <a:gd name="T24" fmla="*/ 102 w 111"/>
              <a:gd name="T25" fmla="*/ 84 h 123"/>
              <a:gd name="T26" fmla="*/ 103 w 111"/>
              <a:gd name="T27" fmla="*/ 82 h 123"/>
              <a:gd name="T28" fmla="*/ 55 w 111"/>
              <a:gd name="T29" fmla="*/ 39 h 123"/>
              <a:gd name="T30" fmla="*/ 49 w 111"/>
              <a:gd name="T31" fmla="*/ 39 h 123"/>
              <a:gd name="T32" fmla="*/ 16 w 111"/>
              <a:gd name="T33" fmla="*/ 5 h 123"/>
              <a:gd name="T34" fmla="*/ 22 w 111"/>
              <a:gd name="T35" fmla="*/ 0 h 123"/>
              <a:gd name="T36" fmla="*/ 53 w 111"/>
              <a:gd name="T37" fmla="*/ 31 h 123"/>
              <a:gd name="T38" fmla="*/ 55 w 111"/>
              <a:gd name="T39" fmla="*/ 31 h 123"/>
              <a:gd name="T40" fmla="*/ 111 w 111"/>
              <a:gd name="T41" fmla="*/ 83 h 123"/>
              <a:gd name="T42" fmla="*/ 111 w 111"/>
              <a:gd name="T43" fmla="*/ 84 h 123"/>
              <a:gd name="T44" fmla="*/ 104 w 111"/>
              <a:gd name="T45" fmla="*/ 97 h 123"/>
              <a:gd name="T46" fmla="*/ 79 w 111"/>
              <a:gd name="T47" fmla="*/ 72 h 123"/>
              <a:gd name="T48" fmla="*/ 61 w 111"/>
              <a:gd name="T49" fmla="*/ 91 h 123"/>
              <a:gd name="T50" fmla="*/ 86 w 111"/>
              <a:gd name="T51" fmla="*/ 116 h 123"/>
              <a:gd name="T52" fmla="*/ 72 w 111"/>
              <a:gd name="T53" fmla="*/ 12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1" h="123">
                <a:moveTo>
                  <a:pt x="72" y="123"/>
                </a:moveTo>
                <a:cubicBezTo>
                  <a:pt x="71" y="123"/>
                  <a:pt x="71" y="123"/>
                  <a:pt x="71" y="123"/>
                </a:cubicBezTo>
                <a:cubicBezTo>
                  <a:pt x="36" y="123"/>
                  <a:pt x="19" y="104"/>
                  <a:pt x="19" y="67"/>
                </a:cubicBezTo>
                <a:cubicBezTo>
                  <a:pt x="19" y="64"/>
                  <a:pt x="19" y="64"/>
                  <a:pt x="19" y="64"/>
                </a:cubicBezTo>
                <a:cubicBezTo>
                  <a:pt x="0" y="45"/>
                  <a:pt x="0" y="45"/>
                  <a:pt x="0" y="45"/>
                </a:cubicBezTo>
                <a:cubicBezTo>
                  <a:pt x="6" y="40"/>
                  <a:pt x="6" y="40"/>
                  <a:pt x="6" y="40"/>
                </a:cubicBezTo>
                <a:cubicBezTo>
                  <a:pt x="27" y="61"/>
                  <a:pt x="27" y="61"/>
                  <a:pt x="27" y="61"/>
                </a:cubicBezTo>
                <a:cubicBezTo>
                  <a:pt x="27" y="67"/>
                  <a:pt x="27" y="67"/>
                  <a:pt x="27" y="67"/>
                </a:cubicBezTo>
                <a:cubicBezTo>
                  <a:pt x="27" y="99"/>
                  <a:pt x="40" y="114"/>
                  <a:pt x="70" y="115"/>
                </a:cubicBezTo>
                <a:cubicBezTo>
                  <a:pt x="72" y="114"/>
                  <a:pt x="72" y="114"/>
                  <a:pt x="72" y="114"/>
                </a:cubicBezTo>
                <a:cubicBezTo>
                  <a:pt x="49" y="91"/>
                  <a:pt x="49" y="91"/>
                  <a:pt x="49" y="91"/>
                </a:cubicBezTo>
                <a:cubicBezTo>
                  <a:pt x="79" y="61"/>
                  <a:pt x="79" y="61"/>
                  <a:pt x="79" y="61"/>
                </a:cubicBezTo>
                <a:cubicBezTo>
                  <a:pt x="102" y="84"/>
                  <a:pt x="102" y="84"/>
                  <a:pt x="102" y="84"/>
                </a:cubicBezTo>
                <a:cubicBezTo>
                  <a:pt x="103" y="82"/>
                  <a:pt x="103" y="82"/>
                  <a:pt x="103" y="82"/>
                </a:cubicBezTo>
                <a:cubicBezTo>
                  <a:pt x="103" y="52"/>
                  <a:pt x="88" y="39"/>
                  <a:pt x="55" y="39"/>
                </a:cubicBezTo>
                <a:cubicBezTo>
                  <a:pt x="49" y="39"/>
                  <a:pt x="49" y="39"/>
                  <a:pt x="49" y="39"/>
                </a:cubicBezTo>
                <a:cubicBezTo>
                  <a:pt x="16" y="5"/>
                  <a:pt x="16" y="5"/>
                  <a:pt x="16" y="5"/>
                </a:cubicBezTo>
                <a:cubicBezTo>
                  <a:pt x="22" y="0"/>
                  <a:pt x="22" y="0"/>
                  <a:pt x="22" y="0"/>
                </a:cubicBezTo>
                <a:cubicBezTo>
                  <a:pt x="53" y="31"/>
                  <a:pt x="53" y="31"/>
                  <a:pt x="53" y="31"/>
                </a:cubicBezTo>
                <a:cubicBezTo>
                  <a:pt x="55" y="31"/>
                  <a:pt x="55" y="31"/>
                  <a:pt x="55" y="31"/>
                </a:cubicBezTo>
                <a:cubicBezTo>
                  <a:pt x="93" y="31"/>
                  <a:pt x="111" y="48"/>
                  <a:pt x="111" y="83"/>
                </a:cubicBezTo>
                <a:cubicBezTo>
                  <a:pt x="111" y="84"/>
                  <a:pt x="111" y="84"/>
                  <a:pt x="111" y="84"/>
                </a:cubicBezTo>
                <a:cubicBezTo>
                  <a:pt x="104" y="97"/>
                  <a:pt x="104" y="97"/>
                  <a:pt x="104" y="97"/>
                </a:cubicBezTo>
                <a:cubicBezTo>
                  <a:pt x="79" y="72"/>
                  <a:pt x="79" y="72"/>
                  <a:pt x="79" y="72"/>
                </a:cubicBezTo>
                <a:cubicBezTo>
                  <a:pt x="61" y="91"/>
                  <a:pt x="61" y="91"/>
                  <a:pt x="61" y="91"/>
                </a:cubicBezTo>
                <a:cubicBezTo>
                  <a:pt x="86" y="116"/>
                  <a:pt x="86" y="116"/>
                  <a:pt x="86" y="116"/>
                </a:cubicBezTo>
                <a:lnTo>
                  <a:pt x="72" y="1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23" name="Freeform 145"/>
          <p:cNvSpPr>
            <a:spLocks/>
          </p:cNvSpPr>
          <p:nvPr/>
        </p:nvSpPr>
        <p:spPr bwMode="auto">
          <a:xfrm>
            <a:off x="10349208" y="3665234"/>
            <a:ext cx="237578" cy="211503"/>
          </a:xfrm>
          <a:custGeom>
            <a:avLst/>
            <a:gdLst>
              <a:gd name="T0" fmla="*/ 77 w 123"/>
              <a:gd name="T1" fmla="*/ 110 h 110"/>
              <a:gd name="T2" fmla="*/ 58 w 123"/>
              <a:gd name="T3" fmla="*/ 92 h 110"/>
              <a:gd name="T4" fmla="*/ 56 w 123"/>
              <a:gd name="T5" fmla="*/ 92 h 110"/>
              <a:gd name="T6" fmla="*/ 0 w 123"/>
              <a:gd name="T7" fmla="*/ 40 h 110"/>
              <a:gd name="T8" fmla="*/ 0 w 123"/>
              <a:gd name="T9" fmla="*/ 39 h 110"/>
              <a:gd name="T10" fmla="*/ 7 w 123"/>
              <a:gd name="T11" fmla="*/ 25 h 110"/>
              <a:gd name="T12" fmla="*/ 32 w 123"/>
              <a:gd name="T13" fmla="*/ 50 h 110"/>
              <a:gd name="T14" fmla="*/ 50 w 123"/>
              <a:gd name="T15" fmla="*/ 32 h 110"/>
              <a:gd name="T16" fmla="*/ 25 w 123"/>
              <a:gd name="T17" fmla="*/ 7 h 110"/>
              <a:gd name="T18" fmla="*/ 39 w 123"/>
              <a:gd name="T19" fmla="*/ 0 h 110"/>
              <a:gd name="T20" fmla="*/ 40 w 123"/>
              <a:gd name="T21" fmla="*/ 0 h 110"/>
              <a:gd name="T22" fmla="*/ 92 w 123"/>
              <a:gd name="T23" fmla="*/ 56 h 110"/>
              <a:gd name="T24" fmla="*/ 92 w 123"/>
              <a:gd name="T25" fmla="*/ 58 h 110"/>
              <a:gd name="T26" fmla="*/ 123 w 123"/>
              <a:gd name="T27" fmla="*/ 89 h 110"/>
              <a:gd name="T28" fmla="*/ 117 w 123"/>
              <a:gd name="T29" fmla="*/ 94 h 110"/>
              <a:gd name="T30" fmla="*/ 84 w 123"/>
              <a:gd name="T31" fmla="*/ 61 h 110"/>
              <a:gd name="T32" fmla="*/ 84 w 123"/>
              <a:gd name="T33" fmla="*/ 56 h 110"/>
              <a:gd name="T34" fmla="*/ 41 w 123"/>
              <a:gd name="T35" fmla="*/ 8 h 110"/>
              <a:gd name="T36" fmla="*/ 39 w 123"/>
              <a:gd name="T37" fmla="*/ 9 h 110"/>
              <a:gd name="T38" fmla="*/ 62 w 123"/>
              <a:gd name="T39" fmla="*/ 32 h 110"/>
              <a:gd name="T40" fmla="*/ 32 w 123"/>
              <a:gd name="T41" fmla="*/ 61 h 110"/>
              <a:gd name="T42" fmla="*/ 9 w 123"/>
              <a:gd name="T43" fmla="*/ 38 h 110"/>
              <a:gd name="T44" fmla="*/ 8 w 123"/>
              <a:gd name="T45" fmla="*/ 41 h 110"/>
              <a:gd name="T46" fmla="*/ 56 w 123"/>
              <a:gd name="T47" fmla="*/ 84 h 110"/>
              <a:gd name="T48" fmla="*/ 62 w 123"/>
              <a:gd name="T49" fmla="*/ 84 h 110"/>
              <a:gd name="T50" fmla="*/ 83 w 123"/>
              <a:gd name="T51" fmla="*/ 105 h 110"/>
              <a:gd name="T52" fmla="*/ 77 w 123"/>
              <a:gd name="T53" fmla="*/ 1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23" h="110">
                <a:moveTo>
                  <a:pt x="77" y="110"/>
                </a:moveTo>
                <a:cubicBezTo>
                  <a:pt x="58" y="92"/>
                  <a:pt x="58" y="92"/>
                  <a:pt x="58" y="92"/>
                </a:cubicBezTo>
                <a:cubicBezTo>
                  <a:pt x="56" y="92"/>
                  <a:pt x="56" y="92"/>
                  <a:pt x="56" y="92"/>
                </a:cubicBezTo>
                <a:cubicBezTo>
                  <a:pt x="18" y="92"/>
                  <a:pt x="0" y="75"/>
                  <a:pt x="0" y="40"/>
                </a:cubicBezTo>
                <a:cubicBezTo>
                  <a:pt x="0" y="39"/>
                  <a:pt x="0" y="39"/>
                  <a:pt x="0" y="39"/>
                </a:cubicBezTo>
                <a:cubicBezTo>
                  <a:pt x="7" y="25"/>
                  <a:pt x="7" y="25"/>
                  <a:pt x="7" y="25"/>
                </a:cubicBezTo>
                <a:cubicBezTo>
                  <a:pt x="32" y="50"/>
                  <a:pt x="32" y="50"/>
                  <a:pt x="32" y="50"/>
                </a:cubicBezTo>
                <a:cubicBezTo>
                  <a:pt x="50" y="32"/>
                  <a:pt x="50" y="32"/>
                  <a:pt x="50" y="32"/>
                </a:cubicBezTo>
                <a:cubicBezTo>
                  <a:pt x="25" y="7"/>
                  <a:pt x="25" y="7"/>
                  <a:pt x="25" y="7"/>
                </a:cubicBezTo>
                <a:cubicBezTo>
                  <a:pt x="39" y="0"/>
                  <a:pt x="39" y="0"/>
                  <a:pt x="39" y="0"/>
                </a:cubicBezTo>
                <a:cubicBezTo>
                  <a:pt x="40" y="0"/>
                  <a:pt x="40" y="0"/>
                  <a:pt x="40" y="0"/>
                </a:cubicBezTo>
                <a:cubicBezTo>
                  <a:pt x="75" y="0"/>
                  <a:pt x="92" y="18"/>
                  <a:pt x="92" y="56"/>
                </a:cubicBezTo>
                <a:cubicBezTo>
                  <a:pt x="92" y="58"/>
                  <a:pt x="92" y="58"/>
                  <a:pt x="92" y="58"/>
                </a:cubicBezTo>
                <a:cubicBezTo>
                  <a:pt x="123" y="89"/>
                  <a:pt x="123" y="89"/>
                  <a:pt x="123" y="89"/>
                </a:cubicBezTo>
                <a:cubicBezTo>
                  <a:pt x="117" y="94"/>
                  <a:pt x="117" y="94"/>
                  <a:pt x="117" y="94"/>
                </a:cubicBezTo>
                <a:cubicBezTo>
                  <a:pt x="84" y="61"/>
                  <a:pt x="84" y="61"/>
                  <a:pt x="84" y="61"/>
                </a:cubicBezTo>
                <a:cubicBezTo>
                  <a:pt x="84" y="56"/>
                  <a:pt x="84" y="56"/>
                  <a:pt x="84" y="56"/>
                </a:cubicBezTo>
                <a:cubicBezTo>
                  <a:pt x="84" y="23"/>
                  <a:pt x="71" y="8"/>
                  <a:pt x="41" y="8"/>
                </a:cubicBezTo>
                <a:cubicBezTo>
                  <a:pt x="39" y="9"/>
                  <a:pt x="39" y="9"/>
                  <a:pt x="39" y="9"/>
                </a:cubicBezTo>
                <a:cubicBezTo>
                  <a:pt x="62" y="32"/>
                  <a:pt x="62" y="32"/>
                  <a:pt x="62" y="32"/>
                </a:cubicBezTo>
                <a:cubicBezTo>
                  <a:pt x="32" y="61"/>
                  <a:pt x="32" y="61"/>
                  <a:pt x="32" y="61"/>
                </a:cubicBezTo>
                <a:cubicBezTo>
                  <a:pt x="9" y="38"/>
                  <a:pt x="9" y="38"/>
                  <a:pt x="9" y="38"/>
                </a:cubicBezTo>
                <a:cubicBezTo>
                  <a:pt x="8" y="41"/>
                  <a:pt x="8" y="41"/>
                  <a:pt x="8" y="41"/>
                </a:cubicBezTo>
                <a:cubicBezTo>
                  <a:pt x="8" y="70"/>
                  <a:pt x="23" y="84"/>
                  <a:pt x="56" y="84"/>
                </a:cubicBezTo>
                <a:cubicBezTo>
                  <a:pt x="62" y="84"/>
                  <a:pt x="62" y="84"/>
                  <a:pt x="62" y="84"/>
                </a:cubicBezTo>
                <a:cubicBezTo>
                  <a:pt x="83" y="105"/>
                  <a:pt x="83" y="105"/>
                  <a:pt x="83" y="105"/>
                </a:cubicBezTo>
                <a:lnTo>
                  <a:pt x="77" y="1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24" name="Freeform 146"/>
          <p:cNvSpPr>
            <a:spLocks noEditPoints="1"/>
          </p:cNvSpPr>
          <p:nvPr/>
        </p:nvSpPr>
        <p:spPr bwMode="auto">
          <a:xfrm>
            <a:off x="10349210" y="3876737"/>
            <a:ext cx="250617" cy="249167"/>
          </a:xfrm>
          <a:custGeom>
            <a:avLst/>
            <a:gdLst>
              <a:gd name="T0" fmla="*/ 112 w 346"/>
              <a:gd name="T1" fmla="*/ 344 h 344"/>
              <a:gd name="T2" fmla="*/ 80 w 346"/>
              <a:gd name="T3" fmla="*/ 344 h 344"/>
              <a:gd name="T4" fmla="*/ 0 w 346"/>
              <a:gd name="T5" fmla="*/ 262 h 344"/>
              <a:gd name="T6" fmla="*/ 0 w 346"/>
              <a:gd name="T7" fmla="*/ 233 h 344"/>
              <a:gd name="T8" fmla="*/ 235 w 346"/>
              <a:gd name="T9" fmla="*/ 0 h 344"/>
              <a:gd name="T10" fmla="*/ 346 w 346"/>
              <a:gd name="T11" fmla="*/ 111 h 344"/>
              <a:gd name="T12" fmla="*/ 112 w 346"/>
              <a:gd name="T13" fmla="*/ 344 h 344"/>
              <a:gd name="T14" fmla="*/ 91 w 346"/>
              <a:gd name="T15" fmla="*/ 323 h 344"/>
              <a:gd name="T16" fmla="*/ 102 w 346"/>
              <a:gd name="T17" fmla="*/ 323 h 344"/>
              <a:gd name="T18" fmla="*/ 314 w 346"/>
              <a:gd name="T19" fmla="*/ 111 h 344"/>
              <a:gd name="T20" fmla="*/ 235 w 346"/>
              <a:gd name="T21" fmla="*/ 29 h 344"/>
              <a:gd name="T22" fmla="*/ 22 w 346"/>
              <a:gd name="T23" fmla="*/ 240 h 344"/>
              <a:gd name="T24" fmla="*/ 22 w 346"/>
              <a:gd name="T25" fmla="*/ 254 h 344"/>
              <a:gd name="T26" fmla="*/ 91 w 346"/>
              <a:gd name="T27" fmla="*/ 323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6" h="344">
                <a:moveTo>
                  <a:pt x="112" y="344"/>
                </a:moveTo>
                <a:lnTo>
                  <a:pt x="80" y="344"/>
                </a:lnTo>
                <a:lnTo>
                  <a:pt x="0" y="262"/>
                </a:lnTo>
                <a:lnTo>
                  <a:pt x="0" y="233"/>
                </a:lnTo>
                <a:lnTo>
                  <a:pt x="235" y="0"/>
                </a:lnTo>
                <a:lnTo>
                  <a:pt x="346" y="111"/>
                </a:lnTo>
                <a:lnTo>
                  <a:pt x="112" y="344"/>
                </a:lnTo>
                <a:close/>
                <a:moveTo>
                  <a:pt x="91" y="323"/>
                </a:moveTo>
                <a:lnTo>
                  <a:pt x="102" y="323"/>
                </a:lnTo>
                <a:lnTo>
                  <a:pt x="314" y="111"/>
                </a:lnTo>
                <a:lnTo>
                  <a:pt x="235" y="29"/>
                </a:lnTo>
                <a:lnTo>
                  <a:pt x="22" y="240"/>
                </a:lnTo>
                <a:lnTo>
                  <a:pt x="22" y="254"/>
                </a:lnTo>
                <a:lnTo>
                  <a:pt x="91"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25" name="Freeform 147"/>
          <p:cNvSpPr>
            <a:spLocks/>
          </p:cNvSpPr>
          <p:nvPr/>
        </p:nvSpPr>
        <p:spPr bwMode="auto">
          <a:xfrm>
            <a:off x="10526668" y="3860803"/>
            <a:ext cx="89092" cy="88367"/>
          </a:xfrm>
          <a:custGeom>
            <a:avLst/>
            <a:gdLst>
              <a:gd name="T0" fmla="*/ 28 w 46"/>
              <a:gd name="T1" fmla="*/ 46 h 46"/>
              <a:gd name="T2" fmla="*/ 25 w 46"/>
              <a:gd name="T3" fmla="*/ 44 h 46"/>
              <a:gd name="T4" fmla="*/ 25 w 46"/>
              <a:gd name="T5" fmla="*/ 39 h 46"/>
              <a:gd name="T6" fmla="*/ 34 w 46"/>
              <a:gd name="T7" fmla="*/ 30 h 46"/>
              <a:gd name="T8" fmla="*/ 16 w 46"/>
              <a:gd name="T9" fmla="*/ 11 h 46"/>
              <a:gd name="T10" fmla="*/ 7 w 46"/>
              <a:gd name="T11" fmla="*/ 20 h 46"/>
              <a:gd name="T12" fmla="*/ 1 w 46"/>
              <a:gd name="T13" fmla="*/ 20 h 46"/>
              <a:gd name="T14" fmla="*/ 1 w 46"/>
              <a:gd name="T15" fmla="*/ 15 h 46"/>
              <a:gd name="T16" fmla="*/ 16 w 46"/>
              <a:gd name="T17" fmla="*/ 0 h 46"/>
              <a:gd name="T18" fmla="*/ 46 w 46"/>
              <a:gd name="T19" fmla="*/ 30 h 46"/>
              <a:gd name="T20" fmla="*/ 31 w 46"/>
              <a:gd name="T21" fmla="*/ 44 h 46"/>
              <a:gd name="T22" fmla="*/ 28 w 46"/>
              <a:gd name="T23"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 h="46">
                <a:moveTo>
                  <a:pt x="28" y="46"/>
                </a:moveTo>
                <a:cubicBezTo>
                  <a:pt x="27" y="46"/>
                  <a:pt x="26" y="45"/>
                  <a:pt x="25" y="44"/>
                </a:cubicBezTo>
                <a:cubicBezTo>
                  <a:pt x="24" y="43"/>
                  <a:pt x="24" y="40"/>
                  <a:pt x="25" y="39"/>
                </a:cubicBezTo>
                <a:cubicBezTo>
                  <a:pt x="34" y="30"/>
                  <a:pt x="34" y="30"/>
                  <a:pt x="34" y="30"/>
                </a:cubicBezTo>
                <a:cubicBezTo>
                  <a:pt x="16" y="11"/>
                  <a:pt x="16" y="11"/>
                  <a:pt x="16" y="11"/>
                </a:cubicBezTo>
                <a:cubicBezTo>
                  <a:pt x="7" y="20"/>
                  <a:pt x="7" y="20"/>
                  <a:pt x="7" y="20"/>
                </a:cubicBezTo>
                <a:cubicBezTo>
                  <a:pt x="5" y="22"/>
                  <a:pt x="3" y="22"/>
                  <a:pt x="1" y="20"/>
                </a:cubicBezTo>
                <a:cubicBezTo>
                  <a:pt x="0" y="19"/>
                  <a:pt x="0" y="16"/>
                  <a:pt x="1" y="15"/>
                </a:cubicBezTo>
                <a:cubicBezTo>
                  <a:pt x="16" y="0"/>
                  <a:pt x="16" y="0"/>
                  <a:pt x="16" y="0"/>
                </a:cubicBezTo>
                <a:cubicBezTo>
                  <a:pt x="46" y="30"/>
                  <a:pt x="46" y="30"/>
                  <a:pt x="46" y="30"/>
                </a:cubicBezTo>
                <a:cubicBezTo>
                  <a:pt x="31" y="44"/>
                  <a:pt x="31" y="44"/>
                  <a:pt x="31" y="44"/>
                </a:cubicBezTo>
                <a:cubicBezTo>
                  <a:pt x="30" y="45"/>
                  <a:pt x="29" y="46"/>
                  <a:pt x="28" y="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26" name="Freeform 148"/>
          <p:cNvSpPr>
            <a:spLocks/>
          </p:cNvSpPr>
          <p:nvPr/>
        </p:nvSpPr>
        <p:spPr bwMode="auto">
          <a:xfrm>
            <a:off x="10565059" y="3663787"/>
            <a:ext cx="249167" cy="246995"/>
          </a:xfrm>
          <a:custGeom>
            <a:avLst/>
            <a:gdLst>
              <a:gd name="T0" fmla="*/ 16 w 129"/>
              <a:gd name="T1" fmla="*/ 129 h 129"/>
              <a:gd name="T2" fmla="*/ 13 w 129"/>
              <a:gd name="T3" fmla="*/ 127 h 129"/>
              <a:gd name="T4" fmla="*/ 13 w 129"/>
              <a:gd name="T5" fmla="*/ 122 h 129"/>
              <a:gd name="T6" fmla="*/ 94 w 129"/>
              <a:gd name="T7" fmla="*/ 41 h 129"/>
              <a:gd name="T8" fmla="*/ 105 w 129"/>
              <a:gd name="T9" fmla="*/ 41 h 129"/>
              <a:gd name="T10" fmla="*/ 119 w 129"/>
              <a:gd name="T11" fmla="*/ 13 h 129"/>
              <a:gd name="T12" fmla="*/ 115 w 129"/>
              <a:gd name="T13" fmla="*/ 9 h 129"/>
              <a:gd name="T14" fmla="*/ 88 w 129"/>
              <a:gd name="T15" fmla="*/ 23 h 129"/>
              <a:gd name="T16" fmla="*/ 88 w 129"/>
              <a:gd name="T17" fmla="*/ 34 h 129"/>
              <a:gd name="T18" fmla="*/ 7 w 129"/>
              <a:gd name="T19" fmla="*/ 115 h 129"/>
              <a:gd name="T20" fmla="*/ 1 w 129"/>
              <a:gd name="T21" fmla="*/ 115 h 129"/>
              <a:gd name="T22" fmla="*/ 1 w 129"/>
              <a:gd name="T23" fmla="*/ 110 h 129"/>
              <a:gd name="T24" fmla="*/ 80 w 129"/>
              <a:gd name="T25" fmla="*/ 31 h 129"/>
              <a:gd name="T26" fmla="*/ 80 w 129"/>
              <a:gd name="T27" fmla="*/ 18 h 129"/>
              <a:gd name="T28" fmla="*/ 117 w 129"/>
              <a:gd name="T29" fmla="*/ 0 h 129"/>
              <a:gd name="T30" fmla="*/ 129 w 129"/>
              <a:gd name="T31" fmla="*/ 12 h 129"/>
              <a:gd name="T32" fmla="*/ 110 w 129"/>
              <a:gd name="T33" fmla="*/ 49 h 129"/>
              <a:gd name="T34" fmla="*/ 98 w 129"/>
              <a:gd name="T35" fmla="*/ 49 h 129"/>
              <a:gd name="T36" fmla="*/ 19 w 129"/>
              <a:gd name="T37" fmla="*/ 127 h 129"/>
              <a:gd name="T38" fmla="*/ 16 w 129"/>
              <a:gd name="T39" fmla="*/ 12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9" h="129">
                <a:moveTo>
                  <a:pt x="16" y="129"/>
                </a:moveTo>
                <a:cubicBezTo>
                  <a:pt x="15" y="129"/>
                  <a:pt x="14" y="128"/>
                  <a:pt x="13" y="127"/>
                </a:cubicBezTo>
                <a:cubicBezTo>
                  <a:pt x="12" y="126"/>
                  <a:pt x="12" y="123"/>
                  <a:pt x="13" y="122"/>
                </a:cubicBezTo>
                <a:cubicBezTo>
                  <a:pt x="94" y="41"/>
                  <a:pt x="94" y="41"/>
                  <a:pt x="94" y="41"/>
                </a:cubicBezTo>
                <a:cubicBezTo>
                  <a:pt x="105" y="41"/>
                  <a:pt x="105" y="41"/>
                  <a:pt x="105" y="41"/>
                </a:cubicBezTo>
                <a:cubicBezTo>
                  <a:pt x="119" y="13"/>
                  <a:pt x="119" y="13"/>
                  <a:pt x="119" y="13"/>
                </a:cubicBezTo>
                <a:cubicBezTo>
                  <a:pt x="115" y="9"/>
                  <a:pt x="115" y="9"/>
                  <a:pt x="115" y="9"/>
                </a:cubicBezTo>
                <a:cubicBezTo>
                  <a:pt x="88" y="23"/>
                  <a:pt x="88" y="23"/>
                  <a:pt x="88" y="23"/>
                </a:cubicBezTo>
                <a:cubicBezTo>
                  <a:pt x="88" y="34"/>
                  <a:pt x="88" y="34"/>
                  <a:pt x="88" y="34"/>
                </a:cubicBezTo>
                <a:cubicBezTo>
                  <a:pt x="7" y="115"/>
                  <a:pt x="7" y="115"/>
                  <a:pt x="7" y="115"/>
                </a:cubicBezTo>
                <a:cubicBezTo>
                  <a:pt x="5" y="117"/>
                  <a:pt x="3" y="117"/>
                  <a:pt x="1" y="115"/>
                </a:cubicBezTo>
                <a:cubicBezTo>
                  <a:pt x="0" y="114"/>
                  <a:pt x="0" y="111"/>
                  <a:pt x="1" y="110"/>
                </a:cubicBezTo>
                <a:cubicBezTo>
                  <a:pt x="80" y="31"/>
                  <a:pt x="80" y="31"/>
                  <a:pt x="80" y="31"/>
                </a:cubicBezTo>
                <a:cubicBezTo>
                  <a:pt x="80" y="18"/>
                  <a:pt x="80" y="18"/>
                  <a:pt x="80" y="18"/>
                </a:cubicBezTo>
                <a:cubicBezTo>
                  <a:pt x="117" y="0"/>
                  <a:pt x="117" y="0"/>
                  <a:pt x="117" y="0"/>
                </a:cubicBezTo>
                <a:cubicBezTo>
                  <a:pt x="129" y="12"/>
                  <a:pt x="129" y="12"/>
                  <a:pt x="129" y="12"/>
                </a:cubicBezTo>
                <a:cubicBezTo>
                  <a:pt x="110" y="49"/>
                  <a:pt x="110" y="49"/>
                  <a:pt x="110" y="49"/>
                </a:cubicBezTo>
                <a:cubicBezTo>
                  <a:pt x="98" y="49"/>
                  <a:pt x="98" y="49"/>
                  <a:pt x="98" y="49"/>
                </a:cubicBezTo>
                <a:cubicBezTo>
                  <a:pt x="19" y="127"/>
                  <a:pt x="19" y="127"/>
                  <a:pt x="19" y="127"/>
                </a:cubicBezTo>
                <a:cubicBezTo>
                  <a:pt x="18" y="128"/>
                  <a:pt x="17" y="129"/>
                  <a:pt x="16" y="1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27" name="Freeform 149"/>
          <p:cNvSpPr>
            <a:spLocks/>
          </p:cNvSpPr>
          <p:nvPr/>
        </p:nvSpPr>
        <p:spPr bwMode="auto">
          <a:xfrm>
            <a:off x="10388322" y="3924543"/>
            <a:ext cx="138346" cy="139795"/>
          </a:xfrm>
          <a:custGeom>
            <a:avLst/>
            <a:gdLst>
              <a:gd name="T0" fmla="*/ 4 w 72"/>
              <a:gd name="T1" fmla="*/ 73 h 73"/>
              <a:gd name="T2" fmla="*/ 1 w 72"/>
              <a:gd name="T3" fmla="*/ 71 h 73"/>
              <a:gd name="T4" fmla="*/ 1 w 72"/>
              <a:gd name="T5" fmla="*/ 66 h 73"/>
              <a:gd name="T6" fmla="*/ 65 w 72"/>
              <a:gd name="T7" fmla="*/ 2 h 73"/>
              <a:gd name="T8" fmla="*/ 71 w 72"/>
              <a:gd name="T9" fmla="*/ 2 h 73"/>
              <a:gd name="T10" fmla="*/ 71 w 72"/>
              <a:gd name="T11" fmla="*/ 7 h 73"/>
              <a:gd name="T12" fmla="*/ 7 w 72"/>
              <a:gd name="T13" fmla="*/ 71 h 73"/>
              <a:gd name="T14" fmla="*/ 4 w 72"/>
              <a:gd name="T15" fmla="*/ 7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73">
                <a:moveTo>
                  <a:pt x="4" y="73"/>
                </a:moveTo>
                <a:cubicBezTo>
                  <a:pt x="3" y="73"/>
                  <a:pt x="2" y="72"/>
                  <a:pt x="1" y="71"/>
                </a:cubicBezTo>
                <a:cubicBezTo>
                  <a:pt x="0" y="70"/>
                  <a:pt x="0" y="67"/>
                  <a:pt x="1" y="66"/>
                </a:cubicBezTo>
                <a:cubicBezTo>
                  <a:pt x="65" y="2"/>
                  <a:pt x="65" y="2"/>
                  <a:pt x="65" y="2"/>
                </a:cubicBezTo>
                <a:cubicBezTo>
                  <a:pt x="67" y="0"/>
                  <a:pt x="69" y="0"/>
                  <a:pt x="71" y="2"/>
                </a:cubicBezTo>
                <a:cubicBezTo>
                  <a:pt x="72" y="3"/>
                  <a:pt x="72" y="6"/>
                  <a:pt x="71" y="7"/>
                </a:cubicBezTo>
                <a:cubicBezTo>
                  <a:pt x="7" y="71"/>
                  <a:pt x="7" y="71"/>
                  <a:pt x="7" y="71"/>
                </a:cubicBezTo>
                <a:cubicBezTo>
                  <a:pt x="6" y="72"/>
                  <a:pt x="5" y="73"/>
                  <a:pt x="4"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28" name="Freeform 150"/>
          <p:cNvSpPr>
            <a:spLocks/>
          </p:cNvSpPr>
          <p:nvPr/>
        </p:nvSpPr>
        <p:spPr bwMode="auto">
          <a:xfrm>
            <a:off x="10411500" y="3947722"/>
            <a:ext cx="138346" cy="139795"/>
          </a:xfrm>
          <a:custGeom>
            <a:avLst/>
            <a:gdLst>
              <a:gd name="T0" fmla="*/ 4 w 72"/>
              <a:gd name="T1" fmla="*/ 73 h 73"/>
              <a:gd name="T2" fmla="*/ 1 w 72"/>
              <a:gd name="T3" fmla="*/ 71 h 73"/>
              <a:gd name="T4" fmla="*/ 1 w 72"/>
              <a:gd name="T5" fmla="*/ 66 h 73"/>
              <a:gd name="T6" fmla="*/ 65 w 72"/>
              <a:gd name="T7" fmla="*/ 2 h 73"/>
              <a:gd name="T8" fmla="*/ 71 w 72"/>
              <a:gd name="T9" fmla="*/ 2 h 73"/>
              <a:gd name="T10" fmla="*/ 71 w 72"/>
              <a:gd name="T11" fmla="*/ 7 h 73"/>
              <a:gd name="T12" fmla="*/ 7 w 72"/>
              <a:gd name="T13" fmla="*/ 71 h 73"/>
              <a:gd name="T14" fmla="*/ 4 w 72"/>
              <a:gd name="T15" fmla="*/ 73 h 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73">
                <a:moveTo>
                  <a:pt x="4" y="73"/>
                </a:moveTo>
                <a:cubicBezTo>
                  <a:pt x="3" y="73"/>
                  <a:pt x="2" y="72"/>
                  <a:pt x="1" y="71"/>
                </a:cubicBezTo>
                <a:cubicBezTo>
                  <a:pt x="0" y="70"/>
                  <a:pt x="0" y="67"/>
                  <a:pt x="1" y="66"/>
                </a:cubicBezTo>
                <a:cubicBezTo>
                  <a:pt x="65" y="2"/>
                  <a:pt x="65" y="2"/>
                  <a:pt x="65" y="2"/>
                </a:cubicBezTo>
                <a:cubicBezTo>
                  <a:pt x="67" y="0"/>
                  <a:pt x="69" y="0"/>
                  <a:pt x="71" y="2"/>
                </a:cubicBezTo>
                <a:cubicBezTo>
                  <a:pt x="72" y="3"/>
                  <a:pt x="72" y="6"/>
                  <a:pt x="71" y="7"/>
                </a:cubicBezTo>
                <a:cubicBezTo>
                  <a:pt x="7" y="71"/>
                  <a:pt x="7" y="71"/>
                  <a:pt x="7" y="71"/>
                </a:cubicBezTo>
                <a:cubicBezTo>
                  <a:pt x="6" y="72"/>
                  <a:pt x="5" y="73"/>
                  <a:pt x="4"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30" name="Freeform 5"/>
          <p:cNvSpPr>
            <a:spLocks noEditPoints="1"/>
          </p:cNvSpPr>
          <p:nvPr/>
        </p:nvSpPr>
        <p:spPr bwMode="auto">
          <a:xfrm>
            <a:off x="6915726" y="3853675"/>
            <a:ext cx="96793" cy="111916"/>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0" y="56"/>
                  <a:pt x="0" y="43"/>
                  <a:pt x="0" y="26"/>
                </a:cubicBezTo>
                <a:cubicBezTo>
                  <a:pt x="0" y="13"/>
                  <a:pt x="3" y="0"/>
                  <a:pt x="24" y="0"/>
                </a:cubicBezTo>
                <a:cubicBezTo>
                  <a:pt x="45" y="0"/>
                  <a:pt x="48" y="13"/>
                  <a:pt x="48" y="26"/>
                </a:cubicBezTo>
                <a:cubicBezTo>
                  <a:pt x="48" y="43"/>
                  <a:pt x="38" y="56"/>
                  <a:pt x="24" y="56"/>
                </a:cubicBezTo>
                <a:close/>
                <a:moveTo>
                  <a:pt x="24" y="8"/>
                </a:moveTo>
                <a:cubicBezTo>
                  <a:pt x="12" y="8"/>
                  <a:pt x="8" y="12"/>
                  <a:pt x="8" y="26"/>
                </a:cubicBezTo>
                <a:cubicBezTo>
                  <a:pt x="8" y="36"/>
                  <a:pt x="14" y="48"/>
                  <a:pt x="24" y="48"/>
                </a:cubicBezTo>
                <a:cubicBezTo>
                  <a:pt x="34" y="48"/>
                  <a:pt x="40" y="36"/>
                  <a:pt x="40" y="26"/>
                </a:cubicBezTo>
                <a:cubicBezTo>
                  <a:pt x="40" y="12"/>
                  <a:pt x="36" y="8"/>
                  <a:pt x="2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31" name="Freeform 6"/>
          <p:cNvSpPr>
            <a:spLocks/>
          </p:cNvSpPr>
          <p:nvPr/>
        </p:nvSpPr>
        <p:spPr bwMode="auto">
          <a:xfrm>
            <a:off x="6883211" y="3941394"/>
            <a:ext cx="161069" cy="88475"/>
          </a:xfrm>
          <a:custGeom>
            <a:avLst/>
            <a:gdLst>
              <a:gd name="T0" fmla="*/ 68 w 80"/>
              <a:gd name="T1" fmla="*/ 44 h 44"/>
              <a:gd name="T2" fmla="*/ 12 w 80"/>
              <a:gd name="T3" fmla="*/ 44 h 44"/>
              <a:gd name="T4" fmla="*/ 0 w 80"/>
              <a:gd name="T5" fmla="*/ 28 h 44"/>
              <a:gd name="T6" fmla="*/ 0 w 80"/>
              <a:gd name="T7" fmla="*/ 17 h 44"/>
              <a:gd name="T8" fmla="*/ 26 w 80"/>
              <a:gd name="T9" fmla="*/ 0 h 44"/>
              <a:gd name="T10" fmla="*/ 30 w 80"/>
              <a:gd name="T11" fmla="*/ 7 h 44"/>
              <a:gd name="T12" fmla="*/ 8 w 80"/>
              <a:gd name="T13" fmla="*/ 22 h 44"/>
              <a:gd name="T14" fmla="*/ 8 w 80"/>
              <a:gd name="T15" fmla="*/ 28 h 44"/>
              <a:gd name="T16" fmla="*/ 12 w 80"/>
              <a:gd name="T17" fmla="*/ 36 h 44"/>
              <a:gd name="T18" fmla="*/ 68 w 80"/>
              <a:gd name="T19" fmla="*/ 36 h 44"/>
              <a:gd name="T20" fmla="*/ 72 w 80"/>
              <a:gd name="T21" fmla="*/ 28 h 44"/>
              <a:gd name="T22" fmla="*/ 72 w 80"/>
              <a:gd name="T23" fmla="*/ 22 h 44"/>
              <a:gd name="T24" fmla="*/ 50 w 80"/>
              <a:gd name="T25" fmla="*/ 7 h 44"/>
              <a:gd name="T26" fmla="*/ 54 w 80"/>
              <a:gd name="T27" fmla="*/ 0 h 44"/>
              <a:gd name="T28" fmla="*/ 80 w 80"/>
              <a:gd name="T29" fmla="*/ 17 h 44"/>
              <a:gd name="T30" fmla="*/ 80 w 80"/>
              <a:gd name="T31" fmla="*/ 28 h 44"/>
              <a:gd name="T32" fmla="*/ 68 w 80"/>
              <a:gd name="T33"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44">
                <a:moveTo>
                  <a:pt x="68" y="44"/>
                </a:moveTo>
                <a:cubicBezTo>
                  <a:pt x="12" y="44"/>
                  <a:pt x="12" y="44"/>
                  <a:pt x="12" y="44"/>
                </a:cubicBezTo>
                <a:cubicBezTo>
                  <a:pt x="5" y="44"/>
                  <a:pt x="0" y="36"/>
                  <a:pt x="0" y="28"/>
                </a:cubicBezTo>
                <a:cubicBezTo>
                  <a:pt x="0" y="17"/>
                  <a:pt x="0" y="17"/>
                  <a:pt x="0" y="17"/>
                </a:cubicBezTo>
                <a:cubicBezTo>
                  <a:pt x="26" y="0"/>
                  <a:pt x="26" y="0"/>
                  <a:pt x="26" y="0"/>
                </a:cubicBezTo>
                <a:cubicBezTo>
                  <a:pt x="30" y="7"/>
                  <a:pt x="30" y="7"/>
                  <a:pt x="30" y="7"/>
                </a:cubicBezTo>
                <a:cubicBezTo>
                  <a:pt x="8" y="22"/>
                  <a:pt x="8" y="22"/>
                  <a:pt x="8" y="22"/>
                </a:cubicBezTo>
                <a:cubicBezTo>
                  <a:pt x="8" y="28"/>
                  <a:pt x="8" y="28"/>
                  <a:pt x="8" y="28"/>
                </a:cubicBezTo>
                <a:cubicBezTo>
                  <a:pt x="8" y="32"/>
                  <a:pt x="11" y="36"/>
                  <a:pt x="12" y="36"/>
                </a:cubicBezTo>
                <a:cubicBezTo>
                  <a:pt x="68" y="36"/>
                  <a:pt x="68" y="36"/>
                  <a:pt x="68" y="36"/>
                </a:cubicBezTo>
                <a:cubicBezTo>
                  <a:pt x="69" y="36"/>
                  <a:pt x="72" y="32"/>
                  <a:pt x="72" y="28"/>
                </a:cubicBezTo>
                <a:cubicBezTo>
                  <a:pt x="72" y="22"/>
                  <a:pt x="72" y="22"/>
                  <a:pt x="72" y="22"/>
                </a:cubicBezTo>
                <a:cubicBezTo>
                  <a:pt x="50" y="7"/>
                  <a:pt x="50" y="7"/>
                  <a:pt x="50" y="7"/>
                </a:cubicBezTo>
                <a:cubicBezTo>
                  <a:pt x="54" y="0"/>
                  <a:pt x="54" y="0"/>
                  <a:pt x="54" y="0"/>
                </a:cubicBezTo>
                <a:cubicBezTo>
                  <a:pt x="80" y="17"/>
                  <a:pt x="80" y="17"/>
                  <a:pt x="80" y="17"/>
                </a:cubicBezTo>
                <a:cubicBezTo>
                  <a:pt x="80" y="28"/>
                  <a:pt x="80" y="28"/>
                  <a:pt x="80" y="28"/>
                </a:cubicBezTo>
                <a:cubicBezTo>
                  <a:pt x="80" y="36"/>
                  <a:pt x="74" y="44"/>
                  <a:pt x="68"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32" name="Freeform 7"/>
          <p:cNvSpPr>
            <a:spLocks noEditPoints="1"/>
          </p:cNvSpPr>
          <p:nvPr/>
        </p:nvSpPr>
        <p:spPr bwMode="auto">
          <a:xfrm>
            <a:off x="6851449" y="3821158"/>
            <a:ext cx="225344" cy="304746"/>
          </a:xfrm>
          <a:custGeom>
            <a:avLst/>
            <a:gdLst>
              <a:gd name="T0" fmla="*/ 96 w 112"/>
              <a:gd name="T1" fmla="*/ 152 h 152"/>
              <a:gd name="T2" fmla="*/ 94 w 112"/>
              <a:gd name="T3" fmla="*/ 151 h 152"/>
              <a:gd name="T4" fmla="*/ 31 w 112"/>
              <a:gd name="T5" fmla="*/ 120 h 152"/>
              <a:gd name="T6" fmla="*/ 12 w 112"/>
              <a:gd name="T7" fmla="*/ 120 h 152"/>
              <a:gd name="T8" fmla="*/ 0 w 112"/>
              <a:gd name="T9" fmla="*/ 108 h 152"/>
              <a:gd name="T10" fmla="*/ 0 w 112"/>
              <a:gd name="T11" fmla="*/ 12 h 152"/>
              <a:gd name="T12" fmla="*/ 12 w 112"/>
              <a:gd name="T13" fmla="*/ 0 h 152"/>
              <a:gd name="T14" fmla="*/ 100 w 112"/>
              <a:gd name="T15" fmla="*/ 0 h 152"/>
              <a:gd name="T16" fmla="*/ 112 w 112"/>
              <a:gd name="T17" fmla="*/ 12 h 152"/>
              <a:gd name="T18" fmla="*/ 112 w 112"/>
              <a:gd name="T19" fmla="*/ 108 h 152"/>
              <a:gd name="T20" fmla="*/ 100 w 112"/>
              <a:gd name="T21" fmla="*/ 120 h 152"/>
              <a:gd name="T22" fmla="*/ 86 w 112"/>
              <a:gd name="T23" fmla="*/ 120 h 152"/>
              <a:gd name="T24" fmla="*/ 100 w 112"/>
              <a:gd name="T25" fmla="*/ 146 h 152"/>
              <a:gd name="T26" fmla="*/ 99 w 112"/>
              <a:gd name="T27" fmla="*/ 150 h 152"/>
              <a:gd name="T28" fmla="*/ 96 w 112"/>
              <a:gd name="T29" fmla="*/ 152 h 152"/>
              <a:gd name="T30" fmla="*/ 12 w 112"/>
              <a:gd name="T31" fmla="*/ 8 h 152"/>
              <a:gd name="T32" fmla="*/ 8 w 112"/>
              <a:gd name="T33" fmla="*/ 12 h 152"/>
              <a:gd name="T34" fmla="*/ 8 w 112"/>
              <a:gd name="T35" fmla="*/ 108 h 152"/>
              <a:gd name="T36" fmla="*/ 12 w 112"/>
              <a:gd name="T37" fmla="*/ 112 h 152"/>
              <a:gd name="T38" fmla="*/ 32 w 112"/>
              <a:gd name="T39" fmla="*/ 112 h 152"/>
              <a:gd name="T40" fmla="*/ 34 w 112"/>
              <a:gd name="T41" fmla="*/ 112 h 152"/>
              <a:gd name="T42" fmla="*/ 87 w 112"/>
              <a:gd name="T43" fmla="*/ 139 h 152"/>
              <a:gd name="T44" fmla="*/ 76 w 112"/>
              <a:gd name="T45" fmla="*/ 117 h 152"/>
              <a:gd name="T46" fmla="*/ 77 w 112"/>
              <a:gd name="T47" fmla="*/ 113 h 152"/>
              <a:gd name="T48" fmla="*/ 80 w 112"/>
              <a:gd name="T49" fmla="*/ 112 h 152"/>
              <a:gd name="T50" fmla="*/ 100 w 112"/>
              <a:gd name="T51" fmla="*/ 112 h 152"/>
              <a:gd name="T52" fmla="*/ 104 w 112"/>
              <a:gd name="T53" fmla="*/ 108 h 152"/>
              <a:gd name="T54" fmla="*/ 104 w 112"/>
              <a:gd name="T55" fmla="*/ 12 h 152"/>
              <a:gd name="T56" fmla="*/ 100 w 112"/>
              <a:gd name="T57" fmla="*/ 8 h 152"/>
              <a:gd name="T58" fmla="*/ 12 w 112"/>
              <a:gd name="T59" fmla="*/ 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 h="152">
                <a:moveTo>
                  <a:pt x="96" y="152"/>
                </a:moveTo>
                <a:cubicBezTo>
                  <a:pt x="95" y="152"/>
                  <a:pt x="95" y="151"/>
                  <a:pt x="94" y="151"/>
                </a:cubicBezTo>
                <a:cubicBezTo>
                  <a:pt x="31" y="120"/>
                  <a:pt x="31" y="120"/>
                  <a:pt x="31" y="120"/>
                </a:cubicBezTo>
                <a:cubicBezTo>
                  <a:pt x="12" y="120"/>
                  <a:pt x="12" y="120"/>
                  <a:pt x="12" y="120"/>
                </a:cubicBezTo>
                <a:cubicBezTo>
                  <a:pt x="5" y="120"/>
                  <a:pt x="0" y="114"/>
                  <a:pt x="0" y="108"/>
                </a:cubicBezTo>
                <a:cubicBezTo>
                  <a:pt x="0" y="12"/>
                  <a:pt x="0" y="12"/>
                  <a:pt x="0" y="12"/>
                </a:cubicBezTo>
                <a:cubicBezTo>
                  <a:pt x="0" y="5"/>
                  <a:pt x="5" y="0"/>
                  <a:pt x="12" y="0"/>
                </a:cubicBezTo>
                <a:cubicBezTo>
                  <a:pt x="100" y="0"/>
                  <a:pt x="100" y="0"/>
                  <a:pt x="100" y="0"/>
                </a:cubicBezTo>
                <a:cubicBezTo>
                  <a:pt x="107" y="0"/>
                  <a:pt x="112" y="5"/>
                  <a:pt x="112" y="12"/>
                </a:cubicBezTo>
                <a:cubicBezTo>
                  <a:pt x="112" y="108"/>
                  <a:pt x="112" y="108"/>
                  <a:pt x="112" y="108"/>
                </a:cubicBezTo>
                <a:cubicBezTo>
                  <a:pt x="112" y="114"/>
                  <a:pt x="107" y="120"/>
                  <a:pt x="100" y="120"/>
                </a:cubicBezTo>
                <a:cubicBezTo>
                  <a:pt x="86" y="120"/>
                  <a:pt x="86" y="120"/>
                  <a:pt x="86" y="120"/>
                </a:cubicBezTo>
                <a:cubicBezTo>
                  <a:pt x="100" y="146"/>
                  <a:pt x="100" y="146"/>
                  <a:pt x="100" y="146"/>
                </a:cubicBezTo>
                <a:cubicBezTo>
                  <a:pt x="100" y="147"/>
                  <a:pt x="100" y="149"/>
                  <a:pt x="99" y="150"/>
                </a:cubicBezTo>
                <a:cubicBezTo>
                  <a:pt x="98" y="151"/>
                  <a:pt x="97" y="152"/>
                  <a:pt x="96" y="152"/>
                </a:cubicBezTo>
                <a:close/>
                <a:moveTo>
                  <a:pt x="12" y="8"/>
                </a:moveTo>
                <a:cubicBezTo>
                  <a:pt x="10" y="8"/>
                  <a:pt x="8" y="9"/>
                  <a:pt x="8" y="12"/>
                </a:cubicBezTo>
                <a:cubicBezTo>
                  <a:pt x="8" y="108"/>
                  <a:pt x="8" y="108"/>
                  <a:pt x="8" y="108"/>
                </a:cubicBezTo>
                <a:cubicBezTo>
                  <a:pt x="8" y="110"/>
                  <a:pt x="10" y="112"/>
                  <a:pt x="12" y="112"/>
                </a:cubicBezTo>
                <a:cubicBezTo>
                  <a:pt x="32" y="112"/>
                  <a:pt x="32" y="112"/>
                  <a:pt x="32" y="112"/>
                </a:cubicBezTo>
                <a:cubicBezTo>
                  <a:pt x="33" y="112"/>
                  <a:pt x="33" y="112"/>
                  <a:pt x="34" y="112"/>
                </a:cubicBezTo>
                <a:cubicBezTo>
                  <a:pt x="87" y="139"/>
                  <a:pt x="87" y="139"/>
                  <a:pt x="87" y="139"/>
                </a:cubicBezTo>
                <a:cubicBezTo>
                  <a:pt x="76" y="117"/>
                  <a:pt x="76" y="117"/>
                  <a:pt x="76" y="117"/>
                </a:cubicBezTo>
                <a:cubicBezTo>
                  <a:pt x="76" y="116"/>
                  <a:pt x="76" y="115"/>
                  <a:pt x="77" y="113"/>
                </a:cubicBezTo>
                <a:cubicBezTo>
                  <a:pt x="77" y="112"/>
                  <a:pt x="79" y="112"/>
                  <a:pt x="80" y="112"/>
                </a:cubicBezTo>
                <a:cubicBezTo>
                  <a:pt x="100" y="112"/>
                  <a:pt x="100" y="112"/>
                  <a:pt x="100" y="112"/>
                </a:cubicBezTo>
                <a:cubicBezTo>
                  <a:pt x="102" y="112"/>
                  <a:pt x="104" y="110"/>
                  <a:pt x="104" y="108"/>
                </a:cubicBezTo>
                <a:cubicBezTo>
                  <a:pt x="104" y="12"/>
                  <a:pt x="104" y="12"/>
                  <a:pt x="104" y="12"/>
                </a:cubicBezTo>
                <a:cubicBezTo>
                  <a:pt x="104" y="9"/>
                  <a:pt x="102" y="8"/>
                  <a:pt x="100" y="8"/>
                </a:cubicBezTo>
                <a:lnTo>
                  <a:pt x="1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33" name="Freeform 8"/>
          <p:cNvSpPr>
            <a:spLocks noEditPoints="1"/>
          </p:cNvSpPr>
          <p:nvPr/>
        </p:nvSpPr>
        <p:spPr bwMode="auto">
          <a:xfrm>
            <a:off x="7205346" y="3773519"/>
            <a:ext cx="96793" cy="111916"/>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0" y="56"/>
                  <a:pt x="0" y="43"/>
                  <a:pt x="0" y="26"/>
                </a:cubicBezTo>
                <a:cubicBezTo>
                  <a:pt x="0" y="13"/>
                  <a:pt x="3" y="0"/>
                  <a:pt x="24" y="0"/>
                </a:cubicBezTo>
                <a:cubicBezTo>
                  <a:pt x="45" y="0"/>
                  <a:pt x="48" y="13"/>
                  <a:pt x="48" y="26"/>
                </a:cubicBezTo>
                <a:cubicBezTo>
                  <a:pt x="48" y="43"/>
                  <a:pt x="38" y="56"/>
                  <a:pt x="24" y="56"/>
                </a:cubicBezTo>
                <a:close/>
                <a:moveTo>
                  <a:pt x="24" y="8"/>
                </a:moveTo>
                <a:cubicBezTo>
                  <a:pt x="12" y="8"/>
                  <a:pt x="8" y="12"/>
                  <a:pt x="8" y="26"/>
                </a:cubicBezTo>
                <a:cubicBezTo>
                  <a:pt x="8" y="36"/>
                  <a:pt x="14" y="48"/>
                  <a:pt x="24" y="48"/>
                </a:cubicBezTo>
                <a:cubicBezTo>
                  <a:pt x="34" y="48"/>
                  <a:pt x="40" y="36"/>
                  <a:pt x="40" y="26"/>
                </a:cubicBezTo>
                <a:cubicBezTo>
                  <a:pt x="40" y="12"/>
                  <a:pt x="36" y="8"/>
                  <a:pt x="2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34" name="Freeform 9"/>
          <p:cNvSpPr>
            <a:spLocks/>
          </p:cNvSpPr>
          <p:nvPr/>
        </p:nvSpPr>
        <p:spPr bwMode="auto">
          <a:xfrm>
            <a:off x="7173589" y="3861238"/>
            <a:ext cx="161069" cy="88475"/>
          </a:xfrm>
          <a:custGeom>
            <a:avLst/>
            <a:gdLst>
              <a:gd name="T0" fmla="*/ 68 w 80"/>
              <a:gd name="T1" fmla="*/ 44 h 44"/>
              <a:gd name="T2" fmla="*/ 12 w 80"/>
              <a:gd name="T3" fmla="*/ 44 h 44"/>
              <a:gd name="T4" fmla="*/ 0 w 80"/>
              <a:gd name="T5" fmla="*/ 28 h 44"/>
              <a:gd name="T6" fmla="*/ 0 w 80"/>
              <a:gd name="T7" fmla="*/ 17 h 44"/>
              <a:gd name="T8" fmla="*/ 26 w 80"/>
              <a:gd name="T9" fmla="*/ 0 h 44"/>
              <a:gd name="T10" fmla="*/ 30 w 80"/>
              <a:gd name="T11" fmla="*/ 7 h 44"/>
              <a:gd name="T12" fmla="*/ 8 w 80"/>
              <a:gd name="T13" fmla="*/ 22 h 44"/>
              <a:gd name="T14" fmla="*/ 8 w 80"/>
              <a:gd name="T15" fmla="*/ 28 h 44"/>
              <a:gd name="T16" fmla="*/ 12 w 80"/>
              <a:gd name="T17" fmla="*/ 36 h 44"/>
              <a:gd name="T18" fmla="*/ 68 w 80"/>
              <a:gd name="T19" fmla="*/ 36 h 44"/>
              <a:gd name="T20" fmla="*/ 72 w 80"/>
              <a:gd name="T21" fmla="*/ 28 h 44"/>
              <a:gd name="T22" fmla="*/ 72 w 80"/>
              <a:gd name="T23" fmla="*/ 22 h 44"/>
              <a:gd name="T24" fmla="*/ 50 w 80"/>
              <a:gd name="T25" fmla="*/ 7 h 44"/>
              <a:gd name="T26" fmla="*/ 54 w 80"/>
              <a:gd name="T27" fmla="*/ 0 h 44"/>
              <a:gd name="T28" fmla="*/ 80 w 80"/>
              <a:gd name="T29" fmla="*/ 17 h 44"/>
              <a:gd name="T30" fmla="*/ 80 w 80"/>
              <a:gd name="T31" fmla="*/ 28 h 44"/>
              <a:gd name="T32" fmla="*/ 68 w 80"/>
              <a:gd name="T33"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44">
                <a:moveTo>
                  <a:pt x="68" y="44"/>
                </a:moveTo>
                <a:cubicBezTo>
                  <a:pt x="12" y="44"/>
                  <a:pt x="12" y="44"/>
                  <a:pt x="12" y="44"/>
                </a:cubicBezTo>
                <a:cubicBezTo>
                  <a:pt x="5" y="44"/>
                  <a:pt x="0" y="36"/>
                  <a:pt x="0" y="28"/>
                </a:cubicBezTo>
                <a:cubicBezTo>
                  <a:pt x="0" y="17"/>
                  <a:pt x="0" y="17"/>
                  <a:pt x="0" y="17"/>
                </a:cubicBezTo>
                <a:cubicBezTo>
                  <a:pt x="26" y="0"/>
                  <a:pt x="26" y="0"/>
                  <a:pt x="26" y="0"/>
                </a:cubicBezTo>
                <a:cubicBezTo>
                  <a:pt x="30" y="7"/>
                  <a:pt x="30" y="7"/>
                  <a:pt x="30" y="7"/>
                </a:cubicBezTo>
                <a:cubicBezTo>
                  <a:pt x="8" y="22"/>
                  <a:pt x="8" y="22"/>
                  <a:pt x="8" y="22"/>
                </a:cubicBezTo>
                <a:cubicBezTo>
                  <a:pt x="8" y="28"/>
                  <a:pt x="8" y="28"/>
                  <a:pt x="8" y="28"/>
                </a:cubicBezTo>
                <a:cubicBezTo>
                  <a:pt x="8" y="32"/>
                  <a:pt x="11" y="36"/>
                  <a:pt x="12" y="36"/>
                </a:cubicBezTo>
                <a:cubicBezTo>
                  <a:pt x="68" y="36"/>
                  <a:pt x="68" y="36"/>
                  <a:pt x="68" y="36"/>
                </a:cubicBezTo>
                <a:cubicBezTo>
                  <a:pt x="69" y="36"/>
                  <a:pt x="72" y="32"/>
                  <a:pt x="72" y="28"/>
                </a:cubicBezTo>
                <a:cubicBezTo>
                  <a:pt x="72" y="22"/>
                  <a:pt x="72" y="22"/>
                  <a:pt x="72" y="22"/>
                </a:cubicBezTo>
                <a:cubicBezTo>
                  <a:pt x="50" y="7"/>
                  <a:pt x="50" y="7"/>
                  <a:pt x="50" y="7"/>
                </a:cubicBezTo>
                <a:cubicBezTo>
                  <a:pt x="54" y="0"/>
                  <a:pt x="54" y="0"/>
                  <a:pt x="54" y="0"/>
                </a:cubicBezTo>
                <a:cubicBezTo>
                  <a:pt x="80" y="17"/>
                  <a:pt x="80" y="17"/>
                  <a:pt x="80" y="17"/>
                </a:cubicBezTo>
                <a:cubicBezTo>
                  <a:pt x="80" y="28"/>
                  <a:pt x="80" y="28"/>
                  <a:pt x="80" y="28"/>
                </a:cubicBezTo>
                <a:cubicBezTo>
                  <a:pt x="80" y="36"/>
                  <a:pt x="74" y="44"/>
                  <a:pt x="68"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35" name="Freeform 10"/>
          <p:cNvSpPr>
            <a:spLocks/>
          </p:cNvSpPr>
          <p:nvPr/>
        </p:nvSpPr>
        <p:spPr bwMode="auto">
          <a:xfrm>
            <a:off x="7141070" y="3741002"/>
            <a:ext cx="225344" cy="304746"/>
          </a:xfrm>
          <a:custGeom>
            <a:avLst/>
            <a:gdLst>
              <a:gd name="T0" fmla="*/ 16 w 112"/>
              <a:gd name="T1" fmla="*/ 152 h 152"/>
              <a:gd name="T2" fmla="*/ 13 w 112"/>
              <a:gd name="T3" fmla="*/ 150 h 152"/>
              <a:gd name="T4" fmla="*/ 12 w 112"/>
              <a:gd name="T5" fmla="*/ 146 h 152"/>
              <a:gd name="T6" fmla="*/ 25 w 112"/>
              <a:gd name="T7" fmla="*/ 120 h 152"/>
              <a:gd name="T8" fmla="*/ 12 w 112"/>
              <a:gd name="T9" fmla="*/ 120 h 152"/>
              <a:gd name="T10" fmla="*/ 0 w 112"/>
              <a:gd name="T11" fmla="*/ 108 h 152"/>
              <a:gd name="T12" fmla="*/ 0 w 112"/>
              <a:gd name="T13" fmla="*/ 72 h 152"/>
              <a:gd name="T14" fmla="*/ 8 w 112"/>
              <a:gd name="T15" fmla="*/ 72 h 152"/>
              <a:gd name="T16" fmla="*/ 8 w 112"/>
              <a:gd name="T17" fmla="*/ 108 h 152"/>
              <a:gd name="T18" fmla="*/ 12 w 112"/>
              <a:gd name="T19" fmla="*/ 112 h 152"/>
              <a:gd name="T20" fmla="*/ 32 w 112"/>
              <a:gd name="T21" fmla="*/ 112 h 152"/>
              <a:gd name="T22" fmla="*/ 35 w 112"/>
              <a:gd name="T23" fmla="*/ 113 h 152"/>
              <a:gd name="T24" fmla="*/ 36 w 112"/>
              <a:gd name="T25" fmla="*/ 117 h 152"/>
              <a:gd name="T26" fmla="*/ 25 w 112"/>
              <a:gd name="T27" fmla="*/ 139 h 152"/>
              <a:gd name="T28" fmla="*/ 78 w 112"/>
              <a:gd name="T29" fmla="*/ 112 h 152"/>
              <a:gd name="T30" fmla="*/ 80 w 112"/>
              <a:gd name="T31" fmla="*/ 112 h 152"/>
              <a:gd name="T32" fmla="*/ 100 w 112"/>
              <a:gd name="T33" fmla="*/ 112 h 152"/>
              <a:gd name="T34" fmla="*/ 104 w 112"/>
              <a:gd name="T35" fmla="*/ 108 h 152"/>
              <a:gd name="T36" fmla="*/ 104 w 112"/>
              <a:gd name="T37" fmla="*/ 12 h 152"/>
              <a:gd name="T38" fmla="*/ 100 w 112"/>
              <a:gd name="T39" fmla="*/ 8 h 152"/>
              <a:gd name="T40" fmla="*/ 32 w 112"/>
              <a:gd name="T41" fmla="*/ 8 h 152"/>
              <a:gd name="T42" fmla="*/ 32 w 112"/>
              <a:gd name="T43" fmla="*/ 0 h 152"/>
              <a:gd name="T44" fmla="*/ 100 w 112"/>
              <a:gd name="T45" fmla="*/ 0 h 152"/>
              <a:gd name="T46" fmla="*/ 112 w 112"/>
              <a:gd name="T47" fmla="*/ 12 h 152"/>
              <a:gd name="T48" fmla="*/ 112 w 112"/>
              <a:gd name="T49" fmla="*/ 108 h 152"/>
              <a:gd name="T50" fmla="*/ 100 w 112"/>
              <a:gd name="T51" fmla="*/ 120 h 152"/>
              <a:gd name="T52" fmla="*/ 81 w 112"/>
              <a:gd name="T53" fmla="*/ 120 h 152"/>
              <a:gd name="T54" fmla="*/ 18 w 112"/>
              <a:gd name="T55" fmla="*/ 151 h 152"/>
              <a:gd name="T56" fmla="*/ 16 w 112"/>
              <a:gd name="T57"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2" h="152">
                <a:moveTo>
                  <a:pt x="16" y="152"/>
                </a:moveTo>
                <a:cubicBezTo>
                  <a:pt x="15" y="152"/>
                  <a:pt x="14" y="151"/>
                  <a:pt x="13" y="150"/>
                </a:cubicBezTo>
                <a:cubicBezTo>
                  <a:pt x="12" y="149"/>
                  <a:pt x="12" y="147"/>
                  <a:pt x="12" y="146"/>
                </a:cubicBezTo>
                <a:cubicBezTo>
                  <a:pt x="25" y="120"/>
                  <a:pt x="25" y="120"/>
                  <a:pt x="25" y="120"/>
                </a:cubicBezTo>
                <a:cubicBezTo>
                  <a:pt x="12" y="120"/>
                  <a:pt x="12" y="120"/>
                  <a:pt x="12" y="120"/>
                </a:cubicBezTo>
                <a:cubicBezTo>
                  <a:pt x="5" y="120"/>
                  <a:pt x="0" y="114"/>
                  <a:pt x="0" y="108"/>
                </a:cubicBezTo>
                <a:cubicBezTo>
                  <a:pt x="0" y="72"/>
                  <a:pt x="0" y="72"/>
                  <a:pt x="0" y="72"/>
                </a:cubicBezTo>
                <a:cubicBezTo>
                  <a:pt x="8" y="72"/>
                  <a:pt x="8" y="72"/>
                  <a:pt x="8" y="72"/>
                </a:cubicBezTo>
                <a:cubicBezTo>
                  <a:pt x="8" y="108"/>
                  <a:pt x="8" y="108"/>
                  <a:pt x="8" y="108"/>
                </a:cubicBezTo>
                <a:cubicBezTo>
                  <a:pt x="8" y="110"/>
                  <a:pt x="10" y="112"/>
                  <a:pt x="12" y="112"/>
                </a:cubicBezTo>
                <a:cubicBezTo>
                  <a:pt x="32" y="112"/>
                  <a:pt x="32" y="112"/>
                  <a:pt x="32" y="112"/>
                </a:cubicBezTo>
                <a:cubicBezTo>
                  <a:pt x="33" y="112"/>
                  <a:pt x="35" y="112"/>
                  <a:pt x="35" y="113"/>
                </a:cubicBezTo>
                <a:cubicBezTo>
                  <a:pt x="36" y="115"/>
                  <a:pt x="36" y="116"/>
                  <a:pt x="36" y="117"/>
                </a:cubicBezTo>
                <a:cubicBezTo>
                  <a:pt x="25" y="139"/>
                  <a:pt x="25" y="139"/>
                  <a:pt x="25" y="139"/>
                </a:cubicBezTo>
                <a:cubicBezTo>
                  <a:pt x="78" y="112"/>
                  <a:pt x="78" y="112"/>
                  <a:pt x="78" y="112"/>
                </a:cubicBezTo>
                <a:cubicBezTo>
                  <a:pt x="79" y="112"/>
                  <a:pt x="79" y="112"/>
                  <a:pt x="80" y="112"/>
                </a:cubicBezTo>
                <a:cubicBezTo>
                  <a:pt x="100" y="112"/>
                  <a:pt x="100" y="112"/>
                  <a:pt x="100" y="112"/>
                </a:cubicBezTo>
                <a:cubicBezTo>
                  <a:pt x="102" y="112"/>
                  <a:pt x="104" y="110"/>
                  <a:pt x="104" y="108"/>
                </a:cubicBezTo>
                <a:cubicBezTo>
                  <a:pt x="104" y="12"/>
                  <a:pt x="104" y="12"/>
                  <a:pt x="104" y="12"/>
                </a:cubicBezTo>
                <a:cubicBezTo>
                  <a:pt x="104" y="9"/>
                  <a:pt x="102" y="8"/>
                  <a:pt x="100" y="8"/>
                </a:cubicBezTo>
                <a:cubicBezTo>
                  <a:pt x="32" y="8"/>
                  <a:pt x="32" y="8"/>
                  <a:pt x="32" y="8"/>
                </a:cubicBezTo>
                <a:cubicBezTo>
                  <a:pt x="32" y="0"/>
                  <a:pt x="32" y="0"/>
                  <a:pt x="32" y="0"/>
                </a:cubicBezTo>
                <a:cubicBezTo>
                  <a:pt x="100" y="0"/>
                  <a:pt x="100" y="0"/>
                  <a:pt x="100" y="0"/>
                </a:cubicBezTo>
                <a:cubicBezTo>
                  <a:pt x="107" y="0"/>
                  <a:pt x="112" y="5"/>
                  <a:pt x="112" y="12"/>
                </a:cubicBezTo>
                <a:cubicBezTo>
                  <a:pt x="112" y="108"/>
                  <a:pt x="112" y="108"/>
                  <a:pt x="112" y="108"/>
                </a:cubicBezTo>
                <a:cubicBezTo>
                  <a:pt x="112" y="114"/>
                  <a:pt x="107" y="120"/>
                  <a:pt x="100" y="120"/>
                </a:cubicBezTo>
                <a:cubicBezTo>
                  <a:pt x="81" y="120"/>
                  <a:pt x="81" y="120"/>
                  <a:pt x="81" y="120"/>
                </a:cubicBezTo>
                <a:cubicBezTo>
                  <a:pt x="18" y="151"/>
                  <a:pt x="18" y="151"/>
                  <a:pt x="18" y="151"/>
                </a:cubicBezTo>
                <a:cubicBezTo>
                  <a:pt x="17" y="151"/>
                  <a:pt x="17" y="152"/>
                  <a:pt x="16"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36" name="Freeform 11"/>
          <p:cNvSpPr>
            <a:spLocks noEditPoints="1"/>
          </p:cNvSpPr>
          <p:nvPr/>
        </p:nvSpPr>
        <p:spPr bwMode="auto">
          <a:xfrm>
            <a:off x="7028398" y="3661602"/>
            <a:ext cx="96793" cy="111916"/>
          </a:xfrm>
          <a:custGeom>
            <a:avLst/>
            <a:gdLst>
              <a:gd name="T0" fmla="*/ 24 w 48"/>
              <a:gd name="T1" fmla="*/ 56 h 56"/>
              <a:gd name="T2" fmla="*/ 0 w 48"/>
              <a:gd name="T3" fmla="*/ 26 h 56"/>
              <a:gd name="T4" fmla="*/ 24 w 48"/>
              <a:gd name="T5" fmla="*/ 0 h 56"/>
              <a:gd name="T6" fmla="*/ 48 w 48"/>
              <a:gd name="T7" fmla="*/ 26 h 56"/>
              <a:gd name="T8" fmla="*/ 24 w 48"/>
              <a:gd name="T9" fmla="*/ 56 h 56"/>
              <a:gd name="T10" fmla="*/ 24 w 48"/>
              <a:gd name="T11" fmla="*/ 8 h 56"/>
              <a:gd name="T12" fmla="*/ 8 w 48"/>
              <a:gd name="T13" fmla="*/ 26 h 56"/>
              <a:gd name="T14" fmla="*/ 24 w 48"/>
              <a:gd name="T15" fmla="*/ 48 h 56"/>
              <a:gd name="T16" fmla="*/ 40 w 48"/>
              <a:gd name="T17" fmla="*/ 26 h 56"/>
              <a:gd name="T18" fmla="*/ 24 w 48"/>
              <a:gd name="T19"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6">
                <a:moveTo>
                  <a:pt x="24" y="56"/>
                </a:moveTo>
                <a:cubicBezTo>
                  <a:pt x="10" y="56"/>
                  <a:pt x="0" y="43"/>
                  <a:pt x="0" y="26"/>
                </a:cubicBezTo>
                <a:cubicBezTo>
                  <a:pt x="0" y="13"/>
                  <a:pt x="3" y="0"/>
                  <a:pt x="24" y="0"/>
                </a:cubicBezTo>
                <a:cubicBezTo>
                  <a:pt x="45" y="0"/>
                  <a:pt x="48" y="13"/>
                  <a:pt x="48" y="26"/>
                </a:cubicBezTo>
                <a:cubicBezTo>
                  <a:pt x="48" y="43"/>
                  <a:pt x="38" y="56"/>
                  <a:pt x="24" y="56"/>
                </a:cubicBezTo>
                <a:close/>
                <a:moveTo>
                  <a:pt x="24" y="8"/>
                </a:moveTo>
                <a:cubicBezTo>
                  <a:pt x="12" y="8"/>
                  <a:pt x="8" y="12"/>
                  <a:pt x="8" y="26"/>
                </a:cubicBezTo>
                <a:cubicBezTo>
                  <a:pt x="8" y="36"/>
                  <a:pt x="14" y="48"/>
                  <a:pt x="24" y="48"/>
                </a:cubicBezTo>
                <a:cubicBezTo>
                  <a:pt x="34" y="48"/>
                  <a:pt x="40" y="36"/>
                  <a:pt x="40" y="26"/>
                </a:cubicBezTo>
                <a:cubicBezTo>
                  <a:pt x="40" y="12"/>
                  <a:pt x="36" y="8"/>
                  <a:pt x="2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37" name="Freeform 12"/>
          <p:cNvSpPr>
            <a:spLocks/>
          </p:cNvSpPr>
          <p:nvPr/>
        </p:nvSpPr>
        <p:spPr bwMode="auto">
          <a:xfrm>
            <a:off x="6996637" y="3749322"/>
            <a:ext cx="59738" cy="55957"/>
          </a:xfrm>
          <a:custGeom>
            <a:avLst/>
            <a:gdLst>
              <a:gd name="T0" fmla="*/ 21 w 79"/>
              <a:gd name="T1" fmla="*/ 74 h 74"/>
              <a:gd name="T2" fmla="*/ 0 w 79"/>
              <a:gd name="T3" fmla="*/ 74 h 74"/>
              <a:gd name="T4" fmla="*/ 0 w 79"/>
              <a:gd name="T5" fmla="*/ 45 h 74"/>
              <a:gd name="T6" fmla="*/ 69 w 79"/>
              <a:gd name="T7" fmla="*/ 0 h 74"/>
              <a:gd name="T8" fmla="*/ 79 w 79"/>
              <a:gd name="T9" fmla="*/ 19 h 74"/>
              <a:gd name="T10" fmla="*/ 21 w 79"/>
              <a:gd name="T11" fmla="*/ 58 h 74"/>
              <a:gd name="T12" fmla="*/ 21 w 79"/>
              <a:gd name="T13" fmla="*/ 74 h 74"/>
            </a:gdLst>
            <a:ahLst/>
            <a:cxnLst>
              <a:cxn ang="0">
                <a:pos x="T0" y="T1"/>
              </a:cxn>
              <a:cxn ang="0">
                <a:pos x="T2" y="T3"/>
              </a:cxn>
              <a:cxn ang="0">
                <a:pos x="T4" y="T5"/>
              </a:cxn>
              <a:cxn ang="0">
                <a:pos x="T6" y="T7"/>
              </a:cxn>
              <a:cxn ang="0">
                <a:pos x="T8" y="T9"/>
              </a:cxn>
              <a:cxn ang="0">
                <a:pos x="T10" y="T11"/>
              </a:cxn>
              <a:cxn ang="0">
                <a:pos x="T12" y="T13"/>
              </a:cxn>
            </a:cxnLst>
            <a:rect l="0" t="0" r="r" b="b"/>
            <a:pathLst>
              <a:path w="79" h="74">
                <a:moveTo>
                  <a:pt x="21" y="74"/>
                </a:moveTo>
                <a:lnTo>
                  <a:pt x="0" y="74"/>
                </a:lnTo>
                <a:lnTo>
                  <a:pt x="0" y="45"/>
                </a:lnTo>
                <a:lnTo>
                  <a:pt x="69" y="0"/>
                </a:lnTo>
                <a:lnTo>
                  <a:pt x="79" y="19"/>
                </a:lnTo>
                <a:lnTo>
                  <a:pt x="21" y="58"/>
                </a:lnTo>
                <a:lnTo>
                  <a:pt x="21" y="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38" name="Freeform 13"/>
          <p:cNvSpPr>
            <a:spLocks/>
          </p:cNvSpPr>
          <p:nvPr/>
        </p:nvSpPr>
        <p:spPr bwMode="auto">
          <a:xfrm>
            <a:off x="7092674" y="3749322"/>
            <a:ext cx="65032" cy="88475"/>
          </a:xfrm>
          <a:custGeom>
            <a:avLst/>
            <a:gdLst>
              <a:gd name="T0" fmla="*/ 20 w 32"/>
              <a:gd name="T1" fmla="*/ 44 h 44"/>
              <a:gd name="T2" fmla="*/ 0 w 32"/>
              <a:gd name="T3" fmla="*/ 44 h 44"/>
              <a:gd name="T4" fmla="*/ 0 w 32"/>
              <a:gd name="T5" fmla="*/ 36 h 44"/>
              <a:gd name="T6" fmla="*/ 20 w 32"/>
              <a:gd name="T7" fmla="*/ 36 h 44"/>
              <a:gd name="T8" fmla="*/ 24 w 32"/>
              <a:gd name="T9" fmla="*/ 28 h 44"/>
              <a:gd name="T10" fmla="*/ 24 w 32"/>
              <a:gd name="T11" fmla="*/ 22 h 44"/>
              <a:gd name="T12" fmla="*/ 2 w 32"/>
              <a:gd name="T13" fmla="*/ 7 h 44"/>
              <a:gd name="T14" fmla="*/ 6 w 32"/>
              <a:gd name="T15" fmla="*/ 0 h 44"/>
              <a:gd name="T16" fmla="*/ 32 w 32"/>
              <a:gd name="T17" fmla="*/ 17 h 44"/>
              <a:gd name="T18" fmla="*/ 32 w 32"/>
              <a:gd name="T19" fmla="*/ 28 h 44"/>
              <a:gd name="T20" fmla="*/ 20 w 32"/>
              <a:gd name="T2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44">
                <a:moveTo>
                  <a:pt x="20" y="44"/>
                </a:moveTo>
                <a:cubicBezTo>
                  <a:pt x="0" y="44"/>
                  <a:pt x="0" y="44"/>
                  <a:pt x="0" y="44"/>
                </a:cubicBezTo>
                <a:cubicBezTo>
                  <a:pt x="0" y="36"/>
                  <a:pt x="0" y="36"/>
                  <a:pt x="0" y="36"/>
                </a:cubicBezTo>
                <a:cubicBezTo>
                  <a:pt x="20" y="36"/>
                  <a:pt x="20" y="36"/>
                  <a:pt x="20" y="36"/>
                </a:cubicBezTo>
                <a:cubicBezTo>
                  <a:pt x="21" y="36"/>
                  <a:pt x="24" y="32"/>
                  <a:pt x="24" y="28"/>
                </a:cubicBezTo>
                <a:cubicBezTo>
                  <a:pt x="24" y="22"/>
                  <a:pt x="24" y="22"/>
                  <a:pt x="24" y="22"/>
                </a:cubicBezTo>
                <a:cubicBezTo>
                  <a:pt x="2" y="7"/>
                  <a:pt x="2" y="7"/>
                  <a:pt x="2" y="7"/>
                </a:cubicBezTo>
                <a:cubicBezTo>
                  <a:pt x="6" y="0"/>
                  <a:pt x="6" y="0"/>
                  <a:pt x="6" y="0"/>
                </a:cubicBezTo>
                <a:cubicBezTo>
                  <a:pt x="32" y="17"/>
                  <a:pt x="32" y="17"/>
                  <a:pt x="32" y="17"/>
                </a:cubicBezTo>
                <a:cubicBezTo>
                  <a:pt x="32" y="28"/>
                  <a:pt x="32" y="28"/>
                  <a:pt x="32" y="28"/>
                </a:cubicBezTo>
                <a:cubicBezTo>
                  <a:pt x="32" y="36"/>
                  <a:pt x="26" y="44"/>
                  <a:pt x="20"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39" name="Freeform 14"/>
          <p:cNvSpPr>
            <a:spLocks/>
          </p:cNvSpPr>
          <p:nvPr/>
        </p:nvSpPr>
        <p:spPr bwMode="auto">
          <a:xfrm>
            <a:off x="6964122" y="3629085"/>
            <a:ext cx="225344" cy="284328"/>
          </a:xfrm>
          <a:custGeom>
            <a:avLst/>
            <a:gdLst>
              <a:gd name="T0" fmla="*/ 67 w 112"/>
              <a:gd name="T1" fmla="*/ 142 h 142"/>
              <a:gd name="T2" fmla="*/ 61 w 112"/>
              <a:gd name="T3" fmla="*/ 137 h 142"/>
              <a:gd name="T4" fmla="*/ 77 w 112"/>
              <a:gd name="T5" fmla="*/ 113 h 142"/>
              <a:gd name="T6" fmla="*/ 80 w 112"/>
              <a:gd name="T7" fmla="*/ 112 h 142"/>
              <a:gd name="T8" fmla="*/ 100 w 112"/>
              <a:gd name="T9" fmla="*/ 112 h 142"/>
              <a:gd name="T10" fmla="*/ 104 w 112"/>
              <a:gd name="T11" fmla="*/ 108 h 142"/>
              <a:gd name="T12" fmla="*/ 104 w 112"/>
              <a:gd name="T13" fmla="*/ 12 h 142"/>
              <a:gd name="T14" fmla="*/ 100 w 112"/>
              <a:gd name="T15" fmla="*/ 8 h 142"/>
              <a:gd name="T16" fmla="*/ 12 w 112"/>
              <a:gd name="T17" fmla="*/ 8 h 142"/>
              <a:gd name="T18" fmla="*/ 8 w 112"/>
              <a:gd name="T19" fmla="*/ 12 h 142"/>
              <a:gd name="T20" fmla="*/ 8 w 112"/>
              <a:gd name="T21" fmla="*/ 88 h 142"/>
              <a:gd name="T22" fmla="*/ 0 w 112"/>
              <a:gd name="T23" fmla="*/ 88 h 142"/>
              <a:gd name="T24" fmla="*/ 0 w 112"/>
              <a:gd name="T25" fmla="*/ 12 h 142"/>
              <a:gd name="T26" fmla="*/ 12 w 112"/>
              <a:gd name="T27" fmla="*/ 0 h 142"/>
              <a:gd name="T28" fmla="*/ 100 w 112"/>
              <a:gd name="T29" fmla="*/ 0 h 142"/>
              <a:gd name="T30" fmla="*/ 112 w 112"/>
              <a:gd name="T31" fmla="*/ 12 h 142"/>
              <a:gd name="T32" fmla="*/ 112 w 112"/>
              <a:gd name="T33" fmla="*/ 108 h 142"/>
              <a:gd name="T34" fmla="*/ 100 w 112"/>
              <a:gd name="T35" fmla="*/ 120 h 142"/>
              <a:gd name="T36" fmla="*/ 82 w 112"/>
              <a:gd name="T37" fmla="*/ 120 h 142"/>
              <a:gd name="T38" fmla="*/ 67 w 112"/>
              <a:gd name="T39"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2" h="142">
                <a:moveTo>
                  <a:pt x="67" y="142"/>
                </a:moveTo>
                <a:cubicBezTo>
                  <a:pt x="61" y="137"/>
                  <a:pt x="61" y="137"/>
                  <a:pt x="61" y="137"/>
                </a:cubicBezTo>
                <a:cubicBezTo>
                  <a:pt x="77" y="113"/>
                  <a:pt x="77" y="113"/>
                  <a:pt x="77" y="113"/>
                </a:cubicBezTo>
                <a:cubicBezTo>
                  <a:pt x="77" y="112"/>
                  <a:pt x="79" y="112"/>
                  <a:pt x="80" y="112"/>
                </a:cubicBezTo>
                <a:cubicBezTo>
                  <a:pt x="100" y="112"/>
                  <a:pt x="100" y="112"/>
                  <a:pt x="100" y="112"/>
                </a:cubicBezTo>
                <a:cubicBezTo>
                  <a:pt x="102" y="112"/>
                  <a:pt x="104" y="110"/>
                  <a:pt x="104" y="108"/>
                </a:cubicBezTo>
                <a:cubicBezTo>
                  <a:pt x="104" y="12"/>
                  <a:pt x="104" y="12"/>
                  <a:pt x="104" y="12"/>
                </a:cubicBezTo>
                <a:cubicBezTo>
                  <a:pt x="104" y="9"/>
                  <a:pt x="102" y="8"/>
                  <a:pt x="100" y="8"/>
                </a:cubicBezTo>
                <a:cubicBezTo>
                  <a:pt x="12" y="8"/>
                  <a:pt x="12" y="8"/>
                  <a:pt x="12" y="8"/>
                </a:cubicBezTo>
                <a:cubicBezTo>
                  <a:pt x="10" y="8"/>
                  <a:pt x="8" y="9"/>
                  <a:pt x="8" y="12"/>
                </a:cubicBezTo>
                <a:cubicBezTo>
                  <a:pt x="8" y="88"/>
                  <a:pt x="8" y="88"/>
                  <a:pt x="8" y="88"/>
                </a:cubicBezTo>
                <a:cubicBezTo>
                  <a:pt x="0" y="88"/>
                  <a:pt x="0" y="88"/>
                  <a:pt x="0" y="88"/>
                </a:cubicBezTo>
                <a:cubicBezTo>
                  <a:pt x="0" y="12"/>
                  <a:pt x="0" y="12"/>
                  <a:pt x="0" y="12"/>
                </a:cubicBezTo>
                <a:cubicBezTo>
                  <a:pt x="0" y="5"/>
                  <a:pt x="5" y="0"/>
                  <a:pt x="12" y="0"/>
                </a:cubicBezTo>
                <a:cubicBezTo>
                  <a:pt x="100" y="0"/>
                  <a:pt x="100" y="0"/>
                  <a:pt x="100" y="0"/>
                </a:cubicBezTo>
                <a:cubicBezTo>
                  <a:pt x="107" y="0"/>
                  <a:pt x="112" y="5"/>
                  <a:pt x="112" y="12"/>
                </a:cubicBezTo>
                <a:cubicBezTo>
                  <a:pt x="112" y="108"/>
                  <a:pt x="112" y="108"/>
                  <a:pt x="112" y="108"/>
                </a:cubicBezTo>
                <a:cubicBezTo>
                  <a:pt x="112" y="114"/>
                  <a:pt x="107" y="120"/>
                  <a:pt x="100" y="120"/>
                </a:cubicBezTo>
                <a:cubicBezTo>
                  <a:pt x="82" y="120"/>
                  <a:pt x="82" y="120"/>
                  <a:pt x="82" y="120"/>
                </a:cubicBezTo>
                <a:lnTo>
                  <a:pt x="67" y="1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40" name="Rectangle 15"/>
          <p:cNvSpPr>
            <a:spLocks noChangeArrowheads="1"/>
          </p:cNvSpPr>
          <p:nvPr/>
        </p:nvSpPr>
        <p:spPr bwMode="auto">
          <a:xfrm>
            <a:off x="7165271" y="4077510"/>
            <a:ext cx="15881" cy="158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41" name="Rectangle 16"/>
          <p:cNvSpPr>
            <a:spLocks noChangeArrowheads="1"/>
          </p:cNvSpPr>
          <p:nvPr/>
        </p:nvSpPr>
        <p:spPr bwMode="auto">
          <a:xfrm>
            <a:off x="7133510" y="4077510"/>
            <a:ext cx="15881" cy="158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42" name="Rectangle 17"/>
          <p:cNvSpPr>
            <a:spLocks noChangeArrowheads="1"/>
          </p:cNvSpPr>
          <p:nvPr/>
        </p:nvSpPr>
        <p:spPr bwMode="auto">
          <a:xfrm>
            <a:off x="7100995" y="4077510"/>
            <a:ext cx="15881" cy="158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43" name="Rectangle 18"/>
          <p:cNvSpPr>
            <a:spLocks noChangeArrowheads="1"/>
          </p:cNvSpPr>
          <p:nvPr/>
        </p:nvSpPr>
        <p:spPr bwMode="auto">
          <a:xfrm>
            <a:off x="7197786" y="4077510"/>
            <a:ext cx="15881" cy="158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45" name="Freeform 401"/>
          <p:cNvSpPr>
            <a:spLocks noEditPoints="1"/>
          </p:cNvSpPr>
          <p:nvPr/>
        </p:nvSpPr>
        <p:spPr bwMode="auto">
          <a:xfrm>
            <a:off x="1523623" y="3666236"/>
            <a:ext cx="368599" cy="114916"/>
          </a:xfrm>
          <a:custGeom>
            <a:avLst/>
            <a:gdLst>
              <a:gd name="T0" fmla="*/ 64 w 128"/>
              <a:gd name="T1" fmla="*/ 40 h 40"/>
              <a:gd name="T2" fmla="*/ 0 w 128"/>
              <a:gd name="T3" fmla="*/ 20 h 40"/>
              <a:gd name="T4" fmla="*/ 64 w 128"/>
              <a:gd name="T5" fmla="*/ 0 h 40"/>
              <a:gd name="T6" fmla="*/ 128 w 128"/>
              <a:gd name="T7" fmla="*/ 20 h 40"/>
              <a:gd name="T8" fmla="*/ 64 w 128"/>
              <a:gd name="T9" fmla="*/ 40 h 40"/>
              <a:gd name="T10" fmla="*/ 64 w 128"/>
              <a:gd name="T11" fmla="*/ 8 h 40"/>
              <a:gd name="T12" fmla="*/ 8 w 128"/>
              <a:gd name="T13" fmla="*/ 20 h 40"/>
              <a:gd name="T14" fmla="*/ 64 w 128"/>
              <a:gd name="T15" fmla="*/ 32 h 40"/>
              <a:gd name="T16" fmla="*/ 120 w 128"/>
              <a:gd name="T17" fmla="*/ 20 h 40"/>
              <a:gd name="T18" fmla="*/ 64 w 128"/>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8" h="40">
                <a:moveTo>
                  <a:pt x="64" y="40"/>
                </a:moveTo>
                <a:cubicBezTo>
                  <a:pt x="33" y="40"/>
                  <a:pt x="0" y="33"/>
                  <a:pt x="0" y="20"/>
                </a:cubicBezTo>
                <a:cubicBezTo>
                  <a:pt x="0" y="6"/>
                  <a:pt x="33" y="0"/>
                  <a:pt x="64" y="0"/>
                </a:cubicBezTo>
                <a:cubicBezTo>
                  <a:pt x="95" y="0"/>
                  <a:pt x="128" y="6"/>
                  <a:pt x="128" y="20"/>
                </a:cubicBezTo>
                <a:cubicBezTo>
                  <a:pt x="128" y="33"/>
                  <a:pt x="95" y="40"/>
                  <a:pt x="64" y="40"/>
                </a:cubicBezTo>
                <a:close/>
                <a:moveTo>
                  <a:pt x="64" y="8"/>
                </a:moveTo>
                <a:cubicBezTo>
                  <a:pt x="27" y="8"/>
                  <a:pt x="8" y="16"/>
                  <a:pt x="8" y="20"/>
                </a:cubicBezTo>
                <a:cubicBezTo>
                  <a:pt x="8" y="23"/>
                  <a:pt x="27" y="32"/>
                  <a:pt x="64" y="32"/>
                </a:cubicBezTo>
                <a:cubicBezTo>
                  <a:pt x="101" y="32"/>
                  <a:pt x="120" y="23"/>
                  <a:pt x="120" y="20"/>
                </a:cubicBezTo>
                <a:cubicBezTo>
                  <a:pt x="120" y="16"/>
                  <a:pt x="101" y="8"/>
                  <a:pt x="6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46" name="Freeform 404"/>
          <p:cNvSpPr>
            <a:spLocks/>
          </p:cNvSpPr>
          <p:nvPr/>
        </p:nvSpPr>
        <p:spPr bwMode="auto">
          <a:xfrm>
            <a:off x="1523623" y="3770314"/>
            <a:ext cx="368599" cy="125757"/>
          </a:xfrm>
          <a:custGeom>
            <a:avLst/>
            <a:gdLst>
              <a:gd name="T0" fmla="*/ 64 w 128"/>
              <a:gd name="T1" fmla="*/ 44 h 44"/>
              <a:gd name="T2" fmla="*/ 0 w 128"/>
              <a:gd name="T3" fmla="*/ 24 h 44"/>
              <a:gd name="T4" fmla="*/ 0 w 128"/>
              <a:gd name="T5" fmla="*/ 0 h 44"/>
              <a:gd name="T6" fmla="*/ 8 w 128"/>
              <a:gd name="T7" fmla="*/ 0 h 44"/>
              <a:gd name="T8" fmla="*/ 8 w 128"/>
              <a:gd name="T9" fmla="*/ 24 h 44"/>
              <a:gd name="T10" fmla="*/ 64 w 128"/>
              <a:gd name="T11" fmla="*/ 36 h 44"/>
              <a:gd name="T12" fmla="*/ 120 w 128"/>
              <a:gd name="T13" fmla="*/ 24 h 44"/>
              <a:gd name="T14" fmla="*/ 120 w 128"/>
              <a:gd name="T15" fmla="*/ 0 h 44"/>
              <a:gd name="T16" fmla="*/ 128 w 128"/>
              <a:gd name="T17" fmla="*/ 0 h 44"/>
              <a:gd name="T18" fmla="*/ 128 w 128"/>
              <a:gd name="T19" fmla="*/ 24 h 44"/>
              <a:gd name="T20" fmla="*/ 64 w 128"/>
              <a:gd name="T2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44">
                <a:moveTo>
                  <a:pt x="64" y="44"/>
                </a:moveTo>
                <a:cubicBezTo>
                  <a:pt x="33" y="44"/>
                  <a:pt x="0" y="37"/>
                  <a:pt x="0" y="24"/>
                </a:cubicBezTo>
                <a:cubicBezTo>
                  <a:pt x="0" y="0"/>
                  <a:pt x="0" y="0"/>
                  <a:pt x="0" y="0"/>
                </a:cubicBezTo>
                <a:cubicBezTo>
                  <a:pt x="8" y="0"/>
                  <a:pt x="8" y="0"/>
                  <a:pt x="8" y="0"/>
                </a:cubicBezTo>
                <a:cubicBezTo>
                  <a:pt x="8" y="24"/>
                  <a:pt x="8" y="24"/>
                  <a:pt x="8" y="24"/>
                </a:cubicBezTo>
                <a:cubicBezTo>
                  <a:pt x="8" y="27"/>
                  <a:pt x="27" y="36"/>
                  <a:pt x="64" y="36"/>
                </a:cubicBezTo>
                <a:cubicBezTo>
                  <a:pt x="101" y="36"/>
                  <a:pt x="120" y="27"/>
                  <a:pt x="120" y="24"/>
                </a:cubicBezTo>
                <a:cubicBezTo>
                  <a:pt x="120" y="0"/>
                  <a:pt x="120" y="0"/>
                  <a:pt x="120" y="0"/>
                </a:cubicBezTo>
                <a:cubicBezTo>
                  <a:pt x="128" y="0"/>
                  <a:pt x="128" y="0"/>
                  <a:pt x="128" y="0"/>
                </a:cubicBezTo>
                <a:cubicBezTo>
                  <a:pt x="128" y="24"/>
                  <a:pt x="128" y="24"/>
                  <a:pt x="128" y="24"/>
                </a:cubicBezTo>
                <a:cubicBezTo>
                  <a:pt x="128" y="37"/>
                  <a:pt x="95" y="44"/>
                  <a:pt x="64"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47" name="Freeform 405"/>
          <p:cNvSpPr>
            <a:spLocks/>
          </p:cNvSpPr>
          <p:nvPr/>
        </p:nvSpPr>
        <p:spPr bwMode="auto">
          <a:xfrm>
            <a:off x="1523623" y="3885230"/>
            <a:ext cx="368599" cy="125757"/>
          </a:xfrm>
          <a:custGeom>
            <a:avLst/>
            <a:gdLst>
              <a:gd name="T0" fmla="*/ 64 w 128"/>
              <a:gd name="T1" fmla="*/ 44 h 44"/>
              <a:gd name="T2" fmla="*/ 0 w 128"/>
              <a:gd name="T3" fmla="*/ 24 h 44"/>
              <a:gd name="T4" fmla="*/ 0 w 128"/>
              <a:gd name="T5" fmla="*/ 0 h 44"/>
              <a:gd name="T6" fmla="*/ 8 w 128"/>
              <a:gd name="T7" fmla="*/ 0 h 44"/>
              <a:gd name="T8" fmla="*/ 8 w 128"/>
              <a:gd name="T9" fmla="*/ 24 h 44"/>
              <a:gd name="T10" fmla="*/ 64 w 128"/>
              <a:gd name="T11" fmla="*/ 36 h 44"/>
              <a:gd name="T12" fmla="*/ 120 w 128"/>
              <a:gd name="T13" fmla="*/ 24 h 44"/>
              <a:gd name="T14" fmla="*/ 120 w 128"/>
              <a:gd name="T15" fmla="*/ 0 h 44"/>
              <a:gd name="T16" fmla="*/ 128 w 128"/>
              <a:gd name="T17" fmla="*/ 0 h 44"/>
              <a:gd name="T18" fmla="*/ 128 w 128"/>
              <a:gd name="T19" fmla="*/ 24 h 44"/>
              <a:gd name="T20" fmla="*/ 64 w 128"/>
              <a:gd name="T2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44">
                <a:moveTo>
                  <a:pt x="64" y="44"/>
                </a:moveTo>
                <a:cubicBezTo>
                  <a:pt x="33" y="44"/>
                  <a:pt x="0" y="37"/>
                  <a:pt x="0" y="24"/>
                </a:cubicBezTo>
                <a:cubicBezTo>
                  <a:pt x="0" y="0"/>
                  <a:pt x="0" y="0"/>
                  <a:pt x="0" y="0"/>
                </a:cubicBezTo>
                <a:cubicBezTo>
                  <a:pt x="8" y="0"/>
                  <a:pt x="8" y="0"/>
                  <a:pt x="8" y="0"/>
                </a:cubicBezTo>
                <a:cubicBezTo>
                  <a:pt x="8" y="24"/>
                  <a:pt x="8" y="24"/>
                  <a:pt x="8" y="24"/>
                </a:cubicBezTo>
                <a:cubicBezTo>
                  <a:pt x="8" y="27"/>
                  <a:pt x="27" y="36"/>
                  <a:pt x="64" y="36"/>
                </a:cubicBezTo>
                <a:cubicBezTo>
                  <a:pt x="101" y="36"/>
                  <a:pt x="120" y="27"/>
                  <a:pt x="120" y="24"/>
                </a:cubicBezTo>
                <a:cubicBezTo>
                  <a:pt x="120" y="0"/>
                  <a:pt x="120" y="0"/>
                  <a:pt x="120" y="0"/>
                </a:cubicBezTo>
                <a:cubicBezTo>
                  <a:pt x="128" y="0"/>
                  <a:pt x="128" y="0"/>
                  <a:pt x="128" y="0"/>
                </a:cubicBezTo>
                <a:cubicBezTo>
                  <a:pt x="128" y="24"/>
                  <a:pt x="128" y="24"/>
                  <a:pt x="128" y="24"/>
                </a:cubicBezTo>
                <a:cubicBezTo>
                  <a:pt x="128" y="37"/>
                  <a:pt x="95" y="44"/>
                  <a:pt x="64"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48" name="Freeform 407"/>
          <p:cNvSpPr>
            <a:spLocks/>
          </p:cNvSpPr>
          <p:nvPr/>
        </p:nvSpPr>
        <p:spPr bwMode="auto">
          <a:xfrm>
            <a:off x="1523622" y="4000146"/>
            <a:ext cx="368599" cy="125757"/>
          </a:xfrm>
          <a:custGeom>
            <a:avLst/>
            <a:gdLst>
              <a:gd name="T0" fmla="*/ 64 w 128"/>
              <a:gd name="T1" fmla="*/ 44 h 44"/>
              <a:gd name="T2" fmla="*/ 0 w 128"/>
              <a:gd name="T3" fmla="*/ 24 h 44"/>
              <a:gd name="T4" fmla="*/ 0 w 128"/>
              <a:gd name="T5" fmla="*/ 0 h 44"/>
              <a:gd name="T6" fmla="*/ 8 w 128"/>
              <a:gd name="T7" fmla="*/ 0 h 44"/>
              <a:gd name="T8" fmla="*/ 8 w 128"/>
              <a:gd name="T9" fmla="*/ 24 h 44"/>
              <a:gd name="T10" fmla="*/ 64 w 128"/>
              <a:gd name="T11" fmla="*/ 36 h 44"/>
              <a:gd name="T12" fmla="*/ 120 w 128"/>
              <a:gd name="T13" fmla="*/ 24 h 44"/>
              <a:gd name="T14" fmla="*/ 120 w 128"/>
              <a:gd name="T15" fmla="*/ 0 h 44"/>
              <a:gd name="T16" fmla="*/ 128 w 128"/>
              <a:gd name="T17" fmla="*/ 0 h 44"/>
              <a:gd name="T18" fmla="*/ 128 w 128"/>
              <a:gd name="T19" fmla="*/ 24 h 44"/>
              <a:gd name="T20" fmla="*/ 64 w 128"/>
              <a:gd name="T21"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8" h="44">
                <a:moveTo>
                  <a:pt x="64" y="44"/>
                </a:moveTo>
                <a:cubicBezTo>
                  <a:pt x="33" y="44"/>
                  <a:pt x="0" y="37"/>
                  <a:pt x="0" y="24"/>
                </a:cubicBezTo>
                <a:cubicBezTo>
                  <a:pt x="0" y="0"/>
                  <a:pt x="0" y="0"/>
                  <a:pt x="0" y="0"/>
                </a:cubicBezTo>
                <a:cubicBezTo>
                  <a:pt x="8" y="0"/>
                  <a:pt x="8" y="0"/>
                  <a:pt x="8" y="0"/>
                </a:cubicBezTo>
                <a:cubicBezTo>
                  <a:pt x="8" y="24"/>
                  <a:pt x="8" y="24"/>
                  <a:pt x="8" y="24"/>
                </a:cubicBezTo>
                <a:cubicBezTo>
                  <a:pt x="8" y="27"/>
                  <a:pt x="27" y="36"/>
                  <a:pt x="64" y="36"/>
                </a:cubicBezTo>
                <a:cubicBezTo>
                  <a:pt x="101" y="36"/>
                  <a:pt x="120" y="27"/>
                  <a:pt x="120" y="24"/>
                </a:cubicBezTo>
                <a:cubicBezTo>
                  <a:pt x="120" y="0"/>
                  <a:pt x="120" y="0"/>
                  <a:pt x="120" y="0"/>
                </a:cubicBezTo>
                <a:cubicBezTo>
                  <a:pt x="128" y="0"/>
                  <a:pt x="128" y="0"/>
                  <a:pt x="128" y="0"/>
                </a:cubicBezTo>
                <a:cubicBezTo>
                  <a:pt x="128" y="24"/>
                  <a:pt x="128" y="24"/>
                  <a:pt x="128" y="24"/>
                </a:cubicBezTo>
                <a:cubicBezTo>
                  <a:pt x="128" y="37"/>
                  <a:pt x="95" y="44"/>
                  <a:pt x="64"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49" name="Rectangle 408"/>
          <p:cNvSpPr>
            <a:spLocks noChangeArrowheads="1"/>
          </p:cNvSpPr>
          <p:nvPr/>
        </p:nvSpPr>
        <p:spPr bwMode="auto">
          <a:xfrm>
            <a:off x="1695997" y="3815849"/>
            <a:ext cx="23851" cy="22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50" name="Rectangle 409"/>
          <p:cNvSpPr>
            <a:spLocks noChangeArrowheads="1"/>
          </p:cNvSpPr>
          <p:nvPr/>
        </p:nvSpPr>
        <p:spPr bwMode="auto">
          <a:xfrm>
            <a:off x="1650464" y="3815849"/>
            <a:ext cx="22767" cy="22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51" name="Rectangle 410"/>
          <p:cNvSpPr>
            <a:spLocks noChangeArrowheads="1"/>
          </p:cNvSpPr>
          <p:nvPr/>
        </p:nvSpPr>
        <p:spPr bwMode="auto">
          <a:xfrm>
            <a:off x="1742613" y="3815849"/>
            <a:ext cx="22767" cy="22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52" name="Rectangle 411"/>
          <p:cNvSpPr>
            <a:spLocks noChangeArrowheads="1"/>
          </p:cNvSpPr>
          <p:nvPr/>
        </p:nvSpPr>
        <p:spPr bwMode="auto">
          <a:xfrm>
            <a:off x="1695997" y="3930765"/>
            <a:ext cx="23851" cy="22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53" name="Rectangle 412"/>
          <p:cNvSpPr>
            <a:spLocks noChangeArrowheads="1"/>
          </p:cNvSpPr>
          <p:nvPr/>
        </p:nvSpPr>
        <p:spPr bwMode="auto">
          <a:xfrm>
            <a:off x="1650464" y="3930765"/>
            <a:ext cx="22767" cy="22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54" name="Rectangle 413"/>
          <p:cNvSpPr>
            <a:spLocks noChangeArrowheads="1"/>
          </p:cNvSpPr>
          <p:nvPr/>
        </p:nvSpPr>
        <p:spPr bwMode="auto">
          <a:xfrm>
            <a:off x="1742613" y="3930765"/>
            <a:ext cx="22767" cy="22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55" name="Rectangle 414"/>
          <p:cNvSpPr>
            <a:spLocks noChangeArrowheads="1"/>
          </p:cNvSpPr>
          <p:nvPr/>
        </p:nvSpPr>
        <p:spPr bwMode="auto">
          <a:xfrm>
            <a:off x="1695997" y="4045681"/>
            <a:ext cx="23851" cy="22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56" name="Rectangle 415"/>
          <p:cNvSpPr>
            <a:spLocks noChangeArrowheads="1"/>
          </p:cNvSpPr>
          <p:nvPr/>
        </p:nvSpPr>
        <p:spPr bwMode="auto">
          <a:xfrm>
            <a:off x="1650464" y="4045681"/>
            <a:ext cx="22767" cy="22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57" name="Rectangle 416"/>
          <p:cNvSpPr>
            <a:spLocks noChangeArrowheads="1"/>
          </p:cNvSpPr>
          <p:nvPr/>
        </p:nvSpPr>
        <p:spPr bwMode="auto">
          <a:xfrm>
            <a:off x="1742613" y="4045681"/>
            <a:ext cx="22767" cy="22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59" name="Freeform 5"/>
          <p:cNvSpPr>
            <a:spLocks/>
          </p:cNvSpPr>
          <p:nvPr/>
        </p:nvSpPr>
        <p:spPr bwMode="auto">
          <a:xfrm>
            <a:off x="4511650" y="3663709"/>
            <a:ext cx="434927" cy="404250"/>
          </a:xfrm>
          <a:custGeom>
            <a:avLst/>
            <a:gdLst>
              <a:gd name="T0" fmla="*/ 638 w 638"/>
              <a:gd name="T1" fmla="*/ 593 h 593"/>
              <a:gd name="T2" fmla="*/ 511 w 638"/>
              <a:gd name="T3" fmla="*/ 593 h 593"/>
              <a:gd name="T4" fmla="*/ 511 w 638"/>
              <a:gd name="T5" fmla="*/ 572 h 593"/>
              <a:gd name="T6" fmla="*/ 617 w 638"/>
              <a:gd name="T7" fmla="*/ 572 h 593"/>
              <a:gd name="T8" fmla="*/ 617 w 638"/>
              <a:gd name="T9" fmla="*/ 21 h 593"/>
              <a:gd name="T10" fmla="*/ 21 w 638"/>
              <a:gd name="T11" fmla="*/ 21 h 593"/>
              <a:gd name="T12" fmla="*/ 21 w 638"/>
              <a:gd name="T13" fmla="*/ 572 h 593"/>
              <a:gd name="T14" fmla="*/ 127 w 638"/>
              <a:gd name="T15" fmla="*/ 572 h 593"/>
              <a:gd name="T16" fmla="*/ 127 w 638"/>
              <a:gd name="T17" fmla="*/ 593 h 593"/>
              <a:gd name="T18" fmla="*/ 0 w 638"/>
              <a:gd name="T19" fmla="*/ 593 h 593"/>
              <a:gd name="T20" fmla="*/ 0 w 638"/>
              <a:gd name="T21" fmla="*/ 0 h 593"/>
              <a:gd name="T22" fmla="*/ 638 w 638"/>
              <a:gd name="T23" fmla="*/ 0 h 593"/>
              <a:gd name="T24" fmla="*/ 638 w 638"/>
              <a:gd name="T25" fmla="*/ 593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8" h="593">
                <a:moveTo>
                  <a:pt x="638" y="593"/>
                </a:moveTo>
                <a:lnTo>
                  <a:pt x="511" y="593"/>
                </a:lnTo>
                <a:lnTo>
                  <a:pt x="511" y="572"/>
                </a:lnTo>
                <a:lnTo>
                  <a:pt x="617" y="572"/>
                </a:lnTo>
                <a:lnTo>
                  <a:pt x="617" y="21"/>
                </a:lnTo>
                <a:lnTo>
                  <a:pt x="21" y="21"/>
                </a:lnTo>
                <a:lnTo>
                  <a:pt x="21" y="572"/>
                </a:lnTo>
                <a:lnTo>
                  <a:pt x="127" y="572"/>
                </a:lnTo>
                <a:lnTo>
                  <a:pt x="127" y="593"/>
                </a:lnTo>
                <a:lnTo>
                  <a:pt x="0" y="593"/>
                </a:lnTo>
                <a:lnTo>
                  <a:pt x="0" y="0"/>
                </a:lnTo>
                <a:lnTo>
                  <a:pt x="638" y="0"/>
                </a:lnTo>
                <a:lnTo>
                  <a:pt x="638" y="59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60" name="Rectangle 6"/>
          <p:cNvSpPr>
            <a:spLocks noChangeArrowheads="1"/>
          </p:cNvSpPr>
          <p:nvPr/>
        </p:nvSpPr>
        <p:spPr bwMode="auto">
          <a:xfrm>
            <a:off x="4518465" y="3721656"/>
            <a:ext cx="421292" cy="14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61" name="Rectangle 7"/>
          <p:cNvSpPr>
            <a:spLocks noChangeArrowheads="1"/>
          </p:cNvSpPr>
          <p:nvPr/>
        </p:nvSpPr>
        <p:spPr bwMode="auto">
          <a:xfrm>
            <a:off x="4540283" y="3692343"/>
            <a:ext cx="14997" cy="149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62" name="Rectangle 8"/>
          <p:cNvSpPr>
            <a:spLocks noChangeArrowheads="1"/>
          </p:cNvSpPr>
          <p:nvPr/>
        </p:nvSpPr>
        <p:spPr bwMode="auto">
          <a:xfrm>
            <a:off x="4569596" y="3692343"/>
            <a:ext cx="14315" cy="149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63" name="Rectangle 9"/>
          <p:cNvSpPr>
            <a:spLocks noChangeArrowheads="1"/>
          </p:cNvSpPr>
          <p:nvPr/>
        </p:nvSpPr>
        <p:spPr bwMode="auto">
          <a:xfrm>
            <a:off x="4598228" y="3692343"/>
            <a:ext cx="14997" cy="149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64" name="Rectangle 10"/>
          <p:cNvSpPr>
            <a:spLocks noChangeArrowheads="1"/>
          </p:cNvSpPr>
          <p:nvPr/>
        </p:nvSpPr>
        <p:spPr bwMode="auto">
          <a:xfrm>
            <a:off x="4627541" y="3671209"/>
            <a:ext cx="14315" cy="572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65" name="Rectangle 11"/>
          <p:cNvSpPr>
            <a:spLocks noChangeArrowheads="1"/>
          </p:cNvSpPr>
          <p:nvPr/>
        </p:nvSpPr>
        <p:spPr bwMode="auto">
          <a:xfrm>
            <a:off x="4656850" y="3692343"/>
            <a:ext cx="261092" cy="149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66" name="Freeform 12"/>
          <p:cNvSpPr>
            <a:spLocks/>
          </p:cNvSpPr>
          <p:nvPr/>
        </p:nvSpPr>
        <p:spPr bwMode="auto">
          <a:xfrm>
            <a:off x="4540278" y="3750286"/>
            <a:ext cx="377664" cy="289042"/>
          </a:xfrm>
          <a:custGeom>
            <a:avLst/>
            <a:gdLst>
              <a:gd name="T0" fmla="*/ 554 w 554"/>
              <a:gd name="T1" fmla="*/ 424 h 424"/>
              <a:gd name="T2" fmla="*/ 490 w 554"/>
              <a:gd name="T3" fmla="*/ 424 h 424"/>
              <a:gd name="T4" fmla="*/ 490 w 554"/>
              <a:gd name="T5" fmla="*/ 402 h 424"/>
              <a:gd name="T6" fmla="*/ 533 w 554"/>
              <a:gd name="T7" fmla="*/ 402 h 424"/>
              <a:gd name="T8" fmla="*/ 533 w 554"/>
              <a:gd name="T9" fmla="*/ 21 h 424"/>
              <a:gd name="T10" fmla="*/ 22 w 554"/>
              <a:gd name="T11" fmla="*/ 21 h 424"/>
              <a:gd name="T12" fmla="*/ 22 w 554"/>
              <a:gd name="T13" fmla="*/ 402 h 424"/>
              <a:gd name="T14" fmla="*/ 64 w 554"/>
              <a:gd name="T15" fmla="*/ 402 h 424"/>
              <a:gd name="T16" fmla="*/ 64 w 554"/>
              <a:gd name="T17" fmla="*/ 424 h 424"/>
              <a:gd name="T18" fmla="*/ 0 w 554"/>
              <a:gd name="T19" fmla="*/ 424 h 424"/>
              <a:gd name="T20" fmla="*/ 0 w 554"/>
              <a:gd name="T21" fmla="*/ 0 h 424"/>
              <a:gd name="T22" fmla="*/ 554 w 554"/>
              <a:gd name="T23" fmla="*/ 0 h 424"/>
              <a:gd name="T24" fmla="*/ 554 w 554"/>
              <a:gd name="T25" fmla="*/ 424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4" h="424">
                <a:moveTo>
                  <a:pt x="554" y="424"/>
                </a:moveTo>
                <a:lnTo>
                  <a:pt x="490" y="424"/>
                </a:lnTo>
                <a:lnTo>
                  <a:pt x="490" y="402"/>
                </a:lnTo>
                <a:lnTo>
                  <a:pt x="533" y="402"/>
                </a:lnTo>
                <a:lnTo>
                  <a:pt x="533" y="21"/>
                </a:lnTo>
                <a:lnTo>
                  <a:pt x="22" y="21"/>
                </a:lnTo>
                <a:lnTo>
                  <a:pt x="22" y="402"/>
                </a:lnTo>
                <a:lnTo>
                  <a:pt x="64" y="402"/>
                </a:lnTo>
                <a:lnTo>
                  <a:pt x="64" y="424"/>
                </a:lnTo>
                <a:lnTo>
                  <a:pt x="0" y="424"/>
                </a:lnTo>
                <a:lnTo>
                  <a:pt x="0" y="0"/>
                </a:lnTo>
                <a:lnTo>
                  <a:pt x="554" y="0"/>
                </a:lnTo>
                <a:lnTo>
                  <a:pt x="554" y="4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67" name="Freeform 13"/>
          <p:cNvSpPr>
            <a:spLocks noEditPoints="1"/>
          </p:cNvSpPr>
          <p:nvPr/>
        </p:nvSpPr>
        <p:spPr bwMode="auto">
          <a:xfrm>
            <a:off x="4598223" y="3864129"/>
            <a:ext cx="261774" cy="261774"/>
          </a:xfrm>
          <a:custGeom>
            <a:avLst/>
            <a:gdLst>
              <a:gd name="T0" fmla="*/ 62 w 144"/>
              <a:gd name="T1" fmla="*/ 144 h 145"/>
              <a:gd name="T2" fmla="*/ 59 w 144"/>
              <a:gd name="T3" fmla="*/ 138 h 145"/>
              <a:gd name="T4" fmla="*/ 48 w 144"/>
              <a:gd name="T5" fmla="*/ 121 h 145"/>
              <a:gd name="T6" fmla="*/ 34 w 144"/>
              <a:gd name="T7" fmla="*/ 132 h 145"/>
              <a:gd name="T8" fmla="*/ 14 w 144"/>
              <a:gd name="T9" fmla="*/ 114 h 145"/>
              <a:gd name="T10" fmla="*/ 16 w 144"/>
              <a:gd name="T11" fmla="*/ 108 h 145"/>
              <a:gd name="T12" fmla="*/ 12 w 144"/>
              <a:gd name="T13" fmla="*/ 85 h 145"/>
              <a:gd name="T14" fmla="*/ 3 w 144"/>
              <a:gd name="T15" fmla="*/ 86 h 145"/>
              <a:gd name="T16" fmla="*/ 0 w 144"/>
              <a:gd name="T17" fmla="*/ 73 h 145"/>
              <a:gd name="T18" fmla="*/ 3 w 144"/>
              <a:gd name="T19" fmla="*/ 59 h 145"/>
              <a:gd name="T20" fmla="*/ 12 w 144"/>
              <a:gd name="T21" fmla="*/ 61 h 145"/>
              <a:gd name="T22" fmla="*/ 16 w 144"/>
              <a:gd name="T23" fmla="*/ 37 h 145"/>
              <a:gd name="T24" fmla="*/ 14 w 144"/>
              <a:gd name="T25" fmla="*/ 31 h 145"/>
              <a:gd name="T26" fmla="*/ 34 w 144"/>
              <a:gd name="T27" fmla="*/ 13 h 145"/>
              <a:gd name="T28" fmla="*/ 48 w 144"/>
              <a:gd name="T29" fmla="*/ 25 h 145"/>
              <a:gd name="T30" fmla="*/ 59 w 144"/>
              <a:gd name="T31" fmla="*/ 7 h 145"/>
              <a:gd name="T32" fmla="*/ 62 w 144"/>
              <a:gd name="T33" fmla="*/ 1 h 145"/>
              <a:gd name="T34" fmla="*/ 86 w 144"/>
              <a:gd name="T35" fmla="*/ 4 h 145"/>
              <a:gd name="T36" fmla="*/ 84 w 144"/>
              <a:gd name="T37" fmla="*/ 13 h 145"/>
              <a:gd name="T38" fmla="*/ 108 w 144"/>
              <a:gd name="T39" fmla="*/ 16 h 145"/>
              <a:gd name="T40" fmla="*/ 114 w 144"/>
              <a:gd name="T41" fmla="*/ 14 h 145"/>
              <a:gd name="T42" fmla="*/ 132 w 144"/>
              <a:gd name="T43" fmla="*/ 35 h 145"/>
              <a:gd name="T44" fmla="*/ 120 w 144"/>
              <a:gd name="T45" fmla="*/ 49 h 145"/>
              <a:gd name="T46" fmla="*/ 138 w 144"/>
              <a:gd name="T47" fmla="*/ 59 h 145"/>
              <a:gd name="T48" fmla="*/ 144 w 144"/>
              <a:gd name="T49" fmla="*/ 62 h 145"/>
              <a:gd name="T50" fmla="*/ 144 w 144"/>
              <a:gd name="T51" fmla="*/ 83 h 145"/>
              <a:gd name="T52" fmla="*/ 138 w 144"/>
              <a:gd name="T53" fmla="*/ 86 h 145"/>
              <a:gd name="T54" fmla="*/ 120 w 144"/>
              <a:gd name="T55" fmla="*/ 97 h 145"/>
              <a:gd name="T56" fmla="*/ 132 w 144"/>
              <a:gd name="T57" fmla="*/ 111 h 145"/>
              <a:gd name="T58" fmla="*/ 114 w 144"/>
              <a:gd name="T59" fmla="*/ 131 h 145"/>
              <a:gd name="T60" fmla="*/ 108 w 144"/>
              <a:gd name="T61" fmla="*/ 129 h 145"/>
              <a:gd name="T62" fmla="*/ 84 w 144"/>
              <a:gd name="T63" fmla="*/ 133 h 145"/>
              <a:gd name="T64" fmla="*/ 86 w 144"/>
              <a:gd name="T65" fmla="*/ 142 h 145"/>
              <a:gd name="T66" fmla="*/ 72 w 144"/>
              <a:gd name="T67" fmla="*/ 145 h 145"/>
              <a:gd name="T68" fmla="*/ 77 w 144"/>
              <a:gd name="T69" fmla="*/ 136 h 145"/>
              <a:gd name="T70" fmla="*/ 96 w 144"/>
              <a:gd name="T71" fmla="*/ 113 h 145"/>
              <a:gd name="T72" fmla="*/ 122 w 144"/>
              <a:gd name="T73" fmla="*/ 113 h 145"/>
              <a:gd name="T74" fmla="*/ 132 w 144"/>
              <a:gd name="T75" fmla="*/ 77 h 145"/>
              <a:gd name="T76" fmla="*/ 136 w 144"/>
              <a:gd name="T77" fmla="*/ 73 h 145"/>
              <a:gd name="T78" fmla="*/ 132 w 144"/>
              <a:gd name="T79" fmla="*/ 69 h 145"/>
              <a:gd name="T80" fmla="*/ 122 w 144"/>
              <a:gd name="T81" fmla="*/ 32 h 145"/>
              <a:gd name="T82" fmla="*/ 96 w 144"/>
              <a:gd name="T83" fmla="*/ 33 h 145"/>
              <a:gd name="T84" fmla="*/ 77 w 144"/>
              <a:gd name="T85" fmla="*/ 9 h 145"/>
              <a:gd name="T86" fmla="*/ 68 w 144"/>
              <a:gd name="T87" fmla="*/ 13 h 145"/>
              <a:gd name="T88" fmla="*/ 32 w 144"/>
              <a:gd name="T89" fmla="*/ 23 h 145"/>
              <a:gd name="T90" fmla="*/ 32 w 144"/>
              <a:gd name="T91" fmla="*/ 49 h 145"/>
              <a:gd name="T92" fmla="*/ 9 w 144"/>
              <a:gd name="T93" fmla="*/ 68 h 145"/>
              <a:gd name="T94" fmla="*/ 9 w 144"/>
              <a:gd name="T95" fmla="*/ 77 h 145"/>
              <a:gd name="T96" fmla="*/ 32 w 144"/>
              <a:gd name="T97" fmla="*/ 97 h 145"/>
              <a:gd name="T98" fmla="*/ 32 w 144"/>
              <a:gd name="T99" fmla="*/ 122 h 145"/>
              <a:gd name="T100" fmla="*/ 68 w 144"/>
              <a:gd name="T101" fmla="*/ 133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44" h="145">
                <a:moveTo>
                  <a:pt x="72" y="145"/>
                </a:moveTo>
                <a:cubicBezTo>
                  <a:pt x="69" y="145"/>
                  <a:pt x="66" y="144"/>
                  <a:pt x="62" y="144"/>
                </a:cubicBezTo>
                <a:cubicBezTo>
                  <a:pt x="61" y="144"/>
                  <a:pt x="60" y="143"/>
                  <a:pt x="59" y="142"/>
                </a:cubicBezTo>
                <a:cubicBezTo>
                  <a:pt x="58" y="141"/>
                  <a:pt x="58" y="139"/>
                  <a:pt x="59" y="138"/>
                </a:cubicBezTo>
                <a:cubicBezTo>
                  <a:pt x="60" y="136"/>
                  <a:pt x="60" y="134"/>
                  <a:pt x="60" y="133"/>
                </a:cubicBezTo>
                <a:cubicBezTo>
                  <a:pt x="60" y="126"/>
                  <a:pt x="55" y="121"/>
                  <a:pt x="48" y="121"/>
                </a:cubicBezTo>
                <a:cubicBezTo>
                  <a:pt x="43" y="121"/>
                  <a:pt x="38" y="124"/>
                  <a:pt x="37" y="129"/>
                </a:cubicBezTo>
                <a:cubicBezTo>
                  <a:pt x="37" y="130"/>
                  <a:pt x="36" y="131"/>
                  <a:pt x="34" y="132"/>
                </a:cubicBezTo>
                <a:cubicBezTo>
                  <a:pt x="33" y="132"/>
                  <a:pt x="32" y="132"/>
                  <a:pt x="31" y="131"/>
                </a:cubicBezTo>
                <a:cubicBezTo>
                  <a:pt x="24" y="127"/>
                  <a:pt x="18" y="121"/>
                  <a:pt x="14" y="114"/>
                </a:cubicBezTo>
                <a:cubicBezTo>
                  <a:pt x="13" y="113"/>
                  <a:pt x="13" y="112"/>
                  <a:pt x="13" y="111"/>
                </a:cubicBezTo>
                <a:cubicBezTo>
                  <a:pt x="14" y="109"/>
                  <a:pt x="15" y="108"/>
                  <a:pt x="16" y="108"/>
                </a:cubicBezTo>
                <a:cubicBezTo>
                  <a:pt x="21" y="107"/>
                  <a:pt x="24" y="102"/>
                  <a:pt x="24" y="97"/>
                </a:cubicBezTo>
                <a:cubicBezTo>
                  <a:pt x="24" y="90"/>
                  <a:pt x="19" y="85"/>
                  <a:pt x="12" y="85"/>
                </a:cubicBezTo>
                <a:cubicBezTo>
                  <a:pt x="11" y="85"/>
                  <a:pt x="9" y="85"/>
                  <a:pt x="7" y="86"/>
                </a:cubicBezTo>
                <a:cubicBezTo>
                  <a:pt x="6" y="87"/>
                  <a:pt x="4" y="87"/>
                  <a:pt x="3" y="86"/>
                </a:cubicBezTo>
                <a:cubicBezTo>
                  <a:pt x="2" y="85"/>
                  <a:pt x="1" y="84"/>
                  <a:pt x="1" y="83"/>
                </a:cubicBezTo>
                <a:cubicBezTo>
                  <a:pt x="1" y="79"/>
                  <a:pt x="0" y="76"/>
                  <a:pt x="0" y="73"/>
                </a:cubicBezTo>
                <a:cubicBezTo>
                  <a:pt x="0" y="69"/>
                  <a:pt x="1" y="66"/>
                  <a:pt x="1" y="62"/>
                </a:cubicBezTo>
                <a:cubicBezTo>
                  <a:pt x="1" y="61"/>
                  <a:pt x="2" y="60"/>
                  <a:pt x="3" y="59"/>
                </a:cubicBezTo>
                <a:cubicBezTo>
                  <a:pt x="4" y="59"/>
                  <a:pt x="6" y="59"/>
                  <a:pt x="7" y="59"/>
                </a:cubicBezTo>
                <a:cubicBezTo>
                  <a:pt x="9" y="60"/>
                  <a:pt x="11" y="61"/>
                  <a:pt x="12" y="61"/>
                </a:cubicBezTo>
                <a:cubicBezTo>
                  <a:pt x="19" y="61"/>
                  <a:pt x="24" y="55"/>
                  <a:pt x="24" y="49"/>
                </a:cubicBezTo>
                <a:cubicBezTo>
                  <a:pt x="24" y="43"/>
                  <a:pt x="21" y="39"/>
                  <a:pt x="16" y="37"/>
                </a:cubicBezTo>
                <a:cubicBezTo>
                  <a:pt x="15" y="37"/>
                  <a:pt x="14" y="36"/>
                  <a:pt x="13" y="35"/>
                </a:cubicBezTo>
                <a:cubicBezTo>
                  <a:pt x="13" y="33"/>
                  <a:pt x="13" y="32"/>
                  <a:pt x="14" y="31"/>
                </a:cubicBezTo>
                <a:cubicBezTo>
                  <a:pt x="18" y="24"/>
                  <a:pt x="24" y="19"/>
                  <a:pt x="31" y="14"/>
                </a:cubicBezTo>
                <a:cubicBezTo>
                  <a:pt x="32" y="13"/>
                  <a:pt x="33" y="13"/>
                  <a:pt x="34" y="13"/>
                </a:cubicBezTo>
                <a:cubicBezTo>
                  <a:pt x="36" y="14"/>
                  <a:pt x="37" y="15"/>
                  <a:pt x="37" y="16"/>
                </a:cubicBezTo>
                <a:cubicBezTo>
                  <a:pt x="38" y="21"/>
                  <a:pt x="43" y="25"/>
                  <a:pt x="48" y="25"/>
                </a:cubicBezTo>
                <a:cubicBezTo>
                  <a:pt x="55" y="25"/>
                  <a:pt x="60" y="19"/>
                  <a:pt x="60" y="13"/>
                </a:cubicBezTo>
                <a:cubicBezTo>
                  <a:pt x="60" y="11"/>
                  <a:pt x="60" y="9"/>
                  <a:pt x="59" y="7"/>
                </a:cubicBezTo>
                <a:cubicBezTo>
                  <a:pt x="58" y="6"/>
                  <a:pt x="58" y="5"/>
                  <a:pt x="59" y="4"/>
                </a:cubicBezTo>
                <a:cubicBezTo>
                  <a:pt x="60" y="2"/>
                  <a:pt x="61" y="2"/>
                  <a:pt x="62" y="1"/>
                </a:cubicBezTo>
                <a:cubicBezTo>
                  <a:pt x="70" y="0"/>
                  <a:pt x="75" y="0"/>
                  <a:pt x="83" y="1"/>
                </a:cubicBezTo>
                <a:cubicBezTo>
                  <a:pt x="84" y="2"/>
                  <a:pt x="85" y="2"/>
                  <a:pt x="86" y="4"/>
                </a:cubicBezTo>
                <a:cubicBezTo>
                  <a:pt x="86" y="5"/>
                  <a:pt x="86" y="6"/>
                  <a:pt x="86" y="7"/>
                </a:cubicBezTo>
                <a:cubicBezTo>
                  <a:pt x="85" y="9"/>
                  <a:pt x="84" y="11"/>
                  <a:pt x="84" y="13"/>
                </a:cubicBezTo>
                <a:cubicBezTo>
                  <a:pt x="84" y="19"/>
                  <a:pt x="90" y="25"/>
                  <a:pt x="96" y="25"/>
                </a:cubicBezTo>
                <a:cubicBezTo>
                  <a:pt x="102" y="25"/>
                  <a:pt x="106" y="21"/>
                  <a:pt x="108" y="16"/>
                </a:cubicBezTo>
                <a:cubicBezTo>
                  <a:pt x="108" y="15"/>
                  <a:pt x="109" y="14"/>
                  <a:pt x="110" y="13"/>
                </a:cubicBezTo>
                <a:cubicBezTo>
                  <a:pt x="112" y="13"/>
                  <a:pt x="113" y="13"/>
                  <a:pt x="114" y="14"/>
                </a:cubicBezTo>
                <a:cubicBezTo>
                  <a:pt x="121" y="19"/>
                  <a:pt x="126" y="24"/>
                  <a:pt x="131" y="31"/>
                </a:cubicBezTo>
                <a:cubicBezTo>
                  <a:pt x="132" y="32"/>
                  <a:pt x="132" y="33"/>
                  <a:pt x="132" y="35"/>
                </a:cubicBezTo>
                <a:cubicBezTo>
                  <a:pt x="131" y="36"/>
                  <a:pt x="130" y="37"/>
                  <a:pt x="129" y="37"/>
                </a:cubicBezTo>
                <a:cubicBezTo>
                  <a:pt x="124" y="39"/>
                  <a:pt x="120" y="43"/>
                  <a:pt x="120" y="49"/>
                </a:cubicBezTo>
                <a:cubicBezTo>
                  <a:pt x="120" y="55"/>
                  <a:pt x="126" y="61"/>
                  <a:pt x="132" y="61"/>
                </a:cubicBezTo>
                <a:cubicBezTo>
                  <a:pt x="134" y="61"/>
                  <a:pt x="136" y="60"/>
                  <a:pt x="138" y="59"/>
                </a:cubicBezTo>
                <a:cubicBezTo>
                  <a:pt x="139" y="59"/>
                  <a:pt x="140" y="59"/>
                  <a:pt x="141" y="59"/>
                </a:cubicBezTo>
                <a:cubicBezTo>
                  <a:pt x="143" y="60"/>
                  <a:pt x="143" y="61"/>
                  <a:pt x="144" y="62"/>
                </a:cubicBezTo>
                <a:cubicBezTo>
                  <a:pt x="144" y="66"/>
                  <a:pt x="144" y="69"/>
                  <a:pt x="144" y="73"/>
                </a:cubicBezTo>
                <a:cubicBezTo>
                  <a:pt x="144" y="76"/>
                  <a:pt x="144" y="79"/>
                  <a:pt x="144" y="83"/>
                </a:cubicBezTo>
                <a:cubicBezTo>
                  <a:pt x="143" y="84"/>
                  <a:pt x="143" y="85"/>
                  <a:pt x="141" y="86"/>
                </a:cubicBezTo>
                <a:cubicBezTo>
                  <a:pt x="140" y="87"/>
                  <a:pt x="139" y="87"/>
                  <a:pt x="138" y="86"/>
                </a:cubicBezTo>
                <a:cubicBezTo>
                  <a:pt x="136" y="85"/>
                  <a:pt x="134" y="85"/>
                  <a:pt x="132" y="85"/>
                </a:cubicBezTo>
                <a:cubicBezTo>
                  <a:pt x="126" y="85"/>
                  <a:pt x="120" y="90"/>
                  <a:pt x="120" y="97"/>
                </a:cubicBezTo>
                <a:cubicBezTo>
                  <a:pt x="120" y="102"/>
                  <a:pt x="124" y="107"/>
                  <a:pt x="129" y="108"/>
                </a:cubicBezTo>
                <a:cubicBezTo>
                  <a:pt x="130" y="108"/>
                  <a:pt x="131" y="109"/>
                  <a:pt x="132" y="111"/>
                </a:cubicBezTo>
                <a:cubicBezTo>
                  <a:pt x="132" y="112"/>
                  <a:pt x="132" y="113"/>
                  <a:pt x="131" y="114"/>
                </a:cubicBezTo>
                <a:cubicBezTo>
                  <a:pt x="126" y="121"/>
                  <a:pt x="121" y="127"/>
                  <a:pt x="114" y="131"/>
                </a:cubicBezTo>
                <a:cubicBezTo>
                  <a:pt x="113" y="132"/>
                  <a:pt x="112" y="132"/>
                  <a:pt x="110" y="132"/>
                </a:cubicBezTo>
                <a:cubicBezTo>
                  <a:pt x="109" y="131"/>
                  <a:pt x="108" y="130"/>
                  <a:pt x="108" y="129"/>
                </a:cubicBezTo>
                <a:cubicBezTo>
                  <a:pt x="106" y="124"/>
                  <a:pt x="102" y="121"/>
                  <a:pt x="96" y="121"/>
                </a:cubicBezTo>
                <a:cubicBezTo>
                  <a:pt x="90" y="121"/>
                  <a:pt x="84" y="126"/>
                  <a:pt x="84" y="133"/>
                </a:cubicBezTo>
                <a:cubicBezTo>
                  <a:pt x="84" y="134"/>
                  <a:pt x="85" y="136"/>
                  <a:pt x="86" y="138"/>
                </a:cubicBezTo>
                <a:cubicBezTo>
                  <a:pt x="86" y="139"/>
                  <a:pt x="86" y="141"/>
                  <a:pt x="86" y="142"/>
                </a:cubicBezTo>
                <a:cubicBezTo>
                  <a:pt x="85" y="143"/>
                  <a:pt x="84" y="144"/>
                  <a:pt x="83" y="144"/>
                </a:cubicBezTo>
                <a:cubicBezTo>
                  <a:pt x="79" y="144"/>
                  <a:pt x="76" y="145"/>
                  <a:pt x="72" y="145"/>
                </a:cubicBezTo>
                <a:close/>
                <a:moveTo>
                  <a:pt x="68" y="136"/>
                </a:moveTo>
                <a:cubicBezTo>
                  <a:pt x="71" y="137"/>
                  <a:pt x="74" y="137"/>
                  <a:pt x="77" y="136"/>
                </a:cubicBezTo>
                <a:cubicBezTo>
                  <a:pt x="76" y="135"/>
                  <a:pt x="76" y="134"/>
                  <a:pt x="76" y="133"/>
                </a:cubicBezTo>
                <a:cubicBezTo>
                  <a:pt x="76" y="122"/>
                  <a:pt x="85" y="113"/>
                  <a:pt x="96" y="113"/>
                </a:cubicBezTo>
                <a:cubicBezTo>
                  <a:pt x="103" y="113"/>
                  <a:pt x="110" y="116"/>
                  <a:pt x="113" y="122"/>
                </a:cubicBezTo>
                <a:cubicBezTo>
                  <a:pt x="116" y="119"/>
                  <a:pt x="119" y="116"/>
                  <a:pt x="122" y="113"/>
                </a:cubicBezTo>
                <a:cubicBezTo>
                  <a:pt x="116" y="110"/>
                  <a:pt x="112" y="104"/>
                  <a:pt x="112" y="97"/>
                </a:cubicBezTo>
                <a:cubicBezTo>
                  <a:pt x="112" y="86"/>
                  <a:pt x="121" y="77"/>
                  <a:pt x="132" y="77"/>
                </a:cubicBezTo>
                <a:cubicBezTo>
                  <a:pt x="134" y="77"/>
                  <a:pt x="135" y="77"/>
                  <a:pt x="136" y="77"/>
                </a:cubicBezTo>
                <a:cubicBezTo>
                  <a:pt x="136" y="75"/>
                  <a:pt x="136" y="74"/>
                  <a:pt x="136" y="73"/>
                </a:cubicBezTo>
                <a:cubicBezTo>
                  <a:pt x="136" y="71"/>
                  <a:pt x="136" y="70"/>
                  <a:pt x="136" y="68"/>
                </a:cubicBezTo>
                <a:cubicBezTo>
                  <a:pt x="135" y="68"/>
                  <a:pt x="134" y="69"/>
                  <a:pt x="132" y="69"/>
                </a:cubicBezTo>
                <a:cubicBezTo>
                  <a:pt x="121" y="69"/>
                  <a:pt x="112" y="60"/>
                  <a:pt x="112" y="49"/>
                </a:cubicBezTo>
                <a:cubicBezTo>
                  <a:pt x="112" y="42"/>
                  <a:pt x="116" y="35"/>
                  <a:pt x="122" y="32"/>
                </a:cubicBezTo>
                <a:cubicBezTo>
                  <a:pt x="119" y="29"/>
                  <a:pt x="116" y="26"/>
                  <a:pt x="113" y="23"/>
                </a:cubicBezTo>
                <a:cubicBezTo>
                  <a:pt x="110" y="29"/>
                  <a:pt x="103" y="33"/>
                  <a:pt x="96" y="33"/>
                </a:cubicBezTo>
                <a:cubicBezTo>
                  <a:pt x="85" y="33"/>
                  <a:pt x="76" y="24"/>
                  <a:pt x="76" y="13"/>
                </a:cubicBezTo>
                <a:cubicBezTo>
                  <a:pt x="76" y="11"/>
                  <a:pt x="76" y="10"/>
                  <a:pt x="77" y="9"/>
                </a:cubicBezTo>
                <a:cubicBezTo>
                  <a:pt x="74" y="9"/>
                  <a:pt x="71" y="9"/>
                  <a:pt x="68" y="9"/>
                </a:cubicBezTo>
                <a:cubicBezTo>
                  <a:pt x="68" y="10"/>
                  <a:pt x="68" y="11"/>
                  <a:pt x="68" y="13"/>
                </a:cubicBezTo>
                <a:cubicBezTo>
                  <a:pt x="68" y="24"/>
                  <a:pt x="59" y="33"/>
                  <a:pt x="48" y="33"/>
                </a:cubicBezTo>
                <a:cubicBezTo>
                  <a:pt x="41" y="33"/>
                  <a:pt x="35" y="29"/>
                  <a:pt x="32" y="23"/>
                </a:cubicBezTo>
                <a:cubicBezTo>
                  <a:pt x="28" y="26"/>
                  <a:pt x="26" y="29"/>
                  <a:pt x="23" y="32"/>
                </a:cubicBezTo>
                <a:cubicBezTo>
                  <a:pt x="29" y="35"/>
                  <a:pt x="32" y="42"/>
                  <a:pt x="32" y="49"/>
                </a:cubicBezTo>
                <a:cubicBezTo>
                  <a:pt x="32" y="60"/>
                  <a:pt x="23" y="69"/>
                  <a:pt x="12" y="69"/>
                </a:cubicBezTo>
                <a:cubicBezTo>
                  <a:pt x="11" y="69"/>
                  <a:pt x="10" y="68"/>
                  <a:pt x="9" y="68"/>
                </a:cubicBezTo>
                <a:cubicBezTo>
                  <a:pt x="8" y="70"/>
                  <a:pt x="8" y="71"/>
                  <a:pt x="8" y="73"/>
                </a:cubicBezTo>
                <a:cubicBezTo>
                  <a:pt x="8" y="74"/>
                  <a:pt x="8" y="75"/>
                  <a:pt x="9" y="77"/>
                </a:cubicBezTo>
                <a:cubicBezTo>
                  <a:pt x="10" y="77"/>
                  <a:pt x="11" y="77"/>
                  <a:pt x="12" y="77"/>
                </a:cubicBezTo>
                <a:cubicBezTo>
                  <a:pt x="23" y="77"/>
                  <a:pt x="32" y="86"/>
                  <a:pt x="32" y="97"/>
                </a:cubicBezTo>
                <a:cubicBezTo>
                  <a:pt x="32" y="104"/>
                  <a:pt x="29" y="110"/>
                  <a:pt x="23" y="113"/>
                </a:cubicBezTo>
                <a:cubicBezTo>
                  <a:pt x="26" y="116"/>
                  <a:pt x="28" y="119"/>
                  <a:pt x="32" y="122"/>
                </a:cubicBezTo>
                <a:cubicBezTo>
                  <a:pt x="35" y="116"/>
                  <a:pt x="41" y="113"/>
                  <a:pt x="48" y="113"/>
                </a:cubicBezTo>
                <a:cubicBezTo>
                  <a:pt x="59" y="113"/>
                  <a:pt x="68" y="122"/>
                  <a:pt x="68" y="133"/>
                </a:cubicBezTo>
                <a:cubicBezTo>
                  <a:pt x="68" y="134"/>
                  <a:pt x="68" y="135"/>
                  <a:pt x="68" y="13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68" name="Freeform 14"/>
          <p:cNvSpPr>
            <a:spLocks noEditPoints="1"/>
          </p:cNvSpPr>
          <p:nvPr/>
        </p:nvSpPr>
        <p:spPr bwMode="auto">
          <a:xfrm>
            <a:off x="4699800" y="3967068"/>
            <a:ext cx="58627" cy="57263"/>
          </a:xfrm>
          <a:custGeom>
            <a:avLst/>
            <a:gdLst>
              <a:gd name="T0" fmla="*/ 16 w 32"/>
              <a:gd name="T1" fmla="*/ 32 h 32"/>
              <a:gd name="T2" fmla="*/ 0 w 32"/>
              <a:gd name="T3" fmla="*/ 16 h 32"/>
              <a:gd name="T4" fmla="*/ 16 w 32"/>
              <a:gd name="T5" fmla="*/ 0 h 32"/>
              <a:gd name="T6" fmla="*/ 32 w 32"/>
              <a:gd name="T7" fmla="*/ 16 h 32"/>
              <a:gd name="T8" fmla="*/ 16 w 32"/>
              <a:gd name="T9" fmla="*/ 32 h 32"/>
              <a:gd name="T10" fmla="*/ 16 w 32"/>
              <a:gd name="T11" fmla="*/ 8 h 32"/>
              <a:gd name="T12" fmla="*/ 8 w 32"/>
              <a:gd name="T13" fmla="*/ 16 h 32"/>
              <a:gd name="T14" fmla="*/ 16 w 32"/>
              <a:gd name="T15" fmla="*/ 24 h 32"/>
              <a:gd name="T16" fmla="*/ 24 w 32"/>
              <a:gd name="T17" fmla="*/ 16 h 32"/>
              <a:gd name="T18" fmla="*/ 16 w 32"/>
              <a:gd name="T19"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32"/>
                </a:moveTo>
                <a:cubicBezTo>
                  <a:pt x="8" y="32"/>
                  <a:pt x="0" y="24"/>
                  <a:pt x="0" y="16"/>
                </a:cubicBezTo>
                <a:cubicBezTo>
                  <a:pt x="0" y="7"/>
                  <a:pt x="8" y="0"/>
                  <a:pt x="16" y="0"/>
                </a:cubicBezTo>
                <a:cubicBezTo>
                  <a:pt x="25" y="0"/>
                  <a:pt x="32" y="7"/>
                  <a:pt x="32" y="16"/>
                </a:cubicBezTo>
                <a:cubicBezTo>
                  <a:pt x="32" y="24"/>
                  <a:pt x="25" y="32"/>
                  <a:pt x="16" y="32"/>
                </a:cubicBezTo>
                <a:close/>
                <a:moveTo>
                  <a:pt x="16" y="8"/>
                </a:moveTo>
                <a:cubicBezTo>
                  <a:pt x="12" y="8"/>
                  <a:pt x="8" y="11"/>
                  <a:pt x="8" y="16"/>
                </a:cubicBezTo>
                <a:cubicBezTo>
                  <a:pt x="8" y="20"/>
                  <a:pt x="12" y="24"/>
                  <a:pt x="16" y="24"/>
                </a:cubicBezTo>
                <a:cubicBezTo>
                  <a:pt x="21" y="24"/>
                  <a:pt x="24" y="20"/>
                  <a:pt x="24" y="16"/>
                </a:cubicBezTo>
                <a:cubicBezTo>
                  <a:pt x="24" y="11"/>
                  <a:pt x="21" y="8"/>
                  <a:pt x="16"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69" name="Freeform 15"/>
          <p:cNvSpPr>
            <a:spLocks noEditPoints="1"/>
          </p:cNvSpPr>
          <p:nvPr/>
        </p:nvSpPr>
        <p:spPr bwMode="auto">
          <a:xfrm>
            <a:off x="4663672" y="3930940"/>
            <a:ext cx="130887" cy="12952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8 h 72"/>
              <a:gd name="T12" fmla="*/ 8 w 72"/>
              <a:gd name="T13" fmla="*/ 36 h 72"/>
              <a:gd name="T14" fmla="*/ 36 w 72"/>
              <a:gd name="T15" fmla="*/ 64 h 72"/>
              <a:gd name="T16" fmla="*/ 64 w 72"/>
              <a:gd name="T17" fmla="*/ 36 h 72"/>
              <a:gd name="T18" fmla="*/ 36 w 72"/>
              <a:gd name="T19"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5"/>
                  <a:pt x="0" y="36"/>
                </a:cubicBezTo>
                <a:cubicBezTo>
                  <a:pt x="0" y="16"/>
                  <a:pt x="16" y="0"/>
                  <a:pt x="36" y="0"/>
                </a:cubicBezTo>
                <a:cubicBezTo>
                  <a:pt x="56" y="0"/>
                  <a:pt x="72" y="16"/>
                  <a:pt x="72" y="36"/>
                </a:cubicBezTo>
                <a:cubicBezTo>
                  <a:pt x="72" y="55"/>
                  <a:pt x="56" y="72"/>
                  <a:pt x="36" y="72"/>
                </a:cubicBezTo>
                <a:close/>
                <a:moveTo>
                  <a:pt x="36" y="8"/>
                </a:moveTo>
                <a:cubicBezTo>
                  <a:pt x="21" y="8"/>
                  <a:pt x="8" y="20"/>
                  <a:pt x="8" y="36"/>
                </a:cubicBezTo>
                <a:cubicBezTo>
                  <a:pt x="8" y="51"/>
                  <a:pt x="21" y="64"/>
                  <a:pt x="36" y="64"/>
                </a:cubicBezTo>
                <a:cubicBezTo>
                  <a:pt x="52" y="64"/>
                  <a:pt x="64" y="51"/>
                  <a:pt x="64" y="36"/>
                </a:cubicBezTo>
                <a:cubicBezTo>
                  <a:pt x="64" y="20"/>
                  <a:pt x="52" y="8"/>
                  <a:pt x="36"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70" name="Rectangle 16"/>
          <p:cNvSpPr>
            <a:spLocks noChangeArrowheads="1"/>
          </p:cNvSpPr>
          <p:nvPr/>
        </p:nvSpPr>
        <p:spPr bwMode="auto">
          <a:xfrm>
            <a:off x="4569594" y="3778919"/>
            <a:ext cx="72260" cy="149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71" name="Rectangle 17"/>
          <p:cNvSpPr>
            <a:spLocks noChangeArrowheads="1"/>
          </p:cNvSpPr>
          <p:nvPr/>
        </p:nvSpPr>
        <p:spPr bwMode="auto">
          <a:xfrm>
            <a:off x="4569596" y="3808233"/>
            <a:ext cx="101575" cy="14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72" name="Rectangle 18"/>
          <p:cNvSpPr>
            <a:spLocks noChangeArrowheads="1"/>
          </p:cNvSpPr>
          <p:nvPr/>
        </p:nvSpPr>
        <p:spPr bwMode="auto">
          <a:xfrm>
            <a:off x="4569594" y="3836864"/>
            <a:ext cx="43630" cy="14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73" name="Rectangle 19"/>
          <p:cNvSpPr>
            <a:spLocks noChangeArrowheads="1"/>
          </p:cNvSpPr>
          <p:nvPr/>
        </p:nvSpPr>
        <p:spPr bwMode="auto">
          <a:xfrm>
            <a:off x="4685484" y="3808233"/>
            <a:ext cx="57945" cy="14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74" name="Rectangle 20"/>
          <p:cNvSpPr>
            <a:spLocks noChangeArrowheads="1"/>
          </p:cNvSpPr>
          <p:nvPr/>
        </p:nvSpPr>
        <p:spPr bwMode="auto">
          <a:xfrm>
            <a:off x="4758426" y="3808233"/>
            <a:ext cx="57945" cy="14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75" name="Rectangle 21"/>
          <p:cNvSpPr>
            <a:spLocks noChangeArrowheads="1"/>
          </p:cNvSpPr>
          <p:nvPr/>
        </p:nvSpPr>
        <p:spPr bwMode="auto">
          <a:xfrm>
            <a:off x="4627539" y="3836864"/>
            <a:ext cx="57945" cy="14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76" name="Rectangle 22"/>
          <p:cNvSpPr>
            <a:spLocks noChangeArrowheads="1"/>
          </p:cNvSpPr>
          <p:nvPr/>
        </p:nvSpPr>
        <p:spPr bwMode="auto">
          <a:xfrm>
            <a:off x="4569595" y="3872995"/>
            <a:ext cx="57945" cy="143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77" name="Rectangle 23"/>
          <p:cNvSpPr>
            <a:spLocks noChangeArrowheads="1"/>
          </p:cNvSpPr>
          <p:nvPr/>
        </p:nvSpPr>
        <p:spPr bwMode="auto">
          <a:xfrm>
            <a:off x="4656852" y="3778919"/>
            <a:ext cx="57945" cy="1499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78" name="Freeform 5"/>
          <p:cNvSpPr>
            <a:spLocks noEditPoints="1"/>
          </p:cNvSpPr>
          <p:nvPr/>
        </p:nvSpPr>
        <p:spPr bwMode="auto">
          <a:xfrm>
            <a:off x="7977393" y="3661110"/>
            <a:ext cx="621315" cy="464792"/>
          </a:xfrm>
          <a:custGeom>
            <a:avLst/>
            <a:gdLst>
              <a:gd name="T0" fmla="*/ 1273 w 1335"/>
              <a:gd name="T1" fmla="*/ 209 h 1002"/>
              <a:gd name="T2" fmla="*/ 63 w 1335"/>
              <a:gd name="T3" fmla="*/ 1002 h 1002"/>
              <a:gd name="T4" fmla="*/ 104 w 1335"/>
              <a:gd name="T5" fmla="*/ 772 h 1002"/>
              <a:gd name="T6" fmla="*/ 1231 w 1335"/>
              <a:gd name="T7" fmla="*/ 960 h 1002"/>
              <a:gd name="T8" fmla="*/ 1335 w 1335"/>
              <a:gd name="T9" fmla="*/ 84 h 1002"/>
              <a:gd name="T10" fmla="*/ 1209 w 1335"/>
              <a:gd name="T11" fmla="*/ 156 h 1002"/>
              <a:gd name="T12" fmla="*/ 918 w 1335"/>
              <a:gd name="T13" fmla="*/ 501 h 1002"/>
              <a:gd name="T14" fmla="*/ 751 w 1335"/>
              <a:gd name="T15" fmla="*/ 501 h 1002"/>
              <a:gd name="T16" fmla="*/ 564 w 1335"/>
              <a:gd name="T17" fmla="*/ 281 h 1002"/>
              <a:gd name="T18" fmla="*/ 479 w 1335"/>
              <a:gd name="T19" fmla="*/ 281 h 1002"/>
              <a:gd name="T20" fmla="*/ 167 w 1335"/>
              <a:gd name="T21" fmla="*/ 647 h 1002"/>
              <a:gd name="T22" fmla="*/ 0 w 1335"/>
              <a:gd name="T23" fmla="*/ 647 h 1002"/>
              <a:gd name="T24" fmla="*/ 126 w 1335"/>
              <a:gd name="T25" fmla="*/ 575 h 1002"/>
              <a:gd name="T26" fmla="*/ 438 w 1335"/>
              <a:gd name="T27" fmla="*/ 209 h 1002"/>
              <a:gd name="T28" fmla="*/ 605 w 1335"/>
              <a:gd name="T29" fmla="*/ 209 h 1002"/>
              <a:gd name="T30" fmla="*/ 780 w 1335"/>
              <a:gd name="T31" fmla="*/ 438 h 1002"/>
              <a:gd name="T32" fmla="*/ 877 w 1335"/>
              <a:gd name="T33" fmla="*/ 429 h 1002"/>
              <a:gd name="T34" fmla="*/ 1168 w 1335"/>
              <a:gd name="T35" fmla="*/ 84 h 1002"/>
              <a:gd name="T36" fmla="*/ 1335 w 1335"/>
              <a:gd name="T37" fmla="*/ 84 h 1002"/>
              <a:gd name="T38" fmla="*/ 84 w 1335"/>
              <a:gd name="T39" fmla="*/ 605 h 1002"/>
              <a:gd name="T40" fmla="*/ 84 w 1335"/>
              <a:gd name="T41" fmla="*/ 689 h 1002"/>
              <a:gd name="T42" fmla="*/ 522 w 1335"/>
              <a:gd name="T43" fmla="*/ 251 h 1002"/>
              <a:gd name="T44" fmla="*/ 522 w 1335"/>
              <a:gd name="T45" fmla="*/ 167 h 1002"/>
              <a:gd name="T46" fmla="*/ 522 w 1335"/>
              <a:gd name="T47" fmla="*/ 251 h 1002"/>
              <a:gd name="T48" fmla="*/ 835 w 1335"/>
              <a:gd name="T49" fmla="*/ 459 h 1002"/>
              <a:gd name="T50" fmla="*/ 835 w 1335"/>
              <a:gd name="T51" fmla="*/ 543 h 1002"/>
              <a:gd name="T52" fmla="*/ 1294 w 1335"/>
              <a:gd name="T53" fmla="*/ 84 h 1002"/>
              <a:gd name="T54" fmla="*/ 1210 w 1335"/>
              <a:gd name="T55" fmla="*/ 84 h 1002"/>
              <a:gd name="T56" fmla="*/ 1294 w 1335"/>
              <a:gd name="T57" fmla="*/ 84 h 1002"/>
              <a:gd name="T58" fmla="*/ 146 w 1335"/>
              <a:gd name="T59" fmla="*/ 918 h 1002"/>
              <a:gd name="T60" fmla="*/ 188 w 1335"/>
              <a:gd name="T61" fmla="*/ 751 h 1002"/>
              <a:gd name="T62" fmla="*/ 230 w 1335"/>
              <a:gd name="T63" fmla="*/ 584 h 1002"/>
              <a:gd name="T64" fmla="*/ 271 w 1335"/>
              <a:gd name="T65" fmla="*/ 918 h 1002"/>
              <a:gd name="T66" fmla="*/ 230 w 1335"/>
              <a:gd name="T67" fmla="*/ 584 h 1002"/>
              <a:gd name="T68" fmla="*/ 730 w 1335"/>
              <a:gd name="T69" fmla="*/ 918 h 1002"/>
              <a:gd name="T70" fmla="*/ 772 w 1335"/>
              <a:gd name="T71" fmla="*/ 605 h 1002"/>
              <a:gd name="T72" fmla="*/ 814 w 1335"/>
              <a:gd name="T73" fmla="*/ 626 h 1002"/>
              <a:gd name="T74" fmla="*/ 855 w 1335"/>
              <a:gd name="T75" fmla="*/ 918 h 1002"/>
              <a:gd name="T76" fmla="*/ 814 w 1335"/>
              <a:gd name="T77" fmla="*/ 626 h 1002"/>
              <a:gd name="T78" fmla="*/ 897 w 1335"/>
              <a:gd name="T79" fmla="*/ 918 h 1002"/>
              <a:gd name="T80" fmla="*/ 939 w 1335"/>
              <a:gd name="T81" fmla="*/ 605 h 1002"/>
              <a:gd name="T82" fmla="*/ 981 w 1335"/>
              <a:gd name="T83" fmla="*/ 438 h 1002"/>
              <a:gd name="T84" fmla="*/ 1022 w 1335"/>
              <a:gd name="T85" fmla="*/ 918 h 1002"/>
              <a:gd name="T86" fmla="*/ 981 w 1335"/>
              <a:gd name="T87" fmla="*/ 438 h 1002"/>
              <a:gd name="T88" fmla="*/ 1064 w 1335"/>
              <a:gd name="T89" fmla="*/ 918 h 1002"/>
              <a:gd name="T90" fmla="*/ 1106 w 1335"/>
              <a:gd name="T91" fmla="*/ 355 h 1002"/>
              <a:gd name="T92" fmla="*/ 1148 w 1335"/>
              <a:gd name="T93" fmla="*/ 272 h 1002"/>
              <a:gd name="T94" fmla="*/ 1189 w 1335"/>
              <a:gd name="T95" fmla="*/ 918 h 1002"/>
              <a:gd name="T96" fmla="*/ 1148 w 1335"/>
              <a:gd name="T97" fmla="*/ 272 h 1002"/>
              <a:gd name="T98" fmla="*/ 313 w 1335"/>
              <a:gd name="T99" fmla="*/ 918 h 1002"/>
              <a:gd name="T100" fmla="*/ 355 w 1335"/>
              <a:gd name="T101" fmla="*/ 501 h 1002"/>
              <a:gd name="T102" fmla="*/ 397 w 1335"/>
              <a:gd name="T103" fmla="*/ 418 h 1002"/>
              <a:gd name="T104" fmla="*/ 438 w 1335"/>
              <a:gd name="T105" fmla="*/ 918 h 1002"/>
              <a:gd name="T106" fmla="*/ 397 w 1335"/>
              <a:gd name="T107" fmla="*/ 418 h 1002"/>
              <a:gd name="T108" fmla="*/ 647 w 1335"/>
              <a:gd name="T109" fmla="*/ 918 h 1002"/>
              <a:gd name="T110" fmla="*/ 689 w 1335"/>
              <a:gd name="T111" fmla="*/ 459 h 1002"/>
              <a:gd name="T112" fmla="*/ 563 w 1335"/>
              <a:gd name="T113" fmla="*/ 376 h 1002"/>
              <a:gd name="T114" fmla="*/ 605 w 1335"/>
              <a:gd name="T115" fmla="*/ 918 h 1002"/>
              <a:gd name="T116" fmla="*/ 563 w 1335"/>
              <a:gd name="T117" fmla="*/ 376 h 1002"/>
              <a:gd name="T118" fmla="*/ 480 w 1335"/>
              <a:gd name="T119" fmla="*/ 918 h 1002"/>
              <a:gd name="T120" fmla="*/ 522 w 1335"/>
              <a:gd name="T121" fmla="*/ 334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35" h="1002">
                <a:moveTo>
                  <a:pt x="1231" y="209"/>
                </a:moveTo>
                <a:cubicBezTo>
                  <a:pt x="1273" y="209"/>
                  <a:pt x="1273" y="209"/>
                  <a:pt x="1273" y="209"/>
                </a:cubicBezTo>
                <a:cubicBezTo>
                  <a:pt x="1273" y="1002"/>
                  <a:pt x="1273" y="1002"/>
                  <a:pt x="1273" y="1002"/>
                </a:cubicBezTo>
                <a:cubicBezTo>
                  <a:pt x="63" y="1002"/>
                  <a:pt x="63" y="1002"/>
                  <a:pt x="63" y="1002"/>
                </a:cubicBezTo>
                <a:cubicBezTo>
                  <a:pt x="63" y="772"/>
                  <a:pt x="63" y="772"/>
                  <a:pt x="63" y="772"/>
                </a:cubicBezTo>
                <a:cubicBezTo>
                  <a:pt x="104" y="772"/>
                  <a:pt x="104" y="772"/>
                  <a:pt x="104" y="772"/>
                </a:cubicBezTo>
                <a:cubicBezTo>
                  <a:pt x="104" y="960"/>
                  <a:pt x="104" y="960"/>
                  <a:pt x="104" y="960"/>
                </a:cubicBezTo>
                <a:cubicBezTo>
                  <a:pt x="1231" y="960"/>
                  <a:pt x="1231" y="960"/>
                  <a:pt x="1231" y="960"/>
                </a:cubicBezTo>
                <a:lnTo>
                  <a:pt x="1231" y="209"/>
                </a:lnTo>
                <a:close/>
                <a:moveTo>
                  <a:pt x="1335" y="84"/>
                </a:moveTo>
                <a:cubicBezTo>
                  <a:pt x="1335" y="130"/>
                  <a:pt x="1298" y="167"/>
                  <a:pt x="1252" y="167"/>
                </a:cubicBezTo>
                <a:cubicBezTo>
                  <a:pt x="1236" y="167"/>
                  <a:pt x="1222" y="163"/>
                  <a:pt x="1209" y="156"/>
                </a:cubicBezTo>
                <a:cubicBezTo>
                  <a:pt x="906" y="459"/>
                  <a:pt x="906" y="459"/>
                  <a:pt x="906" y="459"/>
                </a:cubicBezTo>
                <a:cubicBezTo>
                  <a:pt x="914" y="471"/>
                  <a:pt x="918" y="486"/>
                  <a:pt x="918" y="501"/>
                </a:cubicBezTo>
                <a:cubicBezTo>
                  <a:pt x="918" y="547"/>
                  <a:pt x="881" y="584"/>
                  <a:pt x="835" y="584"/>
                </a:cubicBezTo>
                <a:cubicBezTo>
                  <a:pt x="789" y="584"/>
                  <a:pt x="751" y="547"/>
                  <a:pt x="751" y="501"/>
                </a:cubicBezTo>
                <a:cubicBezTo>
                  <a:pt x="751" y="491"/>
                  <a:pt x="753" y="482"/>
                  <a:pt x="756" y="473"/>
                </a:cubicBezTo>
                <a:cubicBezTo>
                  <a:pt x="564" y="281"/>
                  <a:pt x="564" y="281"/>
                  <a:pt x="564" y="281"/>
                </a:cubicBezTo>
                <a:cubicBezTo>
                  <a:pt x="552" y="288"/>
                  <a:pt x="537" y="292"/>
                  <a:pt x="522" y="292"/>
                </a:cubicBezTo>
                <a:cubicBezTo>
                  <a:pt x="506" y="292"/>
                  <a:pt x="492" y="288"/>
                  <a:pt x="479" y="281"/>
                </a:cubicBezTo>
                <a:cubicBezTo>
                  <a:pt x="155" y="605"/>
                  <a:pt x="155" y="605"/>
                  <a:pt x="155" y="605"/>
                </a:cubicBezTo>
                <a:cubicBezTo>
                  <a:pt x="163" y="617"/>
                  <a:pt x="167" y="632"/>
                  <a:pt x="167" y="647"/>
                </a:cubicBezTo>
                <a:cubicBezTo>
                  <a:pt x="167" y="693"/>
                  <a:pt x="130" y="730"/>
                  <a:pt x="84" y="730"/>
                </a:cubicBezTo>
                <a:cubicBezTo>
                  <a:pt x="38" y="730"/>
                  <a:pt x="0" y="693"/>
                  <a:pt x="0" y="647"/>
                </a:cubicBezTo>
                <a:cubicBezTo>
                  <a:pt x="0" y="601"/>
                  <a:pt x="38" y="564"/>
                  <a:pt x="84" y="564"/>
                </a:cubicBezTo>
                <a:cubicBezTo>
                  <a:pt x="99" y="564"/>
                  <a:pt x="114" y="568"/>
                  <a:pt x="126" y="575"/>
                </a:cubicBezTo>
                <a:cubicBezTo>
                  <a:pt x="450" y="251"/>
                  <a:pt x="450" y="251"/>
                  <a:pt x="450" y="251"/>
                </a:cubicBezTo>
                <a:cubicBezTo>
                  <a:pt x="442" y="239"/>
                  <a:pt x="438" y="224"/>
                  <a:pt x="438" y="209"/>
                </a:cubicBezTo>
                <a:cubicBezTo>
                  <a:pt x="438" y="163"/>
                  <a:pt x="476" y="126"/>
                  <a:pt x="522" y="126"/>
                </a:cubicBezTo>
                <a:cubicBezTo>
                  <a:pt x="568" y="126"/>
                  <a:pt x="605" y="163"/>
                  <a:pt x="605" y="209"/>
                </a:cubicBezTo>
                <a:cubicBezTo>
                  <a:pt x="605" y="224"/>
                  <a:pt x="601" y="239"/>
                  <a:pt x="594" y="251"/>
                </a:cubicBezTo>
                <a:cubicBezTo>
                  <a:pt x="780" y="438"/>
                  <a:pt x="780" y="438"/>
                  <a:pt x="780" y="438"/>
                </a:cubicBezTo>
                <a:cubicBezTo>
                  <a:pt x="795" y="425"/>
                  <a:pt x="814" y="418"/>
                  <a:pt x="835" y="418"/>
                </a:cubicBezTo>
                <a:cubicBezTo>
                  <a:pt x="850" y="418"/>
                  <a:pt x="865" y="422"/>
                  <a:pt x="877" y="429"/>
                </a:cubicBezTo>
                <a:cubicBezTo>
                  <a:pt x="1180" y="126"/>
                  <a:pt x="1180" y="126"/>
                  <a:pt x="1180" y="126"/>
                </a:cubicBezTo>
                <a:cubicBezTo>
                  <a:pt x="1173" y="114"/>
                  <a:pt x="1168" y="99"/>
                  <a:pt x="1168" y="84"/>
                </a:cubicBezTo>
                <a:cubicBezTo>
                  <a:pt x="1168" y="38"/>
                  <a:pt x="1206" y="0"/>
                  <a:pt x="1252" y="0"/>
                </a:cubicBezTo>
                <a:cubicBezTo>
                  <a:pt x="1298" y="0"/>
                  <a:pt x="1335" y="38"/>
                  <a:pt x="1335" y="84"/>
                </a:cubicBezTo>
                <a:close/>
                <a:moveTo>
                  <a:pt x="125" y="647"/>
                </a:moveTo>
                <a:cubicBezTo>
                  <a:pt x="125" y="624"/>
                  <a:pt x="107" y="605"/>
                  <a:pt x="84" y="605"/>
                </a:cubicBezTo>
                <a:cubicBezTo>
                  <a:pt x="61" y="605"/>
                  <a:pt x="42" y="624"/>
                  <a:pt x="42" y="647"/>
                </a:cubicBezTo>
                <a:cubicBezTo>
                  <a:pt x="42" y="670"/>
                  <a:pt x="61" y="689"/>
                  <a:pt x="84" y="689"/>
                </a:cubicBezTo>
                <a:cubicBezTo>
                  <a:pt x="107" y="689"/>
                  <a:pt x="125" y="670"/>
                  <a:pt x="125" y="647"/>
                </a:cubicBezTo>
                <a:close/>
                <a:moveTo>
                  <a:pt x="522" y="251"/>
                </a:moveTo>
                <a:cubicBezTo>
                  <a:pt x="545" y="251"/>
                  <a:pt x="563" y="232"/>
                  <a:pt x="563" y="209"/>
                </a:cubicBezTo>
                <a:cubicBezTo>
                  <a:pt x="563" y="186"/>
                  <a:pt x="545" y="167"/>
                  <a:pt x="522" y="167"/>
                </a:cubicBezTo>
                <a:cubicBezTo>
                  <a:pt x="499" y="167"/>
                  <a:pt x="480" y="186"/>
                  <a:pt x="480" y="209"/>
                </a:cubicBezTo>
                <a:cubicBezTo>
                  <a:pt x="480" y="232"/>
                  <a:pt x="499" y="251"/>
                  <a:pt x="522" y="251"/>
                </a:cubicBezTo>
                <a:close/>
                <a:moveTo>
                  <a:pt x="876" y="501"/>
                </a:moveTo>
                <a:cubicBezTo>
                  <a:pt x="876" y="478"/>
                  <a:pt x="858" y="459"/>
                  <a:pt x="835" y="459"/>
                </a:cubicBezTo>
                <a:cubicBezTo>
                  <a:pt x="812" y="459"/>
                  <a:pt x="793" y="478"/>
                  <a:pt x="793" y="501"/>
                </a:cubicBezTo>
                <a:cubicBezTo>
                  <a:pt x="793" y="524"/>
                  <a:pt x="812" y="543"/>
                  <a:pt x="835" y="543"/>
                </a:cubicBezTo>
                <a:cubicBezTo>
                  <a:pt x="858" y="543"/>
                  <a:pt x="876" y="524"/>
                  <a:pt x="876" y="501"/>
                </a:cubicBezTo>
                <a:close/>
                <a:moveTo>
                  <a:pt x="1294" y="84"/>
                </a:moveTo>
                <a:cubicBezTo>
                  <a:pt x="1294" y="61"/>
                  <a:pt x="1275" y="42"/>
                  <a:pt x="1252" y="42"/>
                </a:cubicBezTo>
                <a:cubicBezTo>
                  <a:pt x="1229" y="42"/>
                  <a:pt x="1210" y="61"/>
                  <a:pt x="1210" y="84"/>
                </a:cubicBezTo>
                <a:cubicBezTo>
                  <a:pt x="1210" y="107"/>
                  <a:pt x="1229" y="126"/>
                  <a:pt x="1252" y="126"/>
                </a:cubicBezTo>
                <a:cubicBezTo>
                  <a:pt x="1275" y="126"/>
                  <a:pt x="1294" y="107"/>
                  <a:pt x="1294" y="84"/>
                </a:cubicBezTo>
                <a:close/>
                <a:moveTo>
                  <a:pt x="146" y="751"/>
                </a:moveTo>
                <a:cubicBezTo>
                  <a:pt x="146" y="918"/>
                  <a:pt x="146" y="918"/>
                  <a:pt x="146" y="918"/>
                </a:cubicBezTo>
                <a:cubicBezTo>
                  <a:pt x="188" y="918"/>
                  <a:pt x="188" y="918"/>
                  <a:pt x="188" y="918"/>
                </a:cubicBezTo>
                <a:cubicBezTo>
                  <a:pt x="188" y="751"/>
                  <a:pt x="188" y="751"/>
                  <a:pt x="188" y="751"/>
                </a:cubicBezTo>
                <a:lnTo>
                  <a:pt x="146" y="751"/>
                </a:lnTo>
                <a:close/>
                <a:moveTo>
                  <a:pt x="230" y="584"/>
                </a:moveTo>
                <a:cubicBezTo>
                  <a:pt x="230" y="918"/>
                  <a:pt x="230" y="918"/>
                  <a:pt x="230" y="918"/>
                </a:cubicBezTo>
                <a:cubicBezTo>
                  <a:pt x="271" y="918"/>
                  <a:pt x="271" y="918"/>
                  <a:pt x="271" y="918"/>
                </a:cubicBezTo>
                <a:cubicBezTo>
                  <a:pt x="271" y="584"/>
                  <a:pt x="271" y="584"/>
                  <a:pt x="271" y="584"/>
                </a:cubicBezTo>
                <a:lnTo>
                  <a:pt x="230" y="584"/>
                </a:lnTo>
                <a:close/>
                <a:moveTo>
                  <a:pt x="730" y="605"/>
                </a:moveTo>
                <a:cubicBezTo>
                  <a:pt x="730" y="918"/>
                  <a:pt x="730" y="918"/>
                  <a:pt x="730" y="918"/>
                </a:cubicBezTo>
                <a:cubicBezTo>
                  <a:pt x="772" y="918"/>
                  <a:pt x="772" y="918"/>
                  <a:pt x="772" y="918"/>
                </a:cubicBezTo>
                <a:cubicBezTo>
                  <a:pt x="772" y="605"/>
                  <a:pt x="772" y="605"/>
                  <a:pt x="772" y="605"/>
                </a:cubicBezTo>
                <a:lnTo>
                  <a:pt x="730" y="605"/>
                </a:lnTo>
                <a:close/>
                <a:moveTo>
                  <a:pt x="814" y="626"/>
                </a:moveTo>
                <a:cubicBezTo>
                  <a:pt x="814" y="918"/>
                  <a:pt x="814" y="918"/>
                  <a:pt x="814" y="918"/>
                </a:cubicBezTo>
                <a:cubicBezTo>
                  <a:pt x="855" y="918"/>
                  <a:pt x="855" y="918"/>
                  <a:pt x="855" y="918"/>
                </a:cubicBezTo>
                <a:cubicBezTo>
                  <a:pt x="855" y="626"/>
                  <a:pt x="855" y="626"/>
                  <a:pt x="855" y="626"/>
                </a:cubicBezTo>
                <a:lnTo>
                  <a:pt x="814" y="626"/>
                </a:lnTo>
                <a:close/>
                <a:moveTo>
                  <a:pt x="897" y="605"/>
                </a:moveTo>
                <a:cubicBezTo>
                  <a:pt x="897" y="918"/>
                  <a:pt x="897" y="918"/>
                  <a:pt x="897" y="918"/>
                </a:cubicBezTo>
                <a:cubicBezTo>
                  <a:pt x="939" y="918"/>
                  <a:pt x="939" y="918"/>
                  <a:pt x="939" y="918"/>
                </a:cubicBezTo>
                <a:cubicBezTo>
                  <a:pt x="939" y="605"/>
                  <a:pt x="939" y="605"/>
                  <a:pt x="939" y="605"/>
                </a:cubicBezTo>
                <a:lnTo>
                  <a:pt x="897" y="605"/>
                </a:lnTo>
                <a:close/>
                <a:moveTo>
                  <a:pt x="981" y="438"/>
                </a:moveTo>
                <a:cubicBezTo>
                  <a:pt x="981" y="918"/>
                  <a:pt x="981" y="918"/>
                  <a:pt x="981" y="918"/>
                </a:cubicBezTo>
                <a:cubicBezTo>
                  <a:pt x="1022" y="918"/>
                  <a:pt x="1022" y="918"/>
                  <a:pt x="1022" y="918"/>
                </a:cubicBezTo>
                <a:cubicBezTo>
                  <a:pt x="1022" y="438"/>
                  <a:pt x="1022" y="438"/>
                  <a:pt x="1022" y="438"/>
                </a:cubicBezTo>
                <a:lnTo>
                  <a:pt x="981" y="438"/>
                </a:lnTo>
                <a:close/>
                <a:moveTo>
                  <a:pt x="1064" y="355"/>
                </a:moveTo>
                <a:cubicBezTo>
                  <a:pt x="1064" y="918"/>
                  <a:pt x="1064" y="918"/>
                  <a:pt x="1064" y="918"/>
                </a:cubicBezTo>
                <a:cubicBezTo>
                  <a:pt x="1106" y="918"/>
                  <a:pt x="1106" y="918"/>
                  <a:pt x="1106" y="918"/>
                </a:cubicBezTo>
                <a:cubicBezTo>
                  <a:pt x="1106" y="355"/>
                  <a:pt x="1106" y="355"/>
                  <a:pt x="1106" y="355"/>
                </a:cubicBezTo>
                <a:lnTo>
                  <a:pt x="1064" y="355"/>
                </a:lnTo>
                <a:close/>
                <a:moveTo>
                  <a:pt x="1148" y="272"/>
                </a:moveTo>
                <a:cubicBezTo>
                  <a:pt x="1148" y="918"/>
                  <a:pt x="1148" y="918"/>
                  <a:pt x="1148" y="918"/>
                </a:cubicBezTo>
                <a:cubicBezTo>
                  <a:pt x="1189" y="918"/>
                  <a:pt x="1189" y="918"/>
                  <a:pt x="1189" y="918"/>
                </a:cubicBezTo>
                <a:cubicBezTo>
                  <a:pt x="1189" y="272"/>
                  <a:pt x="1189" y="272"/>
                  <a:pt x="1189" y="272"/>
                </a:cubicBezTo>
                <a:lnTo>
                  <a:pt x="1148" y="272"/>
                </a:lnTo>
                <a:close/>
                <a:moveTo>
                  <a:pt x="313" y="501"/>
                </a:moveTo>
                <a:cubicBezTo>
                  <a:pt x="313" y="918"/>
                  <a:pt x="313" y="918"/>
                  <a:pt x="313" y="918"/>
                </a:cubicBezTo>
                <a:cubicBezTo>
                  <a:pt x="355" y="918"/>
                  <a:pt x="355" y="918"/>
                  <a:pt x="355" y="918"/>
                </a:cubicBezTo>
                <a:cubicBezTo>
                  <a:pt x="355" y="501"/>
                  <a:pt x="355" y="501"/>
                  <a:pt x="355" y="501"/>
                </a:cubicBezTo>
                <a:lnTo>
                  <a:pt x="313" y="501"/>
                </a:lnTo>
                <a:close/>
                <a:moveTo>
                  <a:pt x="397" y="418"/>
                </a:moveTo>
                <a:cubicBezTo>
                  <a:pt x="397" y="918"/>
                  <a:pt x="397" y="918"/>
                  <a:pt x="397" y="918"/>
                </a:cubicBezTo>
                <a:cubicBezTo>
                  <a:pt x="438" y="918"/>
                  <a:pt x="438" y="918"/>
                  <a:pt x="438" y="918"/>
                </a:cubicBezTo>
                <a:cubicBezTo>
                  <a:pt x="438" y="418"/>
                  <a:pt x="438" y="418"/>
                  <a:pt x="438" y="418"/>
                </a:cubicBezTo>
                <a:lnTo>
                  <a:pt x="397" y="418"/>
                </a:lnTo>
                <a:close/>
                <a:moveTo>
                  <a:pt x="647" y="459"/>
                </a:moveTo>
                <a:cubicBezTo>
                  <a:pt x="647" y="918"/>
                  <a:pt x="647" y="918"/>
                  <a:pt x="647" y="918"/>
                </a:cubicBezTo>
                <a:cubicBezTo>
                  <a:pt x="689" y="918"/>
                  <a:pt x="689" y="918"/>
                  <a:pt x="689" y="918"/>
                </a:cubicBezTo>
                <a:cubicBezTo>
                  <a:pt x="689" y="459"/>
                  <a:pt x="689" y="459"/>
                  <a:pt x="689" y="459"/>
                </a:cubicBezTo>
                <a:lnTo>
                  <a:pt x="647" y="459"/>
                </a:lnTo>
                <a:close/>
                <a:moveTo>
                  <a:pt x="563" y="376"/>
                </a:moveTo>
                <a:cubicBezTo>
                  <a:pt x="563" y="918"/>
                  <a:pt x="563" y="918"/>
                  <a:pt x="563" y="918"/>
                </a:cubicBezTo>
                <a:cubicBezTo>
                  <a:pt x="605" y="918"/>
                  <a:pt x="605" y="918"/>
                  <a:pt x="605" y="918"/>
                </a:cubicBezTo>
                <a:cubicBezTo>
                  <a:pt x="605" y="376"/>
                  <a:pt x="605" y="376"/>
                  <a:pt x="605" y="376"/>
                </a:cubicBezTo>
                <a:lnTo>
                  <a:pt x="563" y="376"/>
                </a:lnTo>
                <a:close/>
                <a:moveTo>
                  <a:pt x="480" y="334"/>
                </a:moveTo>
                <a:cubicBezTo>
                  <a:pt x="480" y="918"/>
                  <a:pt x="480" y="918"/>
                  <a:pt x="480" y="918"/>
                </a:cubicBezTo>
                <a:cubicBezTo>
                  <a:pt x="522" y="918"/>
                  <a:pt x="522" y="918"/>
                  <a:pt x="522" y="918"/>
                </a:cubicBezTo>
                <a:cubicBezTo>
                  <a:pt x="522" y="334"/>
                  <a:pt x="522" y="334"/>
                  <a:pt x="522" y="334"/>
                </a:cubicBezTo>
                <a:lnTo>
                  <a:pt x="480" y="334"/>
                </a:lnTo>
                <a:close/>
              </a:path>
            </a:pathLst>
          </a:custGeom>
          <a:solidFill>
            <a:srgbClr val="FFFFFF"/>
          </a:solidFill>
          <a:ln>
            <a:noFill/>
          </a:ln>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80" name="Freeform 763"/>
          <p:cNvSpPr>
            <a:spLocks noEditPoints="1"/>
          </p:cNvSpPr>
          <p:nvPr/>
        </p:nvSpPr>
        <p:spPr bwMode="auto">
          <a:xfrm>
            <a:off x="5557553" y="3726300"/>
            <a:ext cx="512885" cy="393873"/>
          </a:xfrm>
          <a:custGeom>
            <a:avLst/>
            <a:gdLst>
              <a:gd name="T0" fmla="*/ 132 w 136"/>
              <a:gd name="T1" fmla="*/ 105 h 105"/>
              <a:gd name="T2" fmla="*/ 4 w 136"/>
              <a:gd name="T3" fmla="*/ 105 h 105"/>
              <a:gd name="T4" fmla="*/ 1 w 136"/>
              <a:gd name="T5" fmla="*/ 102 h 105"/>
              <a:gd name="T6" fmla="*/ 1 w 136"/>
              <a:gd name="T7" fmla="*/ 98 h 105"/>
              <a:gd name="T8" fmla="*/ 65 w 136"/>
              <a:gd name="T9" fmla="*/ 2 h 105"/>
              <a:gd name="T10" fmla="*/ 72 w 136"/>
              <a:gd name="T11" fmla="*/ 2 h 105"/>
              <a:gd name="T12" fmla="*/ 136 w 136"/>
              <a:gd name="T13" fmla="*/ 98 h 105"/>
              <a:gd name="T14" fmla="*/ 136 w 136"/>
              <a:gd name="T15" fmla="*/ 102 h 105"/>
              <a:gd name="T16" fmla="*/ 132 w 136"/>
              <a:gd name="T17" fmla="*/ 105 h 105"/>
              <a:gd name="T18" fmla="*/ 12 w 136"/>
              <a:gd name="T19" fmla="*/ 97 h 105"/>
              <a:gd name="T20" fmla="*/ 125 w 136"/>
              <a:gd name="T21" fmla="*/ 97 h 105"/>
              <a:gd name="T22" fmla="*/ 68 w 136"/>
              <a:gd name="T23" fmla="*/ 12 h 105"/>
              <a:gd name="T24" fmla="*/ 12 w 136"/>
              <a:gd name="T25" fmla="*/ 97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105">
                <a:moveTo>
                  <a:pt x="132" y="105"/>
                </a:moveTo>
                <a:cubicBezTo>
                  <a:pt x="4" y="105"/>
                  <a:pt x="4" y="105"/>
                  <a:pt x="4" y="105"/>
                </a:cubicBezTo>
                <a:cubicBezTo>
                  <a:pt x="3" y="105"/>
                  <a:pt x="1" y="104"/>
                  <a:pt x="1" y="102"/>
                </a:cubicBezTo>
                <a:cubicBezTo>
                  <a:pt x="0" y="101"/>
                  <a:pt x="0" y="100"/>
                  <a:pt x="1" y="98"/>
                </a:cubicBezTo>
                <a:cubicBezTo>
                  <a:pt x="65" y="2"/>
                  <a:pt x="65" y="2"/>
                  <a:pt x="65" y="2"/>
                </a:cubicBezTo>
                <a:cubicBezTo>
                  <a:pt x="66" y="0"/>
                  <a:pt x="70" y="0"/>
                  <a:pt x="72" y="2"/>
                </a:cubicBezTo>
                <a:cubicBezTo>
                  <a:pt x="136" y="98"/>
                  <a:pt x="136" y="98"/>
                  <a:pt x="136" y="98"/>
                </a:cubicBezTo>
                <a:cubicBezTo>
                  <a:pt x="136" y="100"/>
                  <a:pt x="136" y="101"/>
                  <a:pt x="136" y="102"/>
                </a:cubicBezTo>
                <a:cubicBezTo>
                  <a:pt x="135" y="104"/>
                  <a:pt x="134" y="105"/>
                  <a:pt x="132" y="105"/>
                </a:cubicBezTo>
                <a:close/>
                <a:moveTo>
                  <a:pt x="12" y="97"/>
                </a:moveTo>
                <a:cubicBezTo>
                  <a:pt x="125" y="97"/>
                  <a:pt x="125" y="97"/>
                  <a:pt x="125" y="97"/>
                </a:cubicBezTo>
                <a:cubicBezTo>
                  <a:pt x="68" y="12"/>
                  <a:pt x="68" y="12"/>
                  <a:pt x="68" y="12"/>
                </a:cubicBezTo>
                <a:lnTo>
                  <a:pt x="12" y="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FFFFFF"/>
              </a:solidFill>
              <a:latin typeface="Calibri"/>
            </a:endParaRPr>
          </a:p>
        </p:txBody>
      </p:sp>
      <p:sp>
        <p:nvSpPr>
          <p:cNvPr id="81" name="Rectangle 764"/>
          <p:cNvSpPr>
            <a:spLocks noChangeArrowheads="1"/>
          </p:cNvSpPr>
          <p:nvPr/>
        </p:nvSpPr>
        <p:spPr bwMode="auto">
          <a:xfrm>
            <a:off x="5799828" y="3865146"/>
            <a:ext cx="29753" cy="13459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FFFFFF"/>
              </a:solidFill>
              <a:latin typeface="Calibri"/>
            </a:endParaRPr>
          </a:p>
        </p:txBody>
      </p:sp>
      <p:sp>
        <p:nvSpPr>
          <p:cNvPr id="82" name="Rectangle 765"/>
          <p:cNvSpPr>
            <a:spLocks noChangeArrowheads="1"/>
          </p:cNvSpPr>
          <p:nvPr/>
        </p:nvSpPr>
        <p:spPr bwMode="auto">
          <a:xfrm>
            <a:off x="5799828" y="4029495"/>
            <a:ext cx="29753" cy="3117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FFFFFF"/>
              </a:solidFill>
              <a:latin typeface="Calibri"/>
            </a:endParaRPr>
          </a:p>
        </p:txBody>
      </p:sp>
      <p:sp>
        <p:nvSpPr>
          <p:cNvPr id="83" name="Rectangle 82"/>
          <p:cNvSpPr/>
          <p:nvPr/>
        </p:nvSpPr>
        <p:spPr>
          <a:xfrm>
            <a:off x="3627044" y="5650925"/>
            <a:ext cx="1382310" cy="276783"/>
          </a:xfrm>
          <a:prstGeom prst="rect">
            <a:avLst/>
          </a:prstGeom>
        </p:spPr>
        <p:txBody>
          <a:bodyPr wrap="square">
            <a:spAutoFit/>
          </a:bodyPr>
          <a:lstStyle/>
          <a:p>
            <a:pPr algn="ctr" defTabSz="456926">
              <a:spcBef>
                <a:spcPts val="1200"/>
              </a:spcBef>
              <a:buClr>
                <a:srgbClr val="D1232B"/>
              </a:buClr>
            </a:pPr>
            <a:r>
              <a:rPr lang="en-US" sz="1200" b="1" dirty="0">
                <a:solidFill>
                  <a:srgbClr val="FFFFFF"/>
                </a:solidFill>
                <a:latin typeface="Avenir Book"/>
              </a:rPr>
              <a:t>Multi-instance</a:t>
            </a:r>
          </a:p>
        </p:txBody>
      </p:sp>
      <p:sp>
        <p:nvSpPr>
          <p:cNvPr id="85" name="Freeform 541"/>
          <p:cNvSpPr>
            <a:spLocks noEditPoints="1"/>
          </p:cNvSpPr>
          <p:nvPr/>
        </p:nvSpPr>
        <p:spPr bwMode="auto">
          <a:xfrm>
            <a:off x="4216140" y="5255066"/>
            <a:ext cx="109125" cy="183584"/>
          </a:xfrm>
          <a:custGeom>
            <a:avLst/>
            <a:gdLst>
              <a:gd name="T0" fmla="*/ 60 w 64"/>
              <a:gd name="T1" fmla="*/ 108 h 108"/>
              <a:gd name="T2" fmla="*/ 58 w 64"/>
              <a:gd name="T3" fmla="*/ 107 h 108"/>
              <a:gd name="T4" fmla="*/ 2 w 64"/>
              <a:gd name="T5" fmla="*/ 75 h 108"/>
              <a:gd name="T6" fmla="*/ 0 w 64"/>
              <a:gd name="T7" fmla="*/ 72 h 108"/>
              <a:gd name="T8" fmla="*/ 0 w 64"/>
              <a:gd name="T9" fmla="*/ 4 h 108"/>
              <a:gd name="T10" fmla="*/ 2 w 64"/>
              <a:gd name="T11" fmla="*/ 0 h 108"/>
              <a:gd name="T12" fmla="*/ 6 w 64"/>
              <a:gd name="T13" fmla="*/ 0 h 108"/>
              <a:gd name="T14" fmla="*/ 62 w 64"/>
              <a:gd name="T15" fmla="*/ 32 h 108"/>
              <a:gd name="T16" fmla="*/ 64 w 64"/>
              <a:gd name="T17" fmla="*/ 36 h 108"/>
              <a:gd name="T18" fmla="*/ 64 w 64"/>
              <a:gd name="T19" fmla="*/ 104 h 108"/>
              <a:gd name="T20" fmla="*/ 62 w 64"/>
              <a:gd name="T21" fmla="*/ 107 h 108"/>
              <a:gd name="T22" fmla="*/ 60 w 64"/>
              <a:gd name="T23" fmla="*/ 108 h 108"/>
              <a:gd name="T24" fmla="*/ 8 w 64"/>
              <a:gd name="T25" fmla="*/ 70 h 108"/>
              <a:gd name="T26" fmla="*/ 56 w 64"/>
              <a:gd name="T27" fmla="*/ 97 h 108"/>
              <a:gd name="T28" fmla="*/ 56 w 64"/>
              <a:gd name="T29" fmla="*/ 38 h 108"/>
              <a:gd name="T30" fmla="*/ 8 w 64"/>
              <a:gd name="T31" fmla="*/ 11 h 108"/>
              <a:gd name="T32" fmla="*/ 8 w 64"/>
              <a:gd name="T33" fmla="*/ 7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108">
                <a:moveTo>
                  <a:pt x="60" y="108"/>
                </a:moveTo>
                <a:cubicBezTo>
                  <a:pt x="60" y="108"/>
                  <a:pt x="59" y="108"/>
                  <a:pt x="58" y="107"/>
                </a:cubicBezTo>
                <a:cubicBezTo>
                  <a:pt x="2" y="75"/>
                  <a:pt x="2" y="75"/>
                  <a:pt x="2" y="75"/>
                </a:cubicBezTo>
                <a:cubicBezTo>
                  <a:pt x="1" y="75"/>
                  <a:pt x="0" y="73"/>
                  <a:pt x="0" y="72"/>
                </a:cubicBezTo>
                <a:cubicBezTo>
                  <a:pt x="0" y="4"/>
                  <a:pt x="0" y="4"/>
                  <a:pt x="0" y="4"/>
                </a:cubicBezTo>
                <a:cubicBezTo>
                  <a:pt x="0" y="3"/>
                  <a:pt x="1" y="1"/>
                  <a:pt x="2" y="0"/>
                </a:cubicBezTo>
                <a:cubicBezTo>
                  <a:pt x="4" y="0"/>
                  <a:pt x="5" y="0"/>
                  <a:pt x="6" y="0"/>
                </a:cubicBezTo>
                <a:cubicBezTo>
                  <a:pt x="62" y="32"/>
                  <a:pt x="62" y="32"/>
                  <a:pt x="62" y="32"/>
                </a:cubicBezTo>
                <a:cubicBezTo>
                  <a:pt x="64" y="33"/>
                  <a:pt x="64" y="35"/>
                  <a:pt x="64" y="36"/>
                </a:cubicBezTo>
                <a:cubicBezTo>
                  <a:pt x="64" y="104"/>
                  <a:pt x="64" y="104"/>
                  <a:pt x="64" y="104"/>
                </a:cubicBezTo>
                <a:cubicBezTo>
                  <a:pt x="64" y="105"/>
                  <a:pt x="64" y="107"/>
                  <a:pt x="62" y="107"/>
                </a:cubicBezTo>
                <a:cubicBezTo>
                  <a:pt x="62" y="108"/>
                  <a:pt x="61" y="108"/>
                  <a:pt x="60" y="108"/>
                </a:cubicBezTo>
                <a:close/>
                <a:moveTo>
                  <a:pt x="8" y="70"/>
                </a:moveTo>
                <a:cubicBezTo>
                  <a:pt x="56" y="97"/>
                  <a:pt x="56" y="97"/>
                  <a:pt x="56" y="97"/>
                </a:cubicBezTo>
                <a:cubicBezTo>
                  <a:pt x="56" y="38"/>
                  <a:pt x="56" y="38"/>
                  <a:pt x="56" y="38"/>
                </a:cubicBezTo>
                <a:cubicBezTo>
                  <a:pt x="8" y="11"/>
                  <a:pt x="8" y="11"/>
                  <a:pt x="8" y="11"/>
                </a:cubicBezTo>
                <a:lnTo>
                  <a:pt x="8"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FFFFFF"/>
              </a:solidFill>
              <a:latin typeface="Calibri"/>
            </a:endParaRPr>
          </a:p>
        </p:txBody>
      </p:sp>
      <p:sp>
        <p:nvSpPr>
          <p:cNvPr id="86" name="Freeform 542"/>
          <p:cNvSpPr>
            <a:spLocks/>
          </p:cNvSpPr>
          <p:nvPr/>
        </p:nvSpPr>
        <p:spPr bwMode="auto">
          <a:xfrm>
            <a:off x="4314990" y="5255068"/>
            <a:ext cx="105914" cy="181660"/>
          </a:xfrm>
          <a:custGeom>
            <a:avLst/>
            <a:gdLst>
              <a:gd name="T0" fmla="*/ 4 w 62"/>
              <a:gd name="T1" fmla="*/ 107 h 107"/>
              <a:gd name="T2" fmla="*/ 0 w 62"/>
              <a:gd name="T3" fmla="*/ 100 h 107"/>
              <a:gd name="T4" fmla="*/ 54 w 62"/>
              <a:gd name="T5" fmla="*/ 70 h 107"/>
              <a:gd name="T6" fmla="*/ 54 w 62"/>
              <a:gd name="T7" fmla="*/ 11 h 107"/>
              <a:gd name="T8" fmla="*/ 4 w 62"/>
              <a:gd name="T9" fmla="*/ 39 h 107"/>
              <a:gd name="T10" fmla="*/ 0 w 62"/>
              <a:gd name="T11" fmla="*/ 32 h 107"/>
              <a:gd name="T12" fmla="*/ 56 w 62"/>
              <a:gd name="T13" fmla="*/ 0 h 107"/>
              <a:gd name="T14" fmla="*/ 60 w 62"/>
              <a:gd name="T15" fmla="*/ 0 h 107"/>
              <a:gd name="T16" fmla="*/ 62 w 62"/>
              <a:gd name="T17" fmla="*/ 4 h 107"/>
              <a:gd name="T18" fmla="*/ 62 w 62"/>
              <a:gd name="T19" fmla="*/ 72 h 107"/>
              <a:gd name="T20" fmla="*/ 60 w 62"/>
              <a:gd name="T21" fmla="*/ 75 h 107"/>
              <a:gd name="T22" fmla="*/ 4 w 62"/>
              <a:gd name="T23"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07">
                <a:moveTo>
                  <a:pt x="4" y="107"/>
                </a:moveTo>
                <a:cubicBezTo>
                  <a:pt x="0" y="100"/>
                  <a:pt x="0" y="100"/>
                  <a:pt x="0" y="100"/>
                </a:cubicBezTo>
                <a:cubicBezTo>
                  <a:pt x="54" y="70"/>
                  <a:pt x="54" y="70"/>
                  <a:pt x="54" y="70"/>
                </a:cubicBezTo>
                <a:cubicBezTo>
                  <a:pt x="54" y="11"/>
                  <a:pt x="54" y="11"/>
                  <a:pt x="54" y="11"/>
                </a:cubicBezTo>
                <a:cubicBezTo>
                  <a:pt x="4" y="39"/>
                  <a:pt x="4" y="39"/>
                  <a:pt x="4" y="39"/>
                </a:cubicBezTo>
                <a:cubicBezTo>
                  <a:pt x="0" y="32"/>
                  <a:pt x="0" y="32"/>
                  <a:pt x="0" y="32"/>
                </a:cubicBezTo>
                <a:cubicBezTo>
                  <a:pt x="56" y="0"/>
                  <a:pt x="56" y="0"/>
                  <a:pt x="56" y="0"/>
                </a:cubicBezTo>
                <a:cubicBezTo>
                  <a:pt x="58" y="0"/>
                  <a:pt x="59" y="0"/>
                  <a:pt x="60" y="0"/>
                </a:cubicBezTo>
                <a:cubicBezTo>
                  <a:pt x="62" y="1"/>
                  <a:pt x="62" y="3"/>
                  <a:pt x="62" y="4"/>
                </a:cubicBezTo>
                <a:cubicBezTo>
                  <a:pt x="62" y="72"/>
                  <a:pt x="62" y="72"/>
                  <a:pt x="62" y="72"/>
                </a:cubicBezTo>
                <a:cubicBezTo>
                  <a:pt x="62" y="73"/>
                  <a:pt x="62" y="75"/>
                  <a:pt x="60" y="75"/>
                </a:cubicBezTo>
                <a:lnTo>
                  <a:pt x="4" y="10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FFFFFF"/>
              </a:solidFill>
              <a:latin typeface="Calibri"/>
            </a:endParaRPr>
          </a:p>
        </p:txBody>
      </p:sp>
      <p:sp>
        <p:nvSpPr>
          <p:cNvPr id="87" name="Freeform 543"/>
          <p:cNvSpPr>
            <a:spLocks/>
          </p:cNvSpPr>
          <p:nvPr/>
        </p:nvSpPr>
        <p:spPr bwMode="auto">
          <a:xfrm>
            <a:off x="4219346" y="5200506"/>
            <a:ext cx="198348" cy="66117"/>
          </a:xfrm>
          <a:custGeom>
            <a:avLst/>
            <a:gdLst>
              <a:gd name="T0" fmla="*/ 112 w 116"/>
              <a:gd name="T1" fmla="*/ 39 h 39"/>
              <a:gd name="T2" fmla="*/ 58 w 116"/>
              <a:gd name="T3" fmla="*/ 9 h 39"/>
              <a:gd name="T4" fmla="*/ 4 w 116"/>
              <a:gd name="T5" fmla="*/ 39 h 39"/>
              <a:gd name="T6" fmla="*/ 0 w 116"/>
              <a:gd name="T7" fmla="*/ 32 h 39"/>
              <a:gd name="T8" fmla="*/ 56 w 116"/>
              <a:gd name="T9" fmla="*/ 0 h 39"/>
              <a:gd name="T10" fmla="*/ 60 w 116"/>
              <a:gd name="T11" fmla="*/ 0 h 39"/>
              <a:gd name="T12" fmla="*/ 116 w 116"/>
              <a:gd name="T13" fmla="*/ 32 h 39"/>
              <a:gd name="T14" fmla="*/ 112 w 116"/>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39">
                <a:moveTo>
                  <a:pt x="112" y="39"/>
                </a:moveTo>
                <a:cubicBezTo>
                  <a:pt x="58" y="9"/>
                  <a:pt x="58" y="9"/>
                  <a:pt x="58" y="9"/>
                </a:cubicBezTo>
                <a:cubicBezTo>
                  <a:pt x="4" y="39"/>
                  <a:pt x="4" y="39"/>
                  <a:pt x="4" y="39"/>
                </a:cubicBezTo>
                <a:cubicBezTo>
                  <a:pt x="0" y="32"/>
                  <a:pt x="0" y="32"/>
                  <a:pt x="0" y="32"/>
                </a:cubicBezTo>
                <a:cubicBezTo>
                  <a:pt x="56" y="0"/>
                  <a:pt x="56" y="0"/>
                  <a:pt x="56" y="0"/>
                </a:cubicBezTo>
                <a:cubicBezTo>
                  <a:pt x="58" y="0"/>
                  <a:pt x="59" y="0"/>
                  <a:pt x="60" y="0"/>
                </a:cubicBezTo>
                <a:cubicBezTo>
                  <a:pt x="116" y="32"/>
                  <a:pt x="116" y="32"/>
                  <a:pt x="116" y="32"/>
                </a:cubicBezTo>
                <a:lnTo>
                  <a:pt x="112" y="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FFFFFF"/>
              </a:solidFill>
              <a:latin typeface="Calibri"/>
            </a:endParaRPr>
          </a:p>
        </p:txBody>
      </p:sp>
      <p:sp>
        <p:nvSpPr>
          <p:cNvPr id="88" name="Freeform 544"/>
          <p:cNvSpPr>
            <a:spLocks noEditPoints="1"/>
          </p:cNvSpPr>
          <p:nvPr/>
        </p:nvSpPr>
        <p:spPr bwMode="auto">
          <a:xfrm>
            <a:off x="4106373" y="5452131"/>
            <a:ext cx="109765" cy="183584"/>
          </a:xfrm>
          <a:custGeom>
            <a:avLst/>
            <a:gdLst>
              <a:gd name="T0" fmla="*/ 60 w 64"/>
              <a:gd name="T1" fmla="*/ 108 h 108"/>
              <a:gd name="T2" fmla="*/ 58 w 64"/>
              <a:gd name="T3" fmla="*/ 107 h 108"/>
              <a:gd name="T4" fmla="*/ 2 w 64"/>
              <a:gd name="T5" fmla="*/ 75 h 108"/>
              <a:gd name="T6" fmla="*/ 0 w 64"/>
              <a:gd name="T7" fmla="*/ 72 h 108"/>
              <a:gd name="T8" fmla="*/ 0 w 64"/>
              <a:gd name="T9" fmla="*/ 4 h 108"/>
              <a:gd name="T10" fmla="*/ 2 w 64"/>
              <a:gd name="T11" fmla="*/ 0 h 108"/>
              <a:gd name="T12" fmla="*/ 6 w 64"/>
              <a:gd name="T13" fmla="*/ 0 h 108"/>
              <a:gd name="T14" fmla="*/ 62 w 64"/>
              <a:gd name="T15" fmla="*/ 32 h 108"/>
              <a:gd name="T16" fmla="*/ 64 w 64"/>
              <a:gd name="T17" fmla="*/ 36 h 108"/>
              <a:gd name="T18" fmla="*/ 64 w 64"/>
              <a:gd name="T19" fmla="*/ 104 h 108"/>
              <a:gd name="T20" fmla="*/ 62 w 64"/>
              <a:gd name="T21" fmla="*/ 107 h 108"/>
              <a:gd name="T22" fmla="*/ 60 w 64"/>
              <a:gd name="T23" fmla="*/ 108 h 108"/>
              <a:gd name="T24" fmla="*/ 8 w 64"/>
              <a:gd name="T25" fmla="*/ 70 h 108"/>
              <a:gd name="T26" fmla="*/ 56 w 64"/>
              <a:gd name="T27" fmla="*/ 97 h 108"/>
              <a:gd name="T28" fmla="*/ 56 w 64"/>
              <a:gd name="T29" fmla="*/ 38 h 108"/>
              <a:gd name="T30" fmla="*/ 8 w 64"/>
              <a:gd name="T31" fmla="*/ 11 h 108"/>
              <a:gd name="T32" fmla="*/ 8 w 64"/>
              <a:gd name="T33" fmla="*/ 7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108">
                <a:moveTo>
                  <a:pt x="60" y="108"/>
                </a:moveTo>
                <a:cubicBezTo>
                  <a:pt x="60" y="108"/>
                  <a:pt x="59" y="108"/>
                  <a:pt x="58" y="107"/>
                </a:cubicBezTo>
                <a:cubicBezTo>
                  <a:pt x="2" y="75"/>
                  <a:pt x="2" y="75"/>
                  <a:pt x="2" y="75"/>
                </a:cubicBezTo>
                <a:cubicBezTo>
                  <a:pt x="1" y="75"/>
                  <a:pt x="0" y="73"/>
                  <a:pt x="0" y="72"/>
                </a:cubicBezTo>
                <a:cubicBezTo>
                  <a:pt x="0" y="4"/>
                  <a:pt x="0" y="4"/>
                  <a:pt x="0" y="4"/>
                </a:cubicBezTo>
                <a:cubicBezTo>
                  <a:pt x="0" y="3"/>
                  <a:pt x="1" y="1"/>
                  <a:pt x="2" y="0"/>
                </a:cubicBezTo>
                <a:cubicBezTo>
                  <a:pt x="4" y="0"/>
                  <a:pt x="5" y="0"/>
                  <a:pt x="6" y="0"/>
                </a:cubicBezTo>
                <a:cubicBezTo>
                  <a:pt x="62" y="32"/>
                  <a:pt x="62" y="32"/>
                  <a:pt x="62" y="32"/>
                </a:cubicBezTo>
                <a:cubicBezTo>
                  <a:pt x="64" y="33"/>
                  <a:pt x="64" y="35"/>
                  <a:pt x="64" y="36"/>
                </a:cubicBezTo>
                <a:cubicBezTo>
                  <a:pt x="64" y="104"/>
                  <a:pt x="64" y="104"/>
                  <a:pt x="64" y="104"/>
                </a:cubicBezTo>
                <a:cubicBezTo>
                  <a:pt x="64" y="105"/>
                  <a:pt x="64" y="107"/>
                  <a:pt x="62" y="107"/>
                </a:cubicBezTo>
                <a:cubicBezTo>
                  <a:pt x="62" y="108"/>
                  <a:pt x="61" y="108"/>
                  <a:pt x="60" y="108"/>
                </a:cubicBezTo>
                <a:close/>
                <a:moveTo>
                  <a:pt x="8" y="70"/>
                </a:moveTo>
                <a:cubicBezTo>
                  <a:pt x="56" y="97"/>
                  <a:pt x="56" y="97"/>
                  <a:pt x="56" y="97"/>
                </a:cubicBezTo>
                <a:cubicBezTo>
                  <a:pt x="56" y="38"/>
                  <a:pt x="56" y="38"/>
                  <a:pt x="56" y="38"/>
                </a:cubicBezTo>
                <a:cubicBezTo>
                  <a:pt x="8" y="11"/>
                  <a:pt x="8" y="11"/>
                  <a:pt x="8" y="11"/>
                </a:cubicBezTo>
                <a:lnTo>
                  <a:pt x="8"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FFFFFF"/>
              </a:solidFill>
              <a:latin typeface="Calibri"/>
            </a:endParaRPr>
          </a:p>
        </p:txBody>
      </p:sp>
      <p:sp>
        <p:nvSpPr>
          <p:cNvPr id="89" name="Freeform 545"/>
          <p:cNvSpPr>
            <a:spLocks/>
          </p:cNvSpPr>
          <p:nvPr/>
        </p:nvSpPr>
        <p:spPr bwMode="auto">
          <a:xfrm>
            <a:off x="4205867" y="5452132"/>
            <a:ext cx="105914" cy="181660"/>
          </a:xfrm>
          <a:custGeom>
            <a:avLst/>
            <a:gdLst>
              <a:gd name="T0" fmla="*/ 4 w 62"/>
              <a:gd name="T1" fmla="*/ 107 h 107"/>
              <a:gd name="T2" fmla="*/ 0 w 62"/>
              <a:gd name="T3" fmla="*/ 100 h 107"/>
              <a:gd name="T4" fmla="*/ 54 w 62"/>
              <a:gd name="T5" fmla="*/ 70 h 107"/>
              <a:gd name="T6" fmla="*/ 54 w 62"/>
              <a:gd name="T7" fmla="*/ 11 h 107"/>
              <a:gd name="T8" fmla="*/ 4 w 62"/>
              <a:gd name="T9" fmla="*/ 39 h 107"/>
              <a:gd name="T10" fmla="*/ 0 w 62"/>
              <a:gd name="T11" fmla="*/ 32 h 107"/>
              <a:gd name="T12" fmla="*/ 56 w 62"/>
              <a:gd name="T13" fmla="*/ 0 h 107"/>
              <a:gd name="T14" fmla="*/ 60 w 62"/>
              <a:gd name="T15" fmla="*/ 0 h 107"/>
              <a:gd name="T16" fmla="*/ 62 w 62"/>
              <a:gd name="T17" fmla="*/ 4 h 107"/>
              <a:gd name="T18" fmla="*/ 62 w 62"/>
              <a:gd name="T19" fmla="*/ 72 h 107"/>
              <a:gd name="T20" fmla="*/ 60 w 62"/>
              <a:gd name="T21" fmla="*/ 75 h 107"/>
              <a:gd name="T22" fmla="*/ 4 w 62"/>
              <a:gd name="T23"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07">
                <a:moveTo>
                  <a:pt x="4" y="107"/>
                </a:moveTo>
                <a:cubicBezTo>
                  <a:pt x="0" y="100"/>
                  <a:pt x="0" y="100"/>
                  <a:pt x="0" y="100"/>
                </a:cubicBezTo>
                <a:cubicBezTo>
                  <a:pt x="54" y="70"/>
                  <a:pt x="54" y="70"/>
                  <a:pt x="54" y="70"/>
                </a:cubicBezTo>
                <a:cubicBezTo>
                  <a:pt x="54" y="11"/>
                  <a:pt x="54" y="11"/>
                  <a:pt x="54" y="11"/>
                </a:cubicBezTo>
                <a:cubicBezTo>
                  <a:pt x="4" y="39"/>
                  <a:pt x="4" y="39"/>
                  <a:pt x="4" y="39"/>
                </a:cubicBezTo>
                <a:cubicBezTo>
                  <a:pt x="0" y="32"/>
                  <a:pt x="0" y="32"/>
                  <a:pt x="0" y="32"/>
                </a:cubicBezTo>
                <a:cubicBezTo>
                  <a:pt x="56" y="0"/>
                  <a:pt x="56" y="0"/>
                  <a:pt x="56" y="0"/>
                </a:cubicBezTo>
                <a:cubicBezTo>
                  <a:pt x="58" y="0"/>
                  <a:pt x="59" y="0"/>
                  <a:pt x="60" y="0"/>
                </a:cubicBezTo>
                <a:cubicBezTo>
                  <a:pt x="62" y="1"/>
                  <a:pt x="62" y="3"/>
                  <a:pt x="62" y="4"/>
                </a:cubicBezTo>
                <a:cubicBezTo>
                  <a:pt x="62" y="72"/>
                  <a:pt x="62" y="72"/>
                  <a:pt x="62" y="72"/>
                </a:cubicBezTo>
                <a:cubicBezTo>
                  <a:pt x="62" y="73"/>
                  <a:pt x="62" y="75"/>
                  <a:pt x="60" y="75"/>
                </a:cubicBezTo>
                <a:lnTo>
                  <a:pt x="4" y="10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FFFFFF"/>
              </a:solidFill>
              <a:latin typeface="Calibri"/>
            </a:endParaRPr>
          </a:p>
        </p:txBody>
      </p:sp>
      <p:sp>
        <p:nvSpPr>
          <p:cNvPr id="90" name="Freeform 546"/>
          <p:cNvSpPr>
            <a:spLocks/>
          </p:cNvSpPr>
          <p:nvPr/>
        </p:nvSpPr>
        <p:spPr bwMode="auto">
          <a:xfrm>
            <a:off x="4109581" y="5397571"/>
            <a:ext cx="198348" cy="66117"/>
          </a:xfrm>
          <a:custGeom>
            <a:avLst/>
            <a:gdLst>
              <a:gd name="T0" fmla="*/ 112 w 116"/>
              <a:gd name="T1" fmla="*/ 39 h 39"/>
              <a:gd name="T2" fmla="*/ 58 w 116"/>
              <a:gd name="T3" fmla="*/ 9 h 39"/>
              <a:gd name="T4" fmla="*/ 4 w 116"/>
              <a:gd name="T5" fmla="*/ 39 h 39"/>
              <a:gd name="T6" fmla="*/ 0 w 116"/>
              <a:gd name="T7" fmla="*/ 32 h 39"/>
              <a:gd name="T8" fmla="*/ 56 w 116"/>
              <a:gd name="T9" fmla="*/ 0 h 39"/>
              <a:gd name="T10" fmla="*/ 60 w 116"/>
              <a:gd name="T11" fmla="*/ 0 h 39"/>
              <a:gd name="T12" fmla="*/ 116 w 116"/>
              <a:gd name="T13" fmla="*/ 32 h 39"/>
              <a:gd name="T14" fmla="*/ 112 w 116"/>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39">
                <a:moveTo>
                  <a:pt x="112" y="39"/>
                </a:moveTo>
                <a:cubicBezTo>
                  <a:pt x="58" y="9"/>
                  <a:pt x="58" y="9"/>
                  <a:pt x="58" y="9"/>
                </a:cubicBezTo>
                <a:cubicBezTo>
                  <a:pt x="4" y="39"/>
                  <a:pt x="4" y="39"/>
                  <a:pt x="4" y="39"/>
                </a:cubicBezTo>
                <a:cubicBezTo>
                  <a:pt x="0" y="32"/>
                  <a:pt x="0" y="32"/>
                  <a:pt x="0" y="32"/>
                </a:cubicBezTo>
                <a:cubicBezTo>
                  <a:pt x="56" y="0"/>
                  <a:pt x="56" y="0"/>
                  <a:pt x="56" y="0"/>
                </a:cubicBezTo>
                <a:cubicBezTo>
                  <a:pt x="58" y="0"/>
                  <a:pt x="59" y="0"/>
                  <a:pt x="60" y="0"/>
                </a:cubicBezTo>
                <a:cubicBezTo>
                  <a:pt x="116" y="32"/>
                  <a:pt x="116" y="32"/>
                  <a:pt x="116" y="32"/>
                </a:cubicBezTo>
                <a:lnTo>
                  <a:pt x="112" y="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FFFFFF"/>
              </a:solidFill>
              <a:latin typeface="Calibri"/>
            </a:endParaRPr>
          </a:p>
        </p:txBody>
      </p:sp>
      <p:sp>
        <p:nvSpPr>
          <p:cNvPr id="91" name="Freeform 547"/>
          <p:cNvSpPr>
            <a:spLocks noEditPoints="1"/>
          </p:cNvSpPr>
          <p:nvPr/>
        </p:nvSpPr>
        <p:spPr bwMode="auto">
          <a:xfrm>
            <a:off x="4325265" y="5452131"/>
            <a:ext cx="109125" cy="183584"/>
          </a:xfrm>
          <a:custGeom>
            <a:avLst/>
            <a:gdLst>
              <a:gd name="T0" fmla="*/ 60 w 64"/>
              <a:gd name="T1" fmla="*/ 108 h 108"/>
              <a:gd name="T2" fmla="*/ 58 w 64"/>
              <a:gd name="T3" fmla="*/ 107 h 108"/>
              <a:gd name="T4" fmla="*/ 2 w 64"/>
              <a:gd name="T5" fmla="*/ 75 h 108"/>
              <a:gd name="T6" fmla="*/ 0 w 64"/>
              <a:gd name="T7" fmla="*/ 72 h 108"/>
              <a:gd name="T8" fmla="*/ 0 w 64"/>
              <a:gd name="T9" fmla="*/ 4 h 108"/>
              <a:gd name="T10" fmla="*/ 2 w 64"/>
              <a:gd name="T11" fmla="*/ 0 h 108"/>
              <a:gd name="T12" fmla="*/ 6 w 64"/>
              <a:gd name="T13" fmla="*/ 0 h 108"/>
              <a:gd name="T14" fmla="*/ 62 w 64"/>
              <a:gd name="T15" fmla="*/ 32 h 108"/>
              <a:gd name="T16" fmla="*/ 64 w 64"/>
              <a:gd name="T17" fmla="*/ 36 h 108"/>
              <a:gd name="T18" fmla="*/ 64 w 64"/>
              <a:gd name="T19" fmla="*/ 104 h 108"/>
              <a:gd name="T20" fmla="*/ 62 w 64"/>
              <a:gd name="T21" fmla="*/ 107 h 108"/>
              <a:gd name="T22" fmla="*/ 60 w 64"/>
              <a:gd name="T23" fmla="*/ 108 h 108"/>
              <a:gd name="T24" fmla="*/ 8 w 64"/>
              <a:gd name="T25" fmla="*/ 70 h 108"/>
              <a:gd name="T26" fmla="*/ 56 w 64"/>
              <a:gd name="T27" fmla="*/ 97 h 108"/>
              <a:gd name="T28" fmla="*/ 56 w 64"/>
              <a:gd name="T29" fmla="*/ 38 h 108"/>
              <a:gd name="T30" fmla="*/ 8 w 64"/>
              <a:gd name="T31" fmla="*/ 11 h 108"/>
              <a:gd name="T32" fmla="*/ 8 w 64"/>
              <a:gd name="T33" fmla="*/ 7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108">
                <a:moveTo>
                  <a:pt x="60" y="108"/>
                </a:moveTo>
                <a:cubicBezTo>
                  <a:pt x="60" y="108"/>
                  <a:pt x="59" y="108"/>
                  <a:pt x="58" y="107"/>
                </a:cubicBezTo>
                <a:cubicBezTo>
                  <a:pt x="2" y="75"/>
                  <a:pt x="2" y="75"/>
                  <a:pt x="2" y="75"/>
                </a:cubicBezTo>
                <a:cubicBezTo>
                  <a:pt x="1" y="75"/>
                  <a:pt x="0" y="73"/>
                  <a:pt x="0" y="72"/>
                </a:cubicBezTo>
                <a:cubicBezTo>
                  <a:pt x="0" y="4"/>
                  <a:pt x="0" y="4"/>
                  <a:pt x="0" y="4"/>
                </a:cubicBezTo>
                <a:cubicBezTo>
                  <a:pt x="0" y="3"/>
                  <a:pt x="1" y="1"/>
                  <a:pt x="2" y="0"/>
                </a:cubicBezTo>
                <a:cubicBezTo>
                  <a:pt x="4" y="0"/>
                  <a:pt x="5" y="0"/>
                  <a:pt x="6" y="0"/>
                </a:cubicBezTo>
                <a:cubicBezTo>
                  <a:pt x="62" y="32"/>
                  <a:pt x="62" y="32"/>
                  <a:pt x="62" y="32"/>
                </a:cubicBezTo>
                <a:cubicBezTo>
                  <a:pt x="64" y="33"/>
                  <a:pt x="64" y="35"/>
                  <a:pt x="64" y="36"/>
                </a:cubicBezTo>
                <a:cubicBezTo>
                  <a:pt x="64" y="104"/>
                  <a:pt x="64" y="104"/>
                  <a:pt x="64" y="104"/>
                </a:cubicBezTo>
                <a:cubicBezTo>
                  <a:pt x="64" y="105"/>
                  <a:pt x="64" y="107"/>
                  <a:pt x="62" y="107"/>
                </a:cubicBezTo>
                <a:cubicBezTo>
                  <a:pt x="62" y="108"/>
                  <a:pt x="61" y="108"/>
                  <a:pt x="60" y="108"/>
                </a:cubicBezTo>
                <a:close/>
                <a:moveTo>
                  <a:pt x="8" y="70"/>
                </a:moveTo>
                <a:cubicBezTo>
                  <a:pt x="56" y="97"/>
                  <a:pt x="56" y="97"/>
                  <a:pt x="56" y="97"/>
                </a:cubicBezTo>
                <a:cubicBezTo>
                  <a:pt x="56" y="38"/>
                  <a:pt x="56" y="38"/>
                  <a:pt x="56" y="38"/>
                </a:cubicBezTo>
                <a:cubicBezTo>
                  <a:pt x="8" y="11"/>
                  <a:pt x="8" y="11"/>
                  <a:pt x="8" y="11"/>
                </a:cubicBezTo>
                <a:lnTo>
                  <a:pt x="8" y="7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dirty="0">
              <a:solidFill>
                <a:srgbClr val="FFFFFF"/>
              </a:solidFill>
              <a:latin typeface="Calibri"/>
            </a:endParaRPr>
          </a:p>
        </p:txBody>
      </p:sp>
      <p:sp>
        <p:nvSpPr>
          <p:cNvPr id="92" name="Freeform 548"/>
          <p:cNvSpPr>
            <a:spLocks/>
          </p:cNvSpPr>
          <p:nvPr/>
        </p:nvSpPr>
        <p:spPr bwMode="auto">
          <a:xfrm>
            <a:off x="4424114" y="5452132"/>
            <a:ext cx="105914" cy="181660"/>
          </a:xfrm>
          <a:custGeom>
            <a:avLst/>
            <a:gdLst>
              <a:gd name="T0" fmla="*/ 4 w 62"/>
              <a:gd name="T1" fmla="*/ 107 h 107"/>
              <a:gd name="T2" fmla="*/ 0 w 62"/>
              <a:gd name="T3" fmla="*/ 100 h 107"/>
              <a:gd name="T4" fmla="*/ 54 w 62"/>
              <a:gd name="T5" fmla="*/ 70 h 107"/>
              <a:gd name="T6" fmla="*/ 54 w 62"/>
              <a:gd name="T7" fmla="*/ 11 h 107"/>
              <a:gd name="T8" fmla="*/ 4 w 62"/>
              <a:gd name="T9" fmla="*/ 39 h 107"/>
              <a:gd name="T10" fmla="*/ 0 w 62"/>
              <a:gd name="T11" fmla="*/ 32 h 107"/>
              <a:gd name="T12" fmla="*/ 56 w 62"/>
              <a:gd name="T13" fmla="*/ 0 h 107"/>
              <a:gd name="T14" fmla="*/ 60 w 62"/>
              <a:gd name="T15" fmla="*/ 0 h 107"/>
              <a:gd name="T16" fmla="*/ 62 w 62"/>
              <a:gd name="T17" fmla="*/ 4 h 107"/>
              <a:gd name="T18" fmla="*/ 62 w 62"/>
              <a:gd name="T19" fmla="*/ 72 h 107"/>
              <a:gd name="T20" fmla="*/ 60 w 62"/>
              <a:gd name="T21" fmla="*/ 75 h 107"/>
              <a:gd name="T22" fmla="*/ 4 w 62"/>
              <a:gd name="T23" fmla="*/ 10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107">
                <a:moveTo>
                  <a:pt x="4" y="107"/>
                </a:moveTo>
                <a:cubicBezTo>
                  <a:pt x="0" y="100"/>
                  <a:pt x="0" y="100"/>
                  <a:pt x="0" y="100"/>
                </a:cubicBezTo>
                <a:cubicBezTo>
                  <a:pt x="54" y="70"/>
                  <a:pt x="54" y="70"/>
                  <a:pt x="54" y="70"/>
                </a:cubicBezTo>
                <a:cubicBezTo>
                  <a:pt x="54" y="11"/>
                  <a:pt x="54" y="11"/>
                  <a:pt x="54" y="11"/>
                </a:cubicBezTo>
                <a:cubicBezTo>
                  <a:pt x="4" y="39"/>
                  <a:pt x="4" y="39"/>
                  <a:pt x="4" y="39"/>
                </a:cubicBezTo>
                <a:cubicBezTo>
                  <a:pt x="0" y="32"/>
                  <a:pt x="0" y="32"/>
                  <a:pt x="0" y="32"/>
                </a:cubicBezTo>
                <a:cubicBezTo>
                  <a:pt x="56" y="0"/>
                  <a:pt x="56" y="0"/>
                  <a:pt x="56" y="0"/>
                </a:cubicBezTo>
                <a:cubicBezTo>
                  <a:pt x="58" y="0"/>
                  <a:pt x="59" y="0"/>
                  <a:pt x="60" y="0"/>
                </a:cubicBezTo>
                <a:cubicBezTo>
                  <a:pt x="62" y="1"/>
                  <a:pt x="62" y="3"/>
                  <a:pt x="62" y="4"/>
                </a:cubicBezTo>
                <a:cubicBezTo>
                  <a:pt x="62" y="72"/>
                  <a:pt x="62" y="72"/>
                  <a:pt x="62" y="72"/>
                </a:cubicBezTo>
                <a:cubicBezTo>
                  <a:pt x="62" y="73"/>
                  <a:pt x="62" y="75"/>
                  <a:pt x="60" y="75"/>
                </a:cubicBezTo>
                <a:lnTo>
                  <a:pt x="4" y="10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FFFFFF"/>
              </a:solidFill>
              <a:latin typeface="Calibri"/>
            </a:endParaRPr>
          </a:p>
        </p:txBody>
      </p:sp>
      <p:sp>
        <p:nvSpPr>
          <p:cNvPr id="93" name="Freeform 549"/>
          <p:cNvSpPr>
            <a:spLocks/>
          </p:cNvSpPr>
          <p:nvPr/>
        </p:nvSpPr>
        <p:spPr bwMode="auto">
          <a:xfrm>
            <a:off x="4328471" y="5397571"/>
            <a:ext cx="198348" cy="66117"/>
          </a:xfrm>
          <a:custGeom>
            <a:avLst/>
            <a:gdLst>
              <a:gd name="T0" fmla="*/ 112 w 116"/>
              <a:gd name="T1" fmla="*/ 39 h 39"/>
              <a:gd name="T2" fmla="*/ 58 w 116"/>
              <a:gd name="T3" fmla="*/ 9 h 39"/>
              <a:gd name="T4" fmla="*/ 4 w 116"/>
              <a:gd name="T5" fmla="*/ 39 h 39"/>
              <a:gd name="T6" fmla="*/ 0 w 116"/>
              <a:gd name="T7" fmla="*/ 32 h 39"/>
              <a:gd name="T8" fmla="*/ 56 w 116"/>
              <a:gd name="T9" fmla="*/ 0 h 39"/>
              <a:gd name="T10" fmla="*/ 60 w 116"/>
              <a:gd name="T11" fmla="*/ 0 h 39"/>
              <a:gd name="T12" fmla="*/ 116 w 116"/>
              <a:gd name="T13" fmla="*/ 32 h 39"/>
              <a:gd name="T14" fmla="*/ 112 w 116"/>
              <a:gd name="T15" fmla="*/ 39 h 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39">
                <a:moveTo>
                  <a:pt x="112" y="39"/>
                </a:moveTo>
                <a:cubicBezTo>
                  <a:pt x="58" y="9"/>
                  <a:pt x="58" y="9"/>
                  <a:pt x="58" y="9"/>
                </a:cubicBezTo>
                <a:cubicBezTo>
                  <a:pt x="4" y="39"/>
                  <a:pt x="4" y="39"/>
                  <a:pt x="4" y="39"/>
                </a:cubicBezTo>
                <a:cubicBezTo>
                  <a:pt x="0" y="32"/>
                  <a:pt x="0" y="32"/>
                  <a:pt x="0" y="32"/>
                </a:cubicBezTo>
                <a:cubicBezTo>
                  <a:pt x="56" y="0"/>
                  <a:pt x="56" y="0"/>
                  <a:pt x="56" y="0"/>
                </a:cubicBezTo>
                <a:cubicBezTo>
                  <a:pt x="58" y="0"/>
                  <a:pt x="59" y="0"/>
                  <a:pt x="60" y="0"/>
                </a:cubicBezTo>
                <a:cubicBezTo>
                  <a:pt x="116" y="32"/>
                  <a:pt x="116" y="32"/>
                  <a:pt x="116" y="32"/>
                </a:cubicBezTo>
                <a:lnTo>
                  <a:pt x="112" y="3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FFFFFF"/>
              </a:solidFill>
              <a:latin typeface="Calibri"/>
            </a:endParaRPr>
          </a:p>
        </p:txBody>
      </p:sp>
      <p:sp>
        <p:nvSpPr>
          <p:cNvPr id="94" name="Oval 550"/>
          <p:cNvSpPr>
            <a:spLocks noChangeArrowheads="1"/>
          </p:cNvSpPr>
          <p:nvPr/>
        </p:nvSpPr>
        <p:spPr bwMode="auto">
          <a:xfrm>
            <a:off x="4434385" y="5357130"/>
            <a:ext cx="27602" cy="2696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FFFFFF"/>
              </a:solidFill>
              <a:latin typeface="Calibri"/>
            </a:endParaRPr>
          </a:p>
        </p:txBody>
      </p:sp>
      <p:sp>
        <p:nvSpPr>
          <p:cNvPr id="95" name="Oval 551"/>
          <p:cNvSpPr>
            <a:spLocks noChangeArrowheads="1"/>
          </p:cNvSpPr>
          <p:nvPr/>
        </p:nvSpPr>
        <p:spPr bwMode="auto">
          <a:xfrm>
            <a:off x="4175056" y="5357130"/>
            <a:ext cx="26960" cy="26960"/>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FFFFFF"/>
              </a:solidFill>
              <a:latin typeface="Calibri"/>
            </a:endParaRPr>
          </a:p>
        </p:txBody>
      </p:sp>
      <p:sp>
        <p:nvSpPr>
          <p:cNvPr id="96" name="Oval 552"/>
          <p:cNvSpPr>
            <a:spLocks noChangeArrowheads="1"/>
          </p:cNvSpPr>
          <p:nvPr/>
        </p:nvSpPr>
        <p:spPr bwMode="auto">
          <a:xfrm>
            <a:off x="4304721" y="5594635"/>
            <a:ext cx="26960" cy="2760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368" tIns="45684" rIns="91368" bIns="45684" numCol="1" anchor="t" anchorCtr="0" compatLnSpc="1">
            <a:prstTxWarp prst="textNoShape">
              <a:avLst/>
            </a:prstTxWarp>
          </a:bodyPr>
          <a:lstStyle/>
          <a:p>
            <a:pPr defTabSz="456926"/>
            <a:endParaRPr lang="en-US" sz="1796">
              <a:solidFill>
                <a:srgbClr val="FFFFFF"/>
              </a:solidFill>
              <a:latin typeface="Calibri"/>
            </a:endParaRPr>
          </a:p>
        </p:txBody>
      </p:sp>
      <p:sp>
        <p:nvSpPr>
          <p:cNvPr id="97" name="Freeform 316"/>
          <p:cNvSpPr>
            <a:spLocks/>
          </p:cNvSpPr>
          <p:nvPr/>
        </p:nvSpPr>
        <p:spPr bwMode="auto">
          <a:xfrm>
            <a:off x="6113229" y="5200981"/>
            <a:ext cx="247698" cy="170937"/>
          </a:xfrm>
          <a:custGeom>
            <a:avLst/>
            <a:gdLst>
              <a:gd name="T0" fmla="*/ 144 w 144"/>
              <a:gd name="T1" fmla="*/ 100 h 100"/>
              <a:gd name="T2" fmla="*/ 136 w 144"/>
              <a:gd name="T3" fmla="*/ 100 h 100"/>
              <a:gd name="T4" fmla="*/ 136 w 144"/>
              <a:gd name="T5" fmla="*/ 68 h 100"/>
              <a:gd name="T6" fmla="*/ 76 w 144"/>
              <a:gd name="T7" fmla="*/ 8 h 100"/>
              <a:gd name="T8" fmla="*/ 68 w 144"/>
              <a:gd name="T9" fmla="*/ 8 h 100"/>
              <a:gd name="T10" fmla="*/ 8 w 144"/>
              <a:gd name="T11" fmla="*/ 68 h 100"/>
              <a:gd name="T12" fmla="*/ 8 w 144"/>
              <a:gd name="T13" fmla="*/ 100 h 100"/>
              <a:gd name="T14" fmla="*/ 0 w 144"/>
              <a:gd name="T15" fmla="*/ 100 h 100"/>
              <a:gd name="T16" fmla="*/ 0 w 144"/>
              <a:gd name="T17" fmla="*/ 68 h 100"/>
              <a:gd name="T18" fmla="*/ 68 w 144"/>
              <a:gd name="T19" fmla="*/ 0 h 100"/>
              <a:gd name="T20" fmla="*/ 76 w 144"/>
              <a:gd name="T21" fmla="*/ 0 h 100"/>
              <a:gd name="T22" fmla="*/ 144 w 144"/>
              <a:gd name="T23" fmla="*/ 68 h 100"/>
              <a:gd name="T24" fmla="*/ 144 w 144"/>
              <a:gd name="T25"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4" h="100">
                <a:moveTo>
                  <a:pt x="144" y="100"/>
                </a:moveTo>
                <a:cubicBezTo>
                  <a:pt x="136" y="100"/>
                  <a:pt x="136" y="100"/>
                  <a:pt x="136" y="100"/>
                </a:cubicBezTo>
                <a:cubicBezTo>
                  <a:pt x="136" y="68"/>
                  <a:pt x="136" y="68"/>
                  <a:pt x="136" y="68"/>
                </a:cubicBezTo>
                <a:cubicBezTo>
                  <a:pt x="136" y="35"/>
                  <a:pt x="109" y="8"/>
                  <a:pt x="76" y="8"/>
                </a:cubicBezTo>
                <a:cubicBezTo>
                  <a:pt x="68" y="8"/>
                  <a:pt x="68" y="8"/>
                  <a:pt x="68" y="8"/>
                </a:cubicBezTo>
                <a:cubicBezTo>
                  <a:pt x="35" y="8"/>
                  <a:pt x="8" y="35"/>
                  <a:pt x="8" y="68"/>
                </a:cubicBezTo>
                <a:cubicBezTo>
                  <a:pt x="8" y="100"/>
                  <a:pt x="8" y="100"/>
                  <a:pt x="8" y="100"/>
                </a:cubicBezTo>
                <a:cubicBezTo>
                  <a:pt x="0" y="100"/>
                  <a:pt x="0" y="100"/>
                  <a:pt x="0" y="100"/>
                </a:cubicBezTo>
                <a:cubicBezTo>
                  <a:pt x="0" y="68"/>
                  <a:pt x="0" y="68"/>
                  <a:pt x="0" y="68"/>
                </a:cubicBezTo>
                <a:cubicBezTo>
                  <a:pt x="0" y="31"/>
                  <a:pt x="31" y="0"/>
                  <a:pt x="68" y="0"/>
                </a:cubicBezTo>
                <a:cubicBezTo>
                  <a:pt x="76" y="0"/>
                  <a:pt x="76" y="0"/>
                  <a:pt x="76" y="0"/>
                </a:cubicBezTo>
                <a:cubicBezTo>
                  <a:pt x="114" y="0"/>
                  <a:pt x="144" y="31"/>
                  <a:pt x="144" y="68"/>
                </a:cubicBezTo>
                <a:lnTo>
                  <a:pt x="144" y="100"/>
                </a:lnTo>
                <a:close/>
              </a:path>
            </a:pathLst>
          </a:custGeom>
          <a:solidFill>
            <a:schemeClr val="bg1"/>
          </a:solidFill>
          <a:ln>
            <a:noFill/>
          </a:ln>
          <a:extLst/>
        </p:spPr>
        <p:txBody>
          <a:bodyPr vert="horz" wrap="square" lIns="91368" tIns="45684" rIns="91368" bIns="45684" numCol="1" anchor="t" anchorCtr="0" compatLnSpc="1">
            <a:prstTxWarp prst="textNoShape">
              <a:avLst/>
            </a:prstTxWarp>
          </a:bodyPr>
          <a:lstStyle/>
          <a:p>
            <a:pPr defTabSz="456926"/>
            <a:endParaRPr lang="en-US" sz="1796">
              <a:solidFill>
                <a:srgbClr val="FFFFFF"/>
              </a:solidFill>
              <a:latin typeface="Calibri"/>
            </a:endParaRPr>
          </a:p>
        </p:txBody>
      </p:sp>
      <p:sp>
        <p:nvSpPr>
          <p:cNvPr id="98" name="Freeform 317"/>
          <p:cNvSpPr>
            <a:spLocks/>
          </p:cNvSpPr>
          <p:nvPr/>
        </p:nvSpPr>
        <p:spPr bwMode="auto">
          <a:xfrm>
            <a:off x="6154513" y="5242264"/>
            <a:ext cx="165133" cy="109015"/>
          </a:xfrm>
          <a:custGeom>
            <a:avLst/>
            <a:gdLst>
              <a:gd name="T0" fmla="*/ 96 w 96"/>
              <a:gd name="T1" fmla="*/ 64 h 64"/>
              <a:gd name="T2" fmla="*/ 88 w 96"/>
              <a:gd name="T3" fmla="*/ 64 h 64"/>
              <a:gd name="T4" fmla="*/ 88 w 96"/>
              <a:gd name="T5" fmla="*/ 44 h 64"/>
              <a:gd name="T6" fmla="*/ 52 w 96"/>
              <a:gd name="T7" fmla="*/ 8 h 64"/>
              <a:gd name="T8" fmla="*/ 44 w 96"/>
              <a:gd name="T9" fmla="*/ 8 h 64"/>
              <a:gd name="T10" fmla="*/ 8 w 96"/>
              <a:gd name="T11" fmla="*/ 44 h 64"/>
              <a:gd name="T12" fmla="*/ 8 w 96"/>
              <a:gd name="T13" fmla="*/ 64 h 64"/>
              <a:gd name="T14" fmla="*/ 0 w 96"/>
              <a:gd name="T15" fmla="*/ 64 h 64"/>
              <a:gd name="T16" fmla="*/ 0 w 96"/>
              <a:gd name="T17" fmla="*/ 44 h 64"/>
              <a:gd name="T18" fmla="*/ 44 w 96"/>
              <a:gd name="T19" fmla="*/ 0 h 64"/>
              <a:gd name="T20" fmla="*/ 52 w 96"/>
              <a:gd name="T21" fmla="*/ 0 h 64"/>
              <a:gd name="T22" fmla="*/ 96 w 96"/>
              <a:gd name="T23" fmla="*/ 44 h 64"/>
              <a:gd name="T24" fmla="*/ 96 w 96"/>
              <a:gd name="T25" fmla="*/ 6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64">
                <a:moveTo>
                  <a:pt x="96" y="64"/>
                </a:moveTo>
                <a:cubicBezTo>
                  <a:pt x="88" y="64"/>
                  <a:pt x="88" y="64"/>
                  <a:pt x="88" y="64"/>
                </a:cubicBezTo>
                <a:cubicBezTo>
                  <a:pt x="88" y="44"/>
                  <a:pt x="88" y="44"/>
                  <a:pt x="88" y="44"/>
                </a:cubicBezTo>
                <a:cubicBezTo>
                  <a:pt x="88" y="24"/>
                  <a:pt x="72" y="8"/>
                  <a:pt x="52" y="8"/>
                </a:cubicBezTo>
                <a:cubicBezTo>
                  <a:pt x="44" y="8"/>
                  <a:pt x="44" y="8"/>
                  <a:pt x="44" y="8"/>
                </a:cubicBezTo>
                <a:cubicBezTo>
                  <a:pt x="24" y="8"/>
                  <a:pt x="8" y="24"/>
                  <a:pt x="8" y="44"/>
                </a:cubicBezTo>
                <a:cubicBezTo>
                  <a:pt x="8" y="64"/>
                  <a:pt x="8" y="64"/>
                  <a:pt x="8" y="64"/>
                </a:cubicBezTo>
                <a:cubicBezTo>
                  <a:pt x="0" y="64"/>
                  <a:pt x="0" y="64"/>
                  <a:pt x="0" y="64"/>
                </a:cubicBezTo>
                <a:cubicBezTo>
                  <a:pt x="0" y="44"/>
                  <a:pt x="0" y="44"/>
                  <a:pt x="0" y="44"/>
                </a:cubicBezTo>
                <a:cubicBezTo>
                  <a:pt x="0" y="20"/>
                  <a:pt x="20" y="0"/>
                  <a:pt x="44" y="0"/>
                </a:cubicBezTo>
                <a:cubicBezTo>
                  <a:pt x="52" y="0"/>
                  <a:pt x="52" y="0"/>
                  <a:pt x="52" y="0"/>
                </a:cubicBezTo>
                <a:cubicBezTo>
                  <a:pt x="76" y="0"/>
                  <a:pt x="96" y="20"/>
                  <a:pt x="96" y="44"/>
                </a:cubicBezTo>
                <a:lnTo>
                  <a:pt x="96" y="64"/>
                </a:lnTo>
                <a:close/>
              </a:path>
            </a:pathLst>
          </a:custGeom>
          <a:solidFill>
            <a:schemeClr val="bg1"/>
          </a:solidFill>
          <a:ln>
            <a:noFill/>
          </a:ln>
          <a:extLst/>
        </p:spPr>
        <p:txBody>
          <a:bodyPr vert="horz" wrap="square" lIns="91368" tIns="45684" rIns="91368" bIns="45684" numCol="1" anchor="t" anchorCtr="0" compatLnSpc="1">
            <a:prstTxWarp prst="textNoShape">
              <a:avLst/>
            </a:prstTxWarp>
          </a:bodyPr>
          <a:lstStyle/>
          <a:p>
            <a:pPr defTabSz="456926"/>
            <a:endParaRPr lang="en-US" sz="1796">
              <a:solidFill>
                <a:srgbClr val="FFFFFF"/>
              </a:solidFill>
              <a:latin typeface="Calibri"/>
            </a:endParaRPr>
          </a:p>
        </p:txBody>
      </p:sp>
      <p:sp>
        <p:nvSpPr>
          <p:cNvPr id="99" name="Freeform 318"/>
          <p:cNvSpPr>
            <a:spLocks noEditPoints="1"/>
          </p:cNvSpPr>
          <p:nvPr/>
        </p:nvSpPr>
        <p:spPr bwMode="auto">
          <a:xfrm>
            <a:off x="6178379" y="5431262"/>
            <a:ext cx="151587" cy="121268"/>
          </a:xfrm>
          <a:custGeom>
            <a:avLst/>
            <a:gdLst>
              <a:gd name="T0" fmla="*/ 91 w 235"/>
              <a:gd name="T1" fmla="*/ 188 h 188"/>
              <a:gd name="T2" fmla="*/ 0 w 235"/>
              <a:gd name="T3" fmla="*/ 98 h 188"/>
              <a:gd name="T4" fmla="*/ 48 w 235"/>
              <a:gd name="T5" fmla="*/ 53 h 188"/>
              <a:gd name="T6" fmla="*/ 91 w 235"/>
              <a:gd name="T7" fmla="*/ 96 h 188"/>
              <a:gd name="T8" fmla="*/ 187 w 235"/>
              <a:gd name="T9" fmla="*/ 0 h 188"/>
              <a:gd name="T10" fmla="*/ 235 w 235"/>
              <a:gd name="T11" fmla="*/ 45 h 188"/>
              <a:gd name="T12" fmla="*/ 91 w 235"/>
              <a:gd name="T13" fmla="*/ 188 h 188"/>
              <a:gd name="T14" fmla="*/ 32 w 235"/>
              <a:gd name="T15" fmla="*/ 98 h 188"/>
              <a:gd name="T16" fmla="*/ 91 w 235"/>
              <a:gd name="T17" fmla="*/ 159 h 188"/>
              <a:gd name="T18" fmla="*/ 203 w 235"/>
              <a:gd name="T19" fmla="*/ 45 h 188"/>
              <a:gd name="T20" fmla="*/ 187 w 235"/>
              <a:gd name="T21" fmla="*/ 30 h 188"/>
              <a:gd name="T22" fmla="*/ 91 w 235"/>
              <a:gd name="T23" fmla="*/ 125 h 188"/>
              <a:gd name="T24" fmla="*/ 48 w 235"/>
              <a:gd name="T25" fmla="*/ 83 h 188"/>
              <a:gd name="T26" fmla="*/ 32 w 235"/>
              <a:gd name="T27" fmla="*/ 9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5" h="188">
                <a:moveTo>
                  <a:pt x="91" y="188"/>
                </a:moveTo>
                <a:lnTo>
                  <a:pt x="0" y="98"/>
                </a:lnTo>
                <a:lnTo>
                  <a:pt x="48" y="53"/>
                </a:lnTo>
                <a:lnTo>
                  <a:pt x="91" y="96"/>
                </a:lnTo>
                <a:lnTo>
                  <a:pt x="187" y="0"/>
                </a:lnTo>
                <a:lnTo>
                  <a:pt x="235" y="45"/>
                </a:lnTo>
                <a:lnTo>
                  <a:pt x="91" y="188"/>
                </a:lnTo>
                <a:close/>
                <a:moveTo>
                  <a:pt x="32" y="98"/>
                </a:moveTo>
                <a:lnTo>
                  <a:pt x="91" y="159"/>
                </a:lnTo>
                <a:lnTo>
                  <a:pt x="203" y="45"/>
                </a:lnTo>
                <a:lnTo>
                  <a:pt x="187" y="30"/>
                </a:lnTo>
                <a:lnTo>
                  <a:pt x="91" y="125"/>
                </a:lnTo>
                <a:lnTo>
                  <a:pt x="48" y="83"/>
                </a:lnTo>
                <a:lnTo>
                  <a:pt x="32" y="98"/>
                </a:lnTo>
                <a:close/>
              </a:path>
            </a:pathLst>
          </a:custGeom>
          <a:solidFill>
            <a:schemeClr val="bg1"/>
          </a:solidFill>
          <a:ln>
            <a:noFill/>
          </a:ln>
          <a:extLst/>
        </p:spPr>
        <p:txBody>
          <a:bodyPr vert="horz" wrap="square" lIns="91368" tIns="45684" rIns="91368" bIns="45684" numCol="1" anchor="t" anchorCtr="0" compatLnSpc="1">
            <a:prstTxWarp prst="textNoShape">
              <a:avLst/>
            </a:prstTxWarp>
          </a:bodyPr>
          <a:lstStyle/>
          <a:p>
            <a:pPr defTabSz="456926"/>
            <a:endParaRPr lang="en-US" sz="1796">
              <a:solidFill>
                <a:srgbClr val="FFFFFF"/>
              </a:solidFill>
              <a:latin typeface="Calibri"/>
            </a:endParaRPr>
          </a:p>
        </p:txBody>
      </p:sp>
      <p:sp>
        <p:nvSpPr>
          <p:cNvPr id="100" name="Freeform 319"/>
          <p:cNvSpPr>
            <a:spLocks/>
          </p:cNvSpPr>
          <p:nvPr/>
        </p:nvSpPr>
        <p:spPr bwMode="auto">
          <a:xfrm>
            <a:off x="6140969" y="5406103"/>
            <a:ext cx="192225" cy="190934"/>
          </a:xfrm>
          <a:custGeom>
            <a:avLst/>
            <a:gdLst>
              <a:gd name="T0" fmla="*/ 56 w 112"/>
              <a:gd name="T1" fmla="*/ 112 h 112"/>
              <a:gd name="T2" fmla="*/ 0 w 112"/>
              <a:gd name="T3" fmla="*/ 56 h 112"/>
              <a:gd name="T4" fmla="*/ 56 w 112"/>
              <a:gd name="T5" fmla="*/ 0 h 112"/>
              <a:gd name="T6" fmla="*/ 78 w 112"/>
              <a:gd name="T7" fmla="*/ 5 h 112"/>
              <a:gd name="T8" fmla="*/ 75 w 112"/>
              <a:gd name="T9" fmla="*/ 12 h 112"/>
              <a:gd name="T10" fmla="*/ 56 w 112"/>
              <a:gd name="T11" fmla="*/ 8 h 112"/>
              <a:gd name="T12" fmla="*/ 8 w 112"/>
              <a:gd name="T13" fmla="*/ 56 h 112"/>
              <a:gd name="T14" fmla="*/ 56 w 112"/>
              <a:gd name="T15" fmla="*/ 104 h 112"/>
              <a:gd name="T16" fmla="*/ 104 w 112"/>
              <a:gd name="T17" fmla="*/ 56 h 112"/>
              <a:gd name="T18" fmla="*/ 112 w 112"/>
              <a:gd name="T19" fmla="*/ 56 h 112"/>
              <a:gd name="T20" fmla="*/ 56 w 112"/>
              <a:gd name="T21" fmla="*/ 1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2" h="112">
                <a:moveTo>
                  <a:pt x="56" y="112"/>
                </a:moveTo>
                <a:cubicBezTo>
                  <a:pt x="25" y="112"/>
                  <a:pt x="0" y="87"/>
                  <a:pt x="0" y="56"/>
                </a:cubicBezTo>
                <a:cubicBezTo>
                  <a:pt x="0" y="25"/>
                  <a:pt x="25" y="0"/>
                  <a:pt x="56" y="0"/>
                </a:cubicBezTo>
                <a:cubicBezTo>
                  <a:pt x="63" y="0"/>
                  <a:pt x="71" y="2"/>
                  <a:pt x="78" y="5"/>
                </a:cubicBezTo>
                <a:cubicBezTo>
                  <a:pt x="75" y="12"/>
                  <a:pt x="75" y="12"/>
                  <a:pt x="75" y="12"/>
                </a:cubicBezTo>
                <a:cubicBezTo>
                  <a:pt x="69" y="10"/>
                  <a:pt x="62" y="8"/>
                  <a:pt x="56" y="8"/>
                </a:cubicBezTo>
                <a:cubicBezTo>
                  <a:pt x="30" y="8"/>
                  <a:pt x="8" y="30"/>
                  <a:pt x="8" y="56"/>
                </a:cubicBezTo>
                <a:cubicBezTo>
                  <a:pt x="8" y="83"/>
                  <a:pt x="30" y="104"/>
                  <a:pt x="56" y="104"/>
                </a:cubicBezTo>
                <a:cubicBezTo>
                  <a:pt x="82" y="104"/>
                  <a:pt x="104" y="83"/>
                  <a:pt x="104" y="56"/>
                </a:cubicBezTo>
                <a:cubicBezTo>
                  <a:pt x="112" y="56"/>
                  <a:pt x="112" y="56"/>
                  <a:pt x="112" y="56"/>
                </a:cubicBezTo>
                <a:cubicBezTo>
                  <a:pt x="112" y="87"/>
                  <a:pt x="87" y="112"/>
                  <a:pt x="56" y="112"/>
                </a:cubicBezTo>
                <a:close/>
              </a:path>
            </a:pathLst>
          </a:custGeom>
          <a:solidFill>
            <a:schemeClr val="bg1"/>
          </a:solidFill>
          <a:ln>
            <a:noFill/>
          </a:ln>
          <a:extLst/>
        </p:spPr>
        <p:txBody>
          <a:bodyPr vert="horz" wrap="square" lIns="91368" tIns="45684" rIns="91368" bIns="45684" numCol="1" anchor="t" anchorCtr="0" compatLnSpc="1">
            <a:prstTxWarp prst="textNoShape">
              <a:avLst/>
            </a:prstTxWarp>
          </a:bodyPr>
          <a:lstStyle/>
          <a:p>
            <a:pPr defTabSz="456926"/>
            <a:endParaRPr lang="en-US" sz="1796">
              <a:solidFill>
                <a:srgbClr val="FFFFFF"/>
              </a:solidFill>
              <a:latin typeface="Calibri"/>
            </a:endParaRPr>
          </a:p>
        </p:txBody>
      </p:sp>
      <p:sp>
        <p:nvSpPr>
          <p:cNvPr id="101" name="Freeform 320"/>
          <p:cNvSpPr>
            <a:spLocks noEditPoints="1"/>
          </p:cNvSpPr>
          <p:nvPr/>
        </p:nvSpPr>
        <p:spPr bwMode="auto">
          <a:xfrm>
            <a:off x="6071943" y="5364820"/>
            <a:ext cx="329620" cy="273502"/>
          </a:xfrm>
          <a:custGeom>
            <a:avLst/>
            <a:gdLst>
              <a:gd name="T0" fmla="*/ 176 w 192"/>
              <a:gd name="T1" fmla="*/ 160 h 160"/>
              <a:gd name="T2" fmla="*/ 16 w 192"/>
              <a:gd name="T3" fmla="*/ 160 h 160"/>
              <a:gd name="T4" fmla="*/ 0 w 192"/>
              <a:gd name="T5" fmla="*/ 144 h 160"/>
              <a:gd name="T6" fmla="*/ 0 w 192"/>
              <a:gd name="T7" fmla="*/ 16 h 160"/>
              <a:gd name="T8" fmla="*/ 16 w 192"/>
              <a:gd name="T9" fmla="*/ 0 h 160"/>
              <a:gd name="T10" fmla="*/ 176 w 192"/>
              <a:gd name="T11" fmla="*/ 0 h 160"/>
              <a:gd name="T12" fmla="*/ 192 w 192"/>
              <a:gd name="T13" fmla="*/ 16 h 160"/>
              <a:gd name="T14" fmla="*/ 192 w 192"/>
              <a:gd name="T15" fmla="*/ 144 h 160"/>
              <a:gd name="T16" fmla="*/ 176 w 192"/>
              <a:gd name="T17" fmla="*/ 160 h 160"/>
              <a:gd name="T18" fmla="*/ 16 w 192"/>
              <a:gd name="T19" fmla="*/ 8 h 160"/>
              <a:gd name="T20" fmla="*/ 8 w 192"/>
              <a:gd name="T21" fmla="*/ 16 h 160"/>
              <a:gd name="T22" fmla="*/ 8 w 192"/>
              <a:gd name="T23" fmla="*/ 144 h 160"/>
              <a:gd name="T24" fmla="*/ 16 w 192"/>
              <a:gd name="T25" fmla="*/ 152 h 160"/>
              <a:gd name="T26" fmla="*/ 176 w 192"/>
              <a:gd name="T27" fmla="*/ 152 h 160"/>
              <a:gd name="T28" fmla="*/ 184 w 192"/>
              <a:gd name="T29" fmla="*/ 144 h 160"/>
              <a:gd name="T30" fmla="*/ 184 w 192"/>
              <a:gd name="T31" fmla="*/ 16 h 160"/>
              <a:gd name="T32" fmla="*/ 176 w 192"/>
              <a:gd name="T33" fmla="*/ 8 h 160"/>
              <a:gd name="T34" fmla="*/ 16 w 192"/>
              <a:gd name="T35" fmla="*/ 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2" h="160">
                <a:moveTo>
                  <a:pt x="176" y="160"/>
                </a:moveTo>
                <a:cubicBezTo>
                  <a:pt x="16" y="160"/>
                  <a:pt x="16" y="160"/>
                  <a:pt x="16" y="160"/>
                </a:cubicBezTo>
                <a:cubicBezTo>
                  <a:pt x="7" y="160"/>
                  <a:pt x="0" y="153"/>
                  <a:pt x="0" y="144"/>
                </a:cubicBezTo>
                <a:cubicBezTo>
                  <a:pt x="0" y="16"/>
                  <a:pt x="0" y="16"/>
                  <a:pt x="0" y="16"/>
                </a:cubicBezTo>
                <a:cubicBezTo>
                  <a:pt x="0" y="7"/>
                  <a:pt x="7" y="0"/>
                  <a:pt x="16" y="0"/>
                </a:cubicBezTo>
                <a:cubicBezTo>
                  <a:pt x="176" y="0"/>
                  <a:pt x="176" y="0"/>
                  <a:pt x="176" y="0"/>
                </a:cubicBezTo>
                <a:cubicBezTo>
                  <a:pt x="185" y="0"/>
                  <a:pt x="192" y="7"/>
                  <a:pt x="192" y="16"/>
                </a:cubicBezTo>
                <a:cubicBezTo>
                  <a:pt x="192" y="144"/>
                  <a:pt x="192" y="144"/>
                  <a:pt x="192" y="144"/>
                </a:cubicBezTo>
                <a:cubicBezTo>
                  <a:pt x="192" y="153"/>
                  <a:pt x="185" y="160"/>
                  <a:pt x="176" y="160"/>
                </a:cubicBezTo>
                <a:close/>
                <a:moveTo>
                  <a:pt x="16" y="8"/>
                </a:moveTo>
                <a:cubicBezTo>
                  <a:pt x="12" y="8"/>
                  <a:pt x="8" y="12"/>
                  <a:pt x="8" y="16"/>
                </a:cubicBezTo>
                <a:cubicBezTo>
                  <a:pt x="8" y="144"/>
                  <a:pt x="8" y="144"/>
                  <a:pt x="8" y="144"/>
                </a:cubicBezTo>
                <a:cubicBezTo>
                  <a:pt x="8" y="149"/>
                  <a:pt x="12" y="152"/>
                  <a:pt x="16" y="152"/>
                </a:cubicBezTo>
                <a:cubicBezTo>
                  <a:pt x="176" y="152"/>
                  <a:pt x="176" y="152"/>
                  <a:pt x="176" y="152"/>
                </a:cubicBezTo>
                <a:cubicBezTo>
                  <a:pt x="180" y="152"/>
                  <a:pt x="184" y="149"/>
                  <a:pt x="184" y="144"/>
                </a:cubicBezTo>
                <a:cubicBezTo>
                  <a:pt x="184" y="16"/>
                  <a:pt x="184" y="16"/>
                  <a:pt x="184" y="16"/>
                </a:cubicBezTo>
                <a:cubicBezTo>
                  <a:pt x="184" y="12"/>
                  <a:pt x="180" y="8"/>
                  <a:pt x="176" y="8"/>
                </a:cubicBezTo>
                <a:lnTo>
                  <a:pt x="16" y="8"/>
                </a:lnTo>
                <a:close/>
              </a:path>
            </a:pathLst>
          </a:custGeom>
          <a:solidFill>
            <a:schemeClr val="bg1"/>
          </a:solidFill>
          <a:ln>
            <a:noFill/>
          </a:ln>
          <a:extLst/>
        </p:spPr>
        <p:txBody>
          <a:bodyPr vert="horz" wrap="square" lIns="91368" tIns="45684" rIns="91368" bIns="45684" numCol="1" anchor="t" anchorCtr="0" compatLnSpc="1">
            <a:prstTxWarp prst="textNoShape">
              <a:avLst/>
            </a:prstTxWarp>
          </a:bodyPr>
          <a:lstStyle/>
          <a:p>
            <a:pPr defTabSz="456926"/>
            <a:endParaRPr lang="en-US" sz="1796">
              <a:solidFill>
                <a:srgbClr val="FFFFFF"/>
              </a:solidFill>
              <a:latin typeface="Calibri"/>
            </a:endParaRPr>
          </a:p>
        </p:txBody>
      </p:sp>
      <p:sp>
        <p:nvSpPr>
          <p:cNvPr id="102" name="Freeform 321"/>
          <p:cNvSpPr>
            <a:spLocks/>
          </p:cNvSpPr>
          <p:nvPr/>
        </p:nvSpPr>
        <p:spPr bwMode="auto">
          <a:xfrm>
            <a:off x="6073882" y="5380304"/>
            <a:ext cx="39349" cy="242539"/>
          </a:xfrm>
          <a:custGeom>
            <a:avLst/>
            <a:gdLst>
              <a:gd name="T0" fmla="*/ 16 w 61"/>
              <a:gd name="T1" fmla="*/ 376 h 376"/>
              <a:gd name="T2" fmla="*/ 0 w 61"/>
              <a:gd name="T3" fmla="*/ 360 h 376"/>
              <a:gd name="T4" fmla="*/ 40 w 61"/>
              <a:gd name="T5" fmla="*/ 323 h 376"/>
              <a:gd name="T6" fmla="*/ 40 w 61"/>
              <a:gd name="T7" fmla="*/ 56 h 376"/>
              <a:gd name="T8" fmla="*/ 0 w 61"/>
              <a:gd name="T9" fmla="*/ 16 h 376"/>
              <a:gd name="T10" fmla="*/ 16 w 61"/>
              <a:gd name="T11" fmla="*/ 0 h 376"/>
              <a:gd name="T12" fmla="*/ 61 w 61"/>
              <a:gd name="T13" fmla="*/ 48 h 376"/>
              <a:gd name="T14" fmla="*/ 61 w 61"/>
              <a:gd name="T15" fmla="*/ 331 h 376"/>
              <a:gd name="T16" fmla="*/ 16 w 61"/>
              <a:gd name="T17"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376">
                <a:moveTo>
                  <a:pt x="16" y="376"/>
                </a:moveTo>
                <a:lnTo>
                  <a:pt x="0" y="360"/>
                </a:lnTo>
                <a:lnTo>
                  <a:pt x="40" y="323"/>
                </a:lnTo>
                <a:lnTo>
                  <a:pt x="40" y="56"/>
                </a:lnTo>
                <a:lnTo>
                  <a:pt x="0" y="16"/>
                </a:lnTo>
                <a:lnTo>
                  <a:pt x="16" y="0"/>
                </a:lnTo>
                <a:lnTo>
                  <a:pt x="61" y="48"/>
                </a:lnTo>
                <a:lnTo>
                  <a:pt x="61" y="331"/>
                </a:lnTo>
                <a:lnTo>
                  <a:pt x="16" y="376"/>
                </a:lnTo>
                <a:close/>
              </a:path>
            </a:pathLst>
          </a:custGeom>
          <a:solidFill>
            <a:schemeClr val="bg1"/>
          </a:solidFill>
          <a:ln>
            <a:noFill/>
          </a:ln>
          <a:extLst/>
        </p:spPr>
        <p:txBody>
          <a:bodyPr vert="horz" wrap="square" lIns="91368" tIns="45684" rIns="91368" bIns="45684" numCol="1" anchor="t" anchorCtr="0" compatLnSpc="1">
            <a:prstTxWarp prst="textNoShape">
              <a:avLst/>
            </a:prstTxWarp>
          </a:bodyPr>
          <a:lstStyle/>
          <a:p>
            <a:pPr defTabSz="456926"/>
            <a:endParaRPr lang="en-US" sz="1796">
              <a:solidFill>
                <a:srgbClr val="FFFFFF"/>
              </a:solidFill>
              <a:latin typeface="Calibri"/>
            </a:endParaRPr>
          </a:p>
        </p:txBody>
      </p:sp>
      <p:sp>
        <p:nvSpPr>
          <p:cNvPr id="103" name="Freeform 322"/>
          <p:cNvSpPr>
            <a:spLocks/>
          </p:cNvSpPr>
          <p:nvPr/>
        </p:nvSpPr>
        <p:spPr bwMode="auto">
          <a:xfrm>
            <a:off x="6360929" y="5380304"/>
            <a:ext cx="39349" cy="242539"/>
          </a:xfrm>
          <a:custGeom>
            <a:avLst/>
            <a:gdLst>
              <a:gd name="T0" fmla="*/ 45 w 61"/>
              <a:gd name="T1" fmla="*/ 376 h 376"/>
              <a:gd name="T2" fmla="*/ 0 w 61"/>
              <a:gd name="T3" fmla="*/ 331 h 376"/>
              <a:gd name="T4" fmla="*/ 0 w 61"/>
              <a:gd name="T5" fmla="*/ 48 h 376"/>
              <a:gd name="T6" fmla="*/ 45 w 61"/>
              <a:gd name="T7" fmla="*/ 0 h 376"/>
              <a:gd name="T8" fmla="*/ 61 w 61"/>
              <a:gd name="T9" fmla="*/ 16 h 376"/>
              <a:gd name="T10" fmla="*/ 21 w 61"/>
              <a:gd name="T11" fmla="*/ 56 h 376"/>
              <a:gd name="T12" fmla="*/ 21 w 61"/>
              <a:gd name="T13" fmla="*/ 323 h 376"/>
              <a:gd name="T14" fmla="*/ 61 w 61"/>
              <a:gd name="T15" fmla="*/ 360 h 376"/>
              <a:gd name="T16" fmla="*/ 45 w 61"/>
              <a:gd name="T17"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376">
                <a:moveTo>
                  <a:pt x="45" y="376"/>
                </a:moveTo>
                <a:lnTo>
                  <a:pt x="0" y="331"/>
                </a:lnTo>
                <a:lnTo>
                  <a:pt x="0" y="48"/>
                </a:lnTo>
                <a:lnTo>
                  <a:pt x="45" y="0"/>
                </a:lnTo>
                <a:lnTo>
                  <a:pt x="61" y="16"/>
                </a:lnTo>
                <a:lnTo>
                  <a:pt x="21" y="56"/>
                </a:lnTo>
                <a:lnTo>
                  <a:pt x="21" y="323"/>
                </a:lnTo>
                <a:lnTo>
                  <a:pt x="61" y="360"/>
                </a:lnTo>
                <a:lnTo>
                  <a:pt x="45" y="376"/>
                </a:lnTo>
                <a:close/>
              </a:path>
            </a:pathLst>
          </a:custGeom>
          <a:solidFill>
            <a:schemeClr val="bg1"/>
          </a:solidFill>
          <a:ln>
            <a:noFill/>
          </a:ln>
          <a:extLst/>
        </p:spPr>
        <p:txBody>
          <a:bodyPr vert="horz" wrap="square" lIns="91368" tIns="45684" rIns="91368" bIns="45684" numCol="1" anchor="t" anchorCtr="0" compatLnSpc="1">
            <a:prstTxWarp prst="textNoShape">
              <a:avLst/>
            </a:prstTxWarp>
          </a:bodyPr>
          <a:lstStyle/>
          <a:p>
            <a:pPr defTabSz="456926"/>
            <a:endParaRPr lang="en-US" sz="1796">
              <a:solidFill>
                <a:srgbClr val="FFFFFF"/>
              </a:solidFill>
              <a:latin typeface="Calibri"/>
            </a:endParaRPr>
          </a:p>
        </p:txBody>
      </p:sp>
      <p:sp>
        <p:nvSpPr>
          <p:cNvPr id="104" name="Freeform 5"/>
          <p:cNvSpPr>
            <a:spLocks noEditPoints="1"/>
          </p:cNvSpPr>
          <p:nvPr/>
        </p:nvSpPr>
        <p:spPr bwMode="auto">
          <a:xfrm>
            <a:off x="7854771" y="5208758"/>
            <a:ext cx="475503" cy="472416"/>
          </a:xfrm>
          <a:custGeom>
            <a:avLst/>
            <a:gdLst>
              <a:gd name="T0" fmla="*/ 634 w 966"/>
              <a:gd name="T1" fmla="*/ 784 h 965"/>
              <a:gd name="T2" fmla="*/ 603 w 966"/>
              <a:gd name="T3" fmla="*/ 845 h 965"/>
              <a:gd name="T4" fmla="*/ 543 w 966"/>
              <a:gd name="T5" fmla="*/ 363 h 965"/>
              <a:gd name="T6" fmla="*/ 603 w 966"/>
              <a:gd name="T7" fmla="*/ 724 h 965"/>
              <a:gd name="T8" fmla="*/ 543 w 966"/>
              <a:gd name="T9" fmla="*/ 182 h 965"/>
              <a:gd name="T10" fmla="*/ 603 w 966"/>
              <a:gd name="T11" fmla="*/ 664 h 965"/>
              <a:gd name="T12" fmla="*/ 603 w 966"/>
              <a:gd name="T13" fmla="*/ 544 h 965"/>
              <a:gd name="T14" fmla="*/ 483 w 966"/>
              <a:gd name="T15" fmla="*/ 363 h 965"/>
              <a:gd name="T16" fmla="*/ 483 w 966"/>
              <a:gd name="T17" fmla="*/ 182 h 965"/>
              <a:gd name="T18" fmla="*/ 603 w 966"/>
              <a:gd name="T19" fmla="*/ 604 h 965"/>
              <a:gd name="T20" fmla="*/ 603 w 966"/>
              <a:gd name="T21" fmla="*/ 182 h 965"/>
              <a:gd name="T22" fmla="*/ 603 w 966"/>
              <a:gd name="T23" fmla="*/ 483 h 965"/>
              <a:gd name="T24" fmla="*/ 784 w 966"/>
              <a:gd name="T25" fmla="*/ 724 h 965"/>
              <a:gd name="T26" fmla="*/ 814 w 966"/>
              <a:gd name="T27" fmla="*/ 815 h 965"/>
              <a:gd name="T28" fmla="*/ 784 w 966"/>
              <a:gd name="T29" fmla="*/ 784 h 965"/>
              <a:gd name="T30" fmla="*/ 664 w 966"/>
              <a:gd name="T31" fmla="*/ 182 h 965"/>
              <a:gd name="T32" fmla="*/ 784 w 966"/>
              <a:gd name="T33" fmla="*/ 664 h 965"/>
              <a:gd name="T34" fmla="*/ 814 w 966"/>
              <a:gd name="T35" fmla="*/ 152 h 965"/>
              <a:gd name="T36" fmla="*/ 814 w 966"/>
              <a:gd name="T37" fmla="*/ 393 h 965"/>
              <a:gd name="T38" fmla="*/ 814 w 966"/>
              <a:gd name="T39" fmla="*/ 272 h 965"/>
              <a:gd name="T40" fmla="*/ 814 w 966"/>
              <a:gd name="T41" fmla="*/ 513 h 965"/>
              <a:gd name="T42" fmla="*/ 814 w 966"/>
              <a:gd name="T43" fmla="*/ 574 h 965"/>
              <a:gd name="T44" fmla="*/ 814 w 966"/>
              <a:gd name="T45" fmla="*/ 453 h 965"/>
              <a:gd name="T46" fmla="*/ 814 w 966"/>
              <a:gd name="T47" fmla="*/ 333 h 965"/>
              <a:gd name="T48" fmla="*/ 212 w 966"/>
              <a:gd name="T49" fmla="*/ 513 h 965"/>
              <a:gd name="T50" fmla="*/ 212 w 966"/>
              <a:gd name="T51" fmla="*/ 333 h 965"/>
              <a:gd name="T52" fmla="*/ 61 w 966"/>
              <a:gd name="T53" fmla="*/ 634 h 965"/>
              <a:gd name="T54" fmla="*/ 147 w 966"/>
              <a:gd name="T55" fmla="*/ 87 h 965"/>
              <a:gd name="T56" fmla="*/ 5 w 966"/>
              <a:gd name="T57" fmla="*/ 87 h 965"/>
              <a:gd name="T58" fmla="*/ 152 w 966"/>
              <a:gd name="T59" fmla="*/ 333 h 965"/>
              <a:gd name="T60" fmla="*/ 212 w 966"/>
              <a:gd name="T61" fmla="*/ 152 h 965"/>
              <a:gd name="T62" fmla="*/ 272 w 966"/>
              <a:gd name="T63" fmla="*/ 513 h 965"/>
              <a:gd name="T64" fmla="*/ 960 w 966"/>
              <a:gd name="T65" fmla="*/ 879 h 965"/>
              <a:gd name="T66" fmla="*/ 332 w 966"/>
              <a:gd name="T67" fmla="*/ 875 h 965"/>
              <a:gd name="T68" fmla="*/ 890 w 966"/>
              <a:gd name="T69" fmla="*/ 965 h 965"/>
              <a:gd name="T70" fmla="*/ 242 w 966"/>
              <a:gd name="T71" fmla="*/ 333 h 965"/>
              <a:gd name="T72" fmla="*/ 152 w 966"/>
              <a:gd name="T73" fmla="*/ 544 h 965"/>
              <a:gd name="T74" fmla="*/ 302 w 966"/>
              <a:gd name="T75" fmla="*/ 513 h 965"/>
              <a:gd name="T76" fmla="*/ 122 w 966"/>
              <a:gd name="T77" fmla="*/ 152 h 965"/>
              <a:gd name="T78" fmla="*/ 182 w 966"/>
              <a:gd name="T79" fmla="*/ 905 h 965"/>
              <a:gd name="T80" fmla="*/ 182 w 966"/>
              <a:gd name="T81" fmla="*/ 694 h 965"/>
              <a:gd name="T82" fmla="*/ 423 w 966"/>
              <a:gd name="T83" fmla="*/ 333 h 965"/>
              <a:gd name="T84" fmla="*/ 363 w 966"/>
              <a:gd name="T85" fmla="*/ 333 h 965"/>
              <a:gd name="T86" fmla="*/ 453 w 966"/>
              <a:gd name="T87" fmla="*/ 604 h 965"/>
              <a:gd name="T88" fmla="*/ 423 w 966"/>
              <a:gd name="T89" fmla="*/ 604 h 965"/>
              <a:gd name="T90" fmla="*/ 453 w 966"/>
              <a:gd name="T91" fmla="*/ 152 h 965"/>
              <a:gd name="T92" fmla="*/ 272 w 966"/>
              <a:gd name="T93" fmla="*/ 152 h 965"/>
              <a:gd name="T94" fmla="*/ 453 w 966"/>
              <a:gd name="T95" fmla="*/ 754 h 965"/>
              <a:gd name="T96" fmla="*/ 393 w 966"/>
              <a:gd name="T97" fmla="*/ 152 h 965"/>
              <a:gd name="T98" fmla="*/ 332 w 966"/>
              <a:gd name="T99" fmla="*/ 333 h 965"/>
              <a:gd name="T100" fmla="*/ 332 w 966"/>
              <a:gd name="T101" fmla="*/ 152 h 965"/>
              <a:gd name="T102" fmla="*/ 423 w 966"/>
              <a:gd name="T103" fmla="*/ 845 h 965"/>
              <a:gd name="T104" fmla="*/ 453 w 966"/>
              <a:gd name="T105" fmla="*/ 634 h 965"/>
              <a:gd name="T106" fmla="*/ 453 w 966"/>
              <a:gd name="T107" fmla="*/ 694 h 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66" h="965">
                <a:moveTo>
                  <a:pt x="634" y="784"/>
                </a:moveTo>
                <a:cubicBezTo>
                  <a:pt x="603" y="784"/>
                  <a:pt x="603" y="784"/>
                  <a:pt x="603" y="784"/>
                </a:cubicBezTo>
                <a:cubicBezTo>
                  <a:pt x="603" y="754"/>
                  <a:pt x="603" y="754"/>
                  <a:pt x="603" y="754"/>
                </a:cubicBezTo>
                <a:cubicBezTo>
                  <a:pt x="634" y="754"/>
                  <a:pt x="634" y="754"/>
                  <a:pt x="634" y="754"/>
                </a:cubicBezTo>
                <a:lnTo>
                  <a:pt x="634" y="784"/>
                </a:lnTo>
                <a:close/>
                <a:moveTo>
                  <a:pt x="603" y="845"/>
                </a:moveTo>
                <a:cubicBezTo>
                  <a:pt x="634" y="845"/>
                  <a:pt x="634" y="845"/>
                  <a:pt x="634" y="845"/>
                </a:cubicBezTo>
                <a:cubicBezTo>
                  <a:pt x="634" y="815"/>
                  <a:pt x="634" y="815"/>
                  <a:pt x="634" y="815"/>
                </a:cubicBezTo>
                <a:cubicBezTo>
                  <a:pt x="603" y="815"/>
                  <a:pt x="603" y="815"/>
                  <a:pt x="603" y="815"/>
                </a:cubicBezTo>
                <a:lnTo>
                  <a:pt x="603" y="845"/>
                </a:lnTo>
                <a:close/>
                <a:moveTo>
                  <a:pt x="603" y="423"/>
                </a:moveTo>
                <a:cubicBezTo>
                  <a:pt x="634" y="423"/>
                  <a:pt x="634" y="423"/>
                  <a:pt x="634" y="423"/>
                </a:cubicBezTo>
                <a:cubicBezTo>
                  <a:pt x="634" y="333"/>
                  <a:pt x="634" y="333"/>
                  <a:pt x="634" y="333"/>
                </a:cubicBezTo>
                <a:cubicBezTo>
                  <a:pt x="543" y="333"/>
                  <a:pt x="543" y="333"/>
                  <a:pt x="543" y="333"/>
                </a:cubicBezTo>
                <a:cubicBezTo>
                  <a:pt x="543" y="363"/>
                  <a:pt x="543" y="363"/>
                  <a:pt x="543" y="363"/>
                </a:cubicBezTo>
                <a:cubicBezTo>
                  <a:pt x="603" y="363"/>
                  <a:pt x="603" y="363"/>
                  <a:pt x="603" y="363"/>
                </a:cubicBezTo>
                <a:lnTo>
                  <a:pt x="603" y="423"/>
                </a:lnTo>
                <a:close/>
                <a:moveTo>
                  <a:pt x="634" y="694"/>
                </a:moveTo>
                <a:cubicBezTo>
                  <a:pt x="603" y="694"/>
                  <a:pt x="603" y="694"/>
                  <a:pt x="603" y="694"/>
                </a:cubicBezTo>
                <a:cubicBezTo>
                  <a:pt x="603" y="724"/>
                  <a:pt x="603" y="724"/>
                  <a:pt x="603" y="724"/>
                </a:cubicBezTo>
                <a:cubicBezTo>
                  <a:pt x="634" y="724"/>
                  <a:pt x="634" y="724"/>
                  <a:pt x="634" y="724"/>
                </a:cubicBezTo>
                <a:lnTo>
                  <a:pt x="634" y="694"/>
                </a:lnTo>
                <a:close/>
                <a:moveTo>
                  <a:pt x="573" y="152"/>
                </a:moveTo>
                <a:cubicBezTo>
                  <a:pt x="543" y="152"/>
                  <a:pt x="543" y="152"/>
                  <a:pt x="543" y="152"/>
                </a:cubicBezTo>
                <a:cubicBezTo>
                  <a:pt x="543" y="182"/>
                  <a:pt x="543" y="182"/>
                  <a:pt x="543" y="182"/>
                </a:cubicBezTo>
                <a:cubicBezTo>
                  <a:pt x="573" y="182"/>
                  <a:pt x="573" y="182"/>
                  <a:pt x="573" y="182"/>
                </a:cubicBezTo>
                <a:lnTo>
                  <a:pt x="573" y="152"/>
                </a:lnTo>
                <a:close/>
                <a:moveTo>
                  <a:pt x="634" y="634"/>
                </a:moveTo>
                <a:cubicBezTo>
                  <a:pt x="603" y="634"/>
                  <a:pt x="603" y="634"/>
                  <a:pt x="603" y="634"/>
                </a:cubicBezTo>
                <a:cubicBezTo>
                  <a:pt x="603" y="664"/>
                  <a:pt x="603" y="664"/>
                  <a:pt x="603" y="664"/>
                </a:cubicBezTo>
                <a:cubicBezTo>
                  <a:pt x="634" y="664"/>
                  <a:pt x="634" y="664"/>
                  <a:pt x="634" y="664"/>
                </a:cubicBezTo>
                <a:lnTo>
                  <a:pt x="634" y="634"/>
                </a:lnTo>
                <a:close/>
                <a:moveTo>
                  <a:pt x="634" y="513"/>
                </a:moveTo>
                <a:cubicBezTo>
                  <a:pt x="603" y="513"/>
                  <a:pt x="603" y="513"/>
                  <a:pt x="603" y="513"/>
                </a:cubicBezTo>
                <a:cubicBezTo>
                  <a:pt x="603" y="544"/>
                  <a:pt x="603" y="544"/>
                  <a:pt x="603" y="544"/>
                </a:cubicBezTo>
                <a:cubicBezTo>
                  <a:pt x="634" y="544"/>
                  <a:pt x="634" y="544"/>
                  <a:pt x="634" y="544"/>
                </a:cubicBezTo>
                <a:lnTo>
                  <a:pt x="634" y="513"/>
                </a:lnTo>
                <a:close/>
                <a:moveTo>
                  <a:pt x="513" y="333"/>
                </a:moveTo>
                <a:cubicBezTo>
                  <a:pt x="483" y="333"/>
                  <a:pt x="483" y="333"/>
                  <a:pt x="483" y="333"/>
                </a:cubicBezTo>
                <a:cubicBezTo>
                  <a:pt x="483" y="363"/>
                  <a:pt x="483" y="363"/>
                  <a:pt x="483" y="363"/>
                </a:cubicBezTo>
                <a:cubicBezTo>
                  <a:pt x="513" y="363"/>
                  <a:pt x="513" y="363"/>
                  <a:pt x="513" y="363"/>
                </a:cubicBezTo>
                <a:lnTo>
                  <a:pt x="513" y="333"/>
                </a:lnTo>
                <a:close/>
                <a:moveTo>
                  <a:pt x="513" y="152"/>
                </a:moveTo>
                <a:cubicBezTo>
                  <a:pt x="483" y="152"/>
                  <a:pt x="483" y="152"/>
                  <a:pt x="483" y="152"/>
                </a:cubicBezTo>
                <a:cubicBezTo>
                  <a:pt x="483" y="182"/>
                  <a:pt x="483" y="182"/>
                  <a:pt x="483" y="182"/>
                </a:cubicBezTo>
                <a:cubicBezTo>
                  <a:pt x="513" y="182"/>
                  <a:pt x="513" y="182"/>
                  <a:pt x="513" y="182"/>
                </a:cubicBezTo>
                <a:lnTo>
                  <a:pt x="513" y="152"/>
                </a:lnTo>
                <a:close/>
                <a:moveTo>
                  <a:pt x="634" y="574"/>
                </a:moveTo>
                <a:cubicBezTo>
                  <a:pt x="603" y="574"/>
                  <a:pt x="603" y="574"/>
                  <a:pt x="603" y="574"/>
                </a:cubicBezTo>
                <a:cubicBezTo>
                  <a:pt x="603" y="604"/>
                  <a:pt x="603" y="604"/>
                  <a:pt x="603" y="604"/>
                </a:cubicBezTo>
                <a:cubicBezTo>
                  <a:pt x="634" y="604"/>
                  <a:pt x="634" y="604"/>
                  <a:pt x="634" y="604"/>
                </a:cubicBezTo>
                <a:lnTo>
                  <a:pt x="634" y="574"/>
                </a:lnTo>
                <a:close/>
                <a:moveTo>
                  <a:pt x="634" y="152"/>
                </a:moveTo>
                <a:cubicBezTo>
                  <a:pt x="603" y="152"/>
                  <a:pt x="603" y="152"/>
                  <a:pt x="603" y="152"/>
                </a:cubicBezTo>
                <a:cubicBezTo>
                  <a:pt x="603" y="182"/>
                  <a:pt x="603" y="182"/>
                  <a:pt x="603" y="182"/>
                </a:cubicBezTo>
                <a:cubicBezTo>
                  <a:pt x="634" y="182"/>
                  <a:pt x="634" y="182"/>
                  <a:pt x="634" y="182"/>
                </a:cubicBezTo>
                <a:lnTo>
                  <a:pt x="634" y="152"/>
                </a:lnTo>
                <a:close/>
                <a:moveTo>
                  <a:pt x="634" y="453"/>
                </a:moveTo>
                <a:cubicBezTo>
                  <a:pt x="603" y="453"/>
                  <a:pt x="603" y="453"/>
                  <a:pt x="603" y="453"/>
                </a:cubicBezTo>
                <a:cubicBezTo>
                  <a:pt x="603" y="483"/>
                  <a:pt x="603" y="483"/>
                  <a:pt x="603" y="483"/>
                </a:cubicBezTo>
                <a:cubicBezTo>
                  <a:pt x="634" y="483"/>
                  <a:pt x="634" y="483"/>
                  <a:pt x="634" y="483"/>
                </a:cubicBezTo>
                <a:lnTo>
                  <a:pt x="634" y="453"/>
                </a:lnTo>
                <a:close/>
                <a:moveTo>
                  <a:pt x="814" y="694"/>
                </a:moveTo>
                <a:cubicBezTo>
                  <a:pt x="784" y="694"/>
                  <a:pt x="784" y="694"/>
                  <a:pt x="784" y="694"/>
                </a:cubicBezTo>
                <a:cubicBezTo>
                  <a:pt x="784" y="724"/>
                  <a:pt x="784" y="724"/>
                  <a:pt x="784" y="724"/>
                </a:cubicBezTo>
                <a:cubicBezTo>
                  <a:pt x="814" y="724"/>
                  <a:pt x="814" y="724"/>
                  <a:pt x="814" y="724"/>
                </a:cubicBezTo>
                <a:lnTo>
                  <a:pt x="814" y="694"/>
                </a:lnTo>
                <a:close/>
                <a:moveTo>
                  <a:pt x="784" y="845"/>
                </a:moveTo>
                <a:cubicBezTo>
                  <a:pt x="814" y="845"/>
                  <a:pt x="814" y="845"/>
                  <a:pt x="814" y="845"/>
                </a:cubicBezTo>
                <a:cubicBezTo>
                  <a:pt x="814" y="815"/>
                  <a:pt x="814" y="815"/>
                  <a:pt x="814" y="815"/>
                </a:cubicBezTo>
                <a:cubicBezTo>
                  <a:pt x="784" y="815"/>
                  <a:pt x="784" y="815"/>
                  <a:pt x="784" y="815"/>
                </a:cubicBezTo>
                <a:lnTo>
                  <a:pt x="784" y="845"/>
                </a:lnTo>
                <a:close/>
                <a:moveTo>
                  <a:pt x="814" y="754"/>
                </a:moveTo>
                <a:cubicBezTo>
                  <a:pt x="784" y="754"/>
                  <a:pt x="784" y="754"/>
                  <a:pt x="784" y="754"/>
                </a:cubicBezTo>
                <a:cubicBezTo>
                  <a:pt x="784" y="784"/>
                  <a:pt x="784" y="784"/>
                  <a:pt x="784" y="784"/>
                </a:cubicBezTo>
                <a:cubicBezTo>
                  <a:pt x="814" y="784"/>
                  <a:pt x="814" y="784"/>
                  <a:pt x="814" y="784"/>
                </a:cubicBezTo>
                <a:lnTo>
                  <a:pt x="814" y="754"/>
                </a:lnTo>
                <a:close/>
                <a:moveTo>
                  <a:pt x="694" y="152"/>
                </a:moveTo>
                <a:cubicBezTo>
                  <a:pt x="664" y="152"/>
                  <a:pt x="664" y="152"/>
                  <a:pt x="664" y="152"/>
                </a:cubicBezTo>
                <a:cubicBezTo>
                  <a:pt x="664" y="182"/>
                  <a:pt x="664" y="182"/>
                  <a:pt x="664" y="182"/>
                </a:cubicBezTo>
                <a:cubicBezTo>
                  <a:pt x="694" y="182"/>
                  <a:pt x="694" y="182"/>
                  <a:pt x="694" y="182"/>
                </a:cubicBezTo>
                <a:lnTo>
                  <a:pt x="694" y="152"/>
                </a:lnTo>
                <a:close/>
                <a:moveTo>
                  <a:pt x="814" y="634"/>
                </a:moveTo>
                <a:cubicBezTo>
                  <a:pt x="784" y="634"/>
                  <a:pt x="784" y="634"/>
                  <a:pt x="784" y="634"/>
                </a:cubicBezTo>
                <a:cubicBezTo>
                  <a:pt x="784" y="664"/>
                  <a:pt x="784" y="664"/>
                  <a:pt x="784" y="664"/>
                </a:cubicBezTo>
                <a:cubicBezTo>
                  <a:pt x="814" y="664"/>
                  <a:pt x="814" y="664"/>
                  <a:pt x="814" y="664"/>
                </a:cubicBezTo>
                <a:lnTo>
                  <a:pt x="814" y="634"/>
                </a:lnTo>
                <a:close/>
                <a:moveTo>
                  <a:pt x="784" y="242"/>
                </a:moveTo>
                <a:cubicBezTo>
                  <a:pt x="814" y="242"/>
                  <a:pt x="814" y="242"/>
                  <a:pt x="814" y="242"/>
                </a:cubicBezTo>
                <a:cubicBezTo>
                  <a:pt x="814" y="152"/>
                  <a:pt x="814" y="152"/>
                  <a:pt x="814" y="152"/>
                </a:cubicBezTo>
                <a:cubicBezTo>
                  <a:pt x="724" y="152"/>
                  <a:pt x="724" y="152"/>
                  <a:pt x="724" y="152"/>
                </a:cubicBezTo>
                <a:cubicBezTo>
                  <a:pt x="724" y="182"/>
                  <a:pt x="724" y="182"/>
                  <a:pt x="724" y="182"/>
                </a:cubicBezTo>
                <a:cubicBezTo>
                  <a:pt x="784" y="182"/>
                  <a:pt x="784" y="182"/>
                  <a:pt x="784" y="182"/>
                </a:cubicBezTo>
                <a:lnTo>
                  <a:pt x="784" y="242"/>
                </a:lnTo>
                <a:close/>
                <a:moveTo>
                  <a:pt x="814" y="393"/>
                </a:moveTo>
                <a:cubicBezTo>
                  <a:pt x="784" y="393"/>
                  <a:pt x="784" y="393"/>
                  <a:pt x="784" y="393"/>
                </a:cubicBezTo>
                <a:cubicBezTo>
                  <a:pt x="784" y="423"/>
                  <a:pt x="784" y="423"/>
                  <a:pt x="784" y="423"/>
                </a:cubicBezTo>
                <a:cubicBezTo>
                  <a:pt x="814" y="423"/>
                  <a:pt x="814" y="423"/>
                  <a:pt x="814" y="423"/>
                </a:cubicBezTo>
                <a:lnTo>
                  <a:pt x="814" y="393"/>
                </a:lnTo>
                <a:close/>
                <a:moveTo>
                  <a:pt x="814" y="272"/>
                </a:moveTo>
                <a:cubicBezTo>
                  <a:pt x="784" y="272"/>
                  <a:pt x="784" y="272"/>
                  <a:pt x="784" y="272"/>
                </a:cubicBezTo>
                <a:cubicBezTo>
                  <a:pt x="784" y="303"/>
                  <a:pt x="784" y="303"/>
                  <a:pt x="784" y="303"/>
                </a:cubicBezTo>
                <a:cubicBezTo>
                  <a:pt x="814" y="303"/>
                  <a:pt x="814" y="303"/>
                  <a:pt x="814" y="303"/>
                </a:cubicBezTo>
                <a:lnTo>
                  <a:pt x="814" y="272"/>
                </a:lnTo>
                <a:close/>
                <a:moveTo>
                  <a:pt x="814" y="513"/>
                </a:moveTo>
                <a:cubicBezTo>
                  <a:pt x="784" y="513"/>
                  <a:pt x="784" y="513"/>
                  <a:pt x="784" y="513"/>
                </a:cubicBezTo>
                <a:cubicBezTo>
                  <a:pt x="784" y="544"/>
                  <a:pt x="784" y="544"/>
                  <a:pt x="784" y="544"/>
                </a:cubicBezTo>
                <a:cubicBezTo>
                  <a:pt x="814" y="544"/>
                  <a:pt x="814" y="544"/>
                  <a:pt x="814" y="544"/>
                </a:cubicBezTo>
                <a:lnTo>
                  <a:pt x="814" y="513"/>
                </a:lnTo>
                <a:close/>
                <a:moveTo>
                  <a:pt x="814" y="574"/>
                </a:moveTo>
                <a:cubicBezTo>
                  <a:pt x="784" y="574"/>
                  <a:pt x="784" y="574"/>
                  <a:pt x="784" y="574"/>
                </a:cubicBezTo>
                <a:cubicBezTo>
                  <a:pt x="784" y="604"/>
                  <a:pt x="784" y="604"/>
                  <a:pt x="784" y="604"/>
                </a:cubicBezTo>
                <a:cubicBezTo>
                  <a:pt x="814" y="604"/>
                  <a:pt x="814" y="604"/>
                  <a:pt x="814" y="604"/>
                </a:cubicBezTo>
                <a:lnTo>
                  <a:pt x="814" y="574"/>
                </a:lnTo>
                <a:close/>
                <a:moveTo>
                  <a:pt x="814" y="453"/>
                </a:moveTo>
                <a:cubicBezTo>
                  <a:pt x="784" y="453"/>
                  <a:pt x="784" y="453"/>
                  <a:pt x="784" y="453"/>
                </a:cubicBezTo>
                <a:cubicBezTo>
                  <a:pt x="784" y="483"/>
                  <a:pt x="784" y="483"/>
                  <a:pt x="784" y="483"/>
                </a:cubicBezTo>
                <a:cubicBezTo>
                  <a:pt x="814" y="483"/>
                  <a:pt x="814" y="483"/>
                  <a:pt x="814" y="483"/>
                </a:cubicBezTo>
                <a:lnTo>
                  <a:pt x="814" y="453"/>
                </a:lnTo>
                <a:close/>
                <a:moveTo>
                  <a:pt x="814" y="333"/>
                </a:moveTo>
                <a:cubicBezTo>
                  <a:pt x="784" y="333"/>
                  <a:pt x="784" y="333"/>
                  <a:pt x="784" y="333"/>
                </a:cubicBezTo>
                <a:cubicBezTo>
                  <a:pt x="784" y="363"/>
                  <a:pt x="784" y="363"/>
                  <a:pt x="784" y="363"/>
                </a:cubicBezTo>
                <a:cubicBezTo>
                  <a:pt x="814" y="363"/>
                  <a:pt x="814" y="363"/>
                  <a:pt x="814" y="363"/>
                </a:cubicBezTo>
                <a:lnTo>
                  <a:pt x="814" y="333"/>
                </a:lnTo>
                <a:close/>
                <a:moveTo>
                  <a:pt x="212" y="513"/>
                </a:moveTo>
                <a:cubicBezTo>
                  <a:pt x="182" y="513"/>
                  <a:pt x="182" y="513"/>
                  <a:pt x="182" y="513"/>
                </a:cubicBezTo>
                <a:cubicBezTo>
                  <a:pt x="182" y="544"/>
                  <a:pt x="182" y="544"/>
                  <a:pt x="182" y="544"/>
                </a:cubicBezTo>
                <a:cubicBezTo>
                  <a:pt x="212" y="544"/>
                  <a:pt x="212" y="544"/>
                  <a:pt x="212" y="544"/>
                </a:cubicBezTo>
                <a:lnTo>
                  <a:pt x="212" y="513"/>
                </a:lnTo>
                <a:close/>
                <a:moveTo>
                  <a:pt x="212" y="333"/>
                </a:moveTo>
                <a:cubicBezTo>
                  <a:pt x="182" y="333"/>
                  <a:pt x="182" y="333"/>
                  <a:pt x="182" y="333"/>
                </a:cubicBezTo>
                <a:cubicBezTo>
                  <a:pt x="182" y="363"/>
                  <a:pt x="182" y="363"/>
                  <a:pt x="182" y="363"/>
                </a:cubicBezTo>
                <a:cubicBezTo>
                  <a:pt x="212" y="363"/>
                  <a:pt x="212" y="363"/>
                  <a:pt x="212" y="363"/>
                </a:cubicBezTo>
                <a:lnTo>
                  <a:pt x="212" y="333"/>
                </a:lnTo>
                <a:close/>
                <a:moveTo>
                  <a:pt x="61" y="634"/>
                </a:moveTo>
                <a:cubicBezTo>
                  <a:pt x="91" y="634"/>
                  <a:pt x="91" y="634"/>
                  <a:pt x="91" y="634"/>
                </a:cubicBezTo>
                <a:cubicBezTo>
                  <a:pt x="91" y="53"/>
                  <a:pt x="91" y="53"/>
                  <a:pt x="91" y="53"/>
                </a:cubicBezTo>
                <a:cubicBezTo>
                  <a:pt x="126" y="87"/>
                  <a:pt x="126" y="87"/>
                  <a:pt x="126" y="87"/>
                </a:cubicBezTo>
                <a:cubicBezTo>
                  <a:pt x="129" y="90"/>
                  <a:pt x="133" y="92"/>
                  <a:pt x="137" y="92"/>
                </a:cubicBezTo>
                <a:cubicBezTo>
                  <a:pt x="140" y="92"/>
                  <a:pt x="144" y="90"/>
                  <a:pt x="147" y="87"/>
                </a:cubicBezTo>
                <a:cubicBezTo>
                  <a:pt x="153" y="81"/>
                  <a:pt x="153" y="72"/>
                  <a:pt x="147" y="66"/>
                </a:cubicBezTo>
                <a:cubicBezTo>
                  <a:pt x="87" y="6"/>
                  <a:pt x="87" y="6"/>
                  <a:pt x="87" y="6"/>
                </a:cubicBezTo>
                <a:cubicBezTo>
                  <a:pt x="81" y="0"/>
                  <a:pt x="72" y="0"/>
                  <a:pt x="66" y="6"/>
                </a:cubicBezTo>
                <a:cubicBezTo>
                  <a:pt x="5" y="66"/>
                  <a:pt x="5" y="66"/>
                  <a:pt x="5" y="66"/>
                </a:cubicBezTo>
                <a:cubicBezTo>
                  <a:pt x="0" y="72"/>
                  <a:pt x="0" y="81"/>
                  <a:pt x="5" y="87"/>
                </a:cubicBezTo>
                <a:cubicBezTo>
                  <a:pt x="8" y="90"/>
                  <a:pt x="12" y="92"/>
                  <a:pt x="16" y="92"/>
                </a:cubicBezTo>
                <a:cubicBezTo>
                  <a:pt x="20" y="92"/>
                  <a:pt x="24" y="90"/>
                  <a:pt x="27" y="87"/>
                </a:cubicBezTo>
                <a:cubicBezTo>
                  <a:pt x="61" y="53"/>
                  <a:pt x="61" y="53"/>
                  <a:pt x="61" y="53"/>
                </a:cubicBezTo>
                <a:lnTo>
                  <a:pt x="61" y="634"/>
                </a:lnTo>
                <a:close/>
                <a:moveTo>
                  <a:pt x="152" y="333"/>
                </a:moveTo>
                <a:cubicBezTo>
                  <a:pt x="122" y="333"/>
                  <a:pt x="122" y="333"/>
                  <a:pt x="122" y="333"/>
                </a:cubicBezTo>
                <a:cubicBezTo>
                  <a:pt x="122" y="363"/>
                  <a:pt x="122" y="363"/>
                  <a:pt x="122" y="363"/>
                </a:cubicBezTo>
                <a:cubicBezTo>
                  <a:pt x="152" y="363"/>
                  <a:pt x="152" y="363"/>
                  <a:pt x="152" y="363"/>
                </a:cubicBezTo>
                <a:lnTo>
                  <a:pt x="152" y="333"/>
                </a:lnTo>
                <a:close/>
                <a:moveTo>
                  <a:pt x="212" y="152"/>
                </a:moveTo>
                <a:cubicBezTo>
                  <a:pt x="182" y="152"/>
                  <a:pt x="182" y="152"/>
                  <a:pt x="182" y="152"/>
                </a:cubicBezTo>
                <a:cubicBezTo>
                  <a:pt x="182" y="182"/>
                  <a:pt x="182" y="182"/>
                  <a:pt x="182" y="182"/>
                </a:cubicBezTo>
                <a:cubicBezTo>
                  <a:pt x="212" y="182"/>
                  <a:pt x="212" y="182"/>
                  <a:pt x="212" y="182"/>
                </a:cubicBezTo>
                <a:lnTo>
                  <a:pt x="212" y="152"/>
                </a:lnTo>
                <a:close/>
                <a:moveTo>
                  <a:pt x="272" y="513"/>
                </a:moveTo>
                <a:cubicBezTo>
                  <a:pt x="242" y="513"/>
                  <a:pt x="242" y="513"/>
                  <a:pt x="242" y="513"/>
                </a:cubicBezTo>
                <a:cubicBezTo>
                  <a:pt x="242" y="544"/>
                  <a:pt x="242" y="544"/>
                  <a:pt x="242" y="544"/>
                </a:cubicBezTo>
                <a:cubicBezTo>
                  <a:pt x="272" y="544"/>
                  <a:pt x="272" y="544"/>
                  <a:pt x="272" y="544"/>
                </a:cubicBezTo>
                <a:lnTo>
                  <a:pt x="272" y="513"/>
                </a:lnTo>
                <a:close/>
                <a:moveTo>
                  <a:pt x="960" y="879"/>
                </a:moveTo>
                <a:cubicBezTo>
                  <a:pt x="900" y="819"/>
                  <a:pt x="900" y="819"/>
                  <a:pt x="900" y="819"/>
                </a:cubicBezTo>
                <a:cubicBezTo>
                  <a:pt x="894" y="813"/>
                  <a:pt x="885" y="813"/>
                  <a:pt x="879" y="819"/>
                </a:cubicBezTo>
                <a:cubicBezTo>
                  <a:pt x="873" y="825"/>
                  <a:pt x="873" y="834"/>
                  <a:pt x="879" y="840"/>
                </a:cubicBezTo>
                <a:cubicBezTo>
                  <a:pt x="913" y="875"/>
                  <a:pt x="913" y="875"/>
                  <a:pt x="913" y="875"/>
                </a:cubicBezTo>
                <a:cubicBezTo>
                  <a:pt x="332" y="875"/>
                  <a:pt x="332" y="875"/>
                  <a:pt x="332" y="875"/>
                </a:cubicBezTo>
                <a:cubicBezTo>
                  <a:pt x="332" y="905"/>
                  <a:pt x="332" y="905"/>
                  <a:pt x="332" y="905"/>
                </a:cubicBezTo>
                <a:cubicBezTo>
                  <a:pt x="913" y="905"/>
                  <a:pt x="913" y="905"/>
                  <a:pt x="913" y="905"/>
                </a:cubicBezTo>
                <a:cubicBezTo>
                  <a:pt x="879" y="939"/>
                  <a:pt x="879" y="939"/>
                  <a:pt x="879" y="939"/>
                </a:cubicBezTo>
                <a:cubicBezTo>
                  <a:pt x="873" y="945"/>
                  <a:pt x="873" y="955"/>
                  <a:pt x="879" y="961"/>
                </a:cubicBezTo>
                <a:cubicBezTo>
                  <a:pt x="882" y="964"/>
                  <a:pt x="886" y="965"/>
                  <a:pt x="890" y="965"/>
                </a:cubicBezTo>
                <a:cubicBezTo>
                  <a:pt x="893" y="965"/>
                  <a:pt x="897" y="964"/>
                  <a:pt x="900" y="961"/>
                </a:cubicBezTo>
                <a:cubicBezTo>
                  <a:pt x="960" y="901"/>
                  <a:pt x="960" y="901"/>
                  <a:pt x="960" y="901"/>
                </a:cubicBezTo>
                <a:cubicBezTo>
                  <a:pt x="966" y="895"/>
                  <a:pt x="966" y="885"/>
                  <a:pt x="960" y="879"/>
                </a:cubicBezTo>
                <a:close/>
                <a:moveTo>
                  <a:pt x="272" y="333"/>
                </a:moveTo>
                <a:cubicBezTo>
                  <a:pt x="242" y="333"/>
                  <a:pt x="242" y="333"/>
                  <a:pt x="242" y="333"/>
                </a:cubicBezTo>
                <a:cubicBezTo>
                  <a:pt x="242" y="363"/>
                  <a:pt x="242" y="363"/>
                  <a:pt x="242" y="363"/>
                </a:cubicBezTo>
                <a:cubicBezTo>
                  <a:pt x="272" y="363"/>
                  <a:pt x="272" y="363"/>
                  <a:pt x="272" y="363"/>
                </a:cubicBezTo>
                <a:lnTo>
                  <a:pt x="272" y="333"/>
                </a:lnTo>
                <a:close/>
                <a:moveTo>
                  <a:pt x="122" y="544"/>
                </a:moveTo>
                <a:cubicBezTo>
                  <a:pt x="152" y="544"/>
                  <a:pt x="152" y="544"/>
                  <a:pt x="152" y="544"/>
                </a:cubicBezTo>
                <a:cubicBezTo>
                  <a:pt x="152" y="513"/>
                  <a:pt x="152" y="513"/>
                  <a:pt x="152" y="513"/>
                </a:cubicBezTo>
                <a:cubicBezTo>
                  <a:pt x="122" y="513"/>
                  <a:pt x="122" y="513"/>
                  <a:pt x="122" y="513"/>
                </a:cubicBezTo>
                <a:lnTo>
                  <a:pt x="122" y="544"/>
                </a:lnTo>
                <a:close/>
                <a:moveTo>
                  <a:pt x="332" y="513"/>
                </a:moveTo>
                <a:cubicBezTo>
                  <a:pt x="302" y="513"/>
                  <a:pt x="302" y="513"/>
                  <a:pt x="302" y="513"/>
                </a:cubicBezTo>
                <a:cubicBezTo>
                  <a:pt x="302" y="544"/>
                  <a:pt x="302" y="544"/>
                  <a:pt x="302" y="544"/>
                </a:cubicBezTo>
                <a:cubicBezTo>
                  <a:pt x="332" y="544"/>
                  <a:pt x="332" y="544"/>
                  <a:pt x="332" y="544"/>
                </a:cubicBezTo>
                <a:lnTo>
                  <a:pt x="332" y="513"/>
                </a:lnTo>
                <a:close/>
                <a:moveTo>
                  <a:pt x="152" y="152"/>
                </a:moveTo>
                <a:cubicBezTo>
                  <a:pt x="122" y="152"/>
                  <a:pt x="122" y="152"/>
                  <a:pt x="122" y="152"/>
                </a:cubicBezTo>
                <a:cubicBezTo>
                  <a:pt x="122" y="182"/>
                  <a:pt x="122" y="182"/>
                  <a:pt x="122" y="182"/>
                </a:cubicBezTo>
                <a:cubicBezTo>
                  <a:pt x="152" y="182"/>
                  <a:pt x="152" y="182"/>
                  <a:pt x="152" y="182"/>
                </a:cubicBezTo>
                <a:lnTo>
                  <a:pt x="152" y="152"/>
                </a:lnTo>
                <a:close/>
                <a:moveTo>
                  <a:pt x="302" y="784"/>
                </a:moveTo>
                <a:cubicBezTo>
                  <a:pt x="302" y="851"/>
                  <a:pt x="248" y="905"/>
                  <a:pt x="182" y="905"/>
                </a:cubicBezTo>
                <a:cubicBezTo>
                  <a:pt x="115" y="905"/>
                  <a:pt x="61" y="851"/>
                  <a:pt x="61" y="784"/>
                </a:cubicBezTo>
                <a:cubicBezTo>
                  <a:pt x="61" y="718"/>
                  <a:pt x="115" y="664"/>
                  <a:pt x="182" y="664"/>
                </a:cubicBezTo>
                <a:cubicBezTo>
                  <a:pt x="248" y="664"/>
                  <a:pt x="302" y="718"/>
                  <a:pt x="302" y="784"/>
                </a:cubicBezTo>
                <a:close/>
                <a:moveTo>
                  <a:pt x="272" y="784"/>
                </a:moveTo>
                <a:cubicBezTo>
                  <a:pt x="272" y="735"/>
                  <a:pt x="232" y="694"/>
                  <a:pt x="182" y="694"/>
                </a:cubicBezTo>
                <a:cubicBezTo>
                  <a:pt x="132" y="694"/>
                  <a:pt x="91" y="735"/>
                  <a:pt x="91" y="784"/>
                </a:cubicBezTo>
                <a:cubicBezTo>
                  <a:pt x="91" y="834"/>
                  <a:pt x="132" y="875"/>
                  <a:pt x="182" y="875"/>
                </a:cubicBezTo>
                <a:cubicBezTo>
                  <a:pt x="232" y="875"/>
                  <a:pt x="272" y="834"/>
                  <a:pt x="272" y="784"/>
                </a:cubicBezTo>
                <a:close/>
                <a:moveTo>
                  <a:pt x="453" y="333"/>
                </a:moveTo>
                <a:cubicBezTo>
                  <a:pt x="423" y="333"/>
                  <a:pt x="423" y="333"/>
                  <a:pt x="423" y="333"/>
                </a:cubicBezTo>
                <a:cubicBezTo>
                  <a:pt x="423" y="363"/>
                  <a:pt x="423" y="363"/>
                  <a:pt x="423" y="363"/>
                </a:cubicBezTo>
                <a:cubicBezTo>
                  <a:pt x="453" y="363"/>
                  <a:pt x="453" y="363"/>
                  <a:pt x="453" y="363"/>
                </a:cubicBezTo>
                <a:lnTo>
                  <a:pt x="453" y="333"/>
                </a:lnTo>
                <a:close/>
                <a:moveTo>
                  <a:pt x="393" y="333"/>
                </a:moveTo>
                <a:cubicBezTo>
                  <a:pt x="363" y="333"/>
                  <a:pt x="363" y="333"/>
                  <a:pt x="363" y="333"/>
                </a:cubicBezTo>
                <a:cubicBezTo>
                  <a:pt x="363" y="363"/>
                  <a:pt x="363" y="363"/>
                  <a:pt x="363" y="363"/>
                </a:cubicBezTo>
                <a:cubicBezTo>
                  <a:pt x="393" y="363"/>
                  <a:pt x="393" y="363"/>
                  <a:pt x="393" y="363"/>
                </a:cubicBezTo>
                <a:lnTo>
                  <a:pt x="393" y="333"/>
                </a:lnTo>
                <a:close/>
                <a:moveTo>
                  <a:pt x="423" y="604"/>
                </a:moveTo>
                <a:cubicBezTo>
                  <a:pt x="453" y="604"/>
                  <a:pt x="453" y="604"/>
                  <a:pt x="453" y="604"/>
                </a:cubicBezTo>
                <a:cubicBezTo>
                  <a:pt x="453" y="513"/>
                  <a:pt x="453" y="513"/>
                  <a:pt x="453" y="513"/>
                </a:cubicBezTo>
                <a:cubicBezTo>
                  <a:pt x="363" y="513"/>
                  <a:pt x="363" y="513"/>
                  <a:pt x="363" y="513"/>
                </a:cubicBezTo>
                <a:cubicBezTo>
                  <a:pt x="363" y="544"/>
                  <a:pt x="363" y="544"/>
                  <a:pt x="363" y="544"/>
                </a:cubicBezTo>
                <a:cubicBezTo>
                  <a:pt x="423" y="544"/>
                  <a:pt x="423" y="544"/>
                  <a:pt x="423" y="544"/>
                </a:cubicBezTo>
                <a:lnTo>
                  <a:pt x="423" y="604"/>
                </a:lnTo>
                <a:close/>
                <a:moveTo>
                  <a:pt x="453" y="152"/>
                </a:moveTo>
                <a:cubicBezTo>
                  <a:pt x="423" y="152"/>
                  <a:pt x="423" y="152"/>
                  <a:pt x="423" y="152"/>
                </a:cubicBezTo>
                <a:cubicBezTo>
                  <a:pt x="423" y="182"/>
                  <a:pt x="423" y="182"/>
                  <a:pt x="423" y="182"/>
                </a:cubicBezTo>
                <a:cubicBezTo>
                  <a:pt x="453" y="182"/>
                  <a:pt x="453" y="182"/>
                  <a:pt x="453" y="182"/>
                </a:cubicBezTo>
                <a:lnTo>
                  <a:pt x="453" y="152"/>
                </a:lnTo>
                <a:close/>
                <a:moveTo>
                  <a:pt x="272" y="152"/>
                </a:moveTo>
                <a:cubicBezTo>
                  <a:pt x="242" y="152"/>
                  <a:pt x="242" y="152"/>
                  <a:pt x="242" y="152"/>
                </a:cubicBezTo>
                <a:cubicBezTo>
                  <a:pt x="242" y="182"/>
                  <a:pt x="242" y="182"/>
                  <a:pt x="242" y="182"/>
                </a:cubicBezTo>
                <a:cubicBezTo>
                  <a:pt x="272" y="182"/>
                  <a:pt x="272" y="182"/>
                  <a:pt x="272" y="182"/>
                </a:cubicBezTo>
                <a:lnTo>
                  <a:pt x="272" y="152"/>
                </a:lnTo>
                <a:close/>
                <a:moveTo>
                  <a:pt x="453" y="754"/>
                </a:moveTo>
                <a:cubicBezTo>
                  <a:pt x="423" y="754"/>
                  <a:pt x="423" y="754"/>
                  <a:pt x="423" y="754"/>
                </a:cubicBezTo>
                <a:cubicBezTo>
                  <a:pt x="423" y="784"/>
                  <a:pt x="423" y="784"/>
                  <a:pt x="423" y="784"/>
                </a:cubicBezTo>
                <a:cubicBezTo>
                  <a:pt x="453" y="784"/>
                  <a:pt x="453" y="784"/>
                  <a:pt x="453" y="784"/>
                </a:cubicBezTo>
                <a:lnTo>
                  <a:pt x="453" y="754"/>
                </a:lnTo>
                <a:close/>
                <a:moveTo>
                  <a:pt x="393" y="152"/>
                </a:moveTo>
                <a:cubicBezTo>
                  <a:pt x="363" y="152"/>
                  <a:pt x="363" y="152"/>
                  <a:pt x="363" y="152"/>
                </a:cubicBezTo>
                <a:cubicBezTo>
                  <a:pt x="363" y="182"/>
                  <a:pt x="363" y="182"/>
                  <a:pt x="363" y="182"/>
                </a:cubicBezTo>
                <a:cubicBezTo>
                  <a:pt x="393" y="182"/>
                  <a:pt x="393" y="182"/>
                  <a:pt x="393" y="182"/>
                </a:cubicBezTo>
                <a:lnTo>
                  <a:pt x="393" y="152"/>
                </a:lnTo>
                <a:close/>
                <a:moveTo>
                  <a:pt x="332" y="333"/>
                </a:moveTo>
                <a:cubicBezTo>
                  <a:pt x="302" y="333"/>
                  <a:pt x="302" y="333"/>
                  <a:pt x="302" y="333"/>
                </a:cubicBezTo>
                <a:cubicBezTo>
                  <a:pt x="302" y="363"/>
                  <a:pt x="302" y="363"/>
                  <a:pt x="302" y="363"/>
                </a:cubicBezTo>
                <a:cubicBezTo>
                  <a:pt x="332" y="363"/>
                  <a:pt x="332" y="363"/>
                  <a:pt x="332" y="363"/>
                </a:cubicBezTo>
                <a:lnTo>
                  <a:pt x="332" y="333"/>
                </a:lnTo>
                <a:close/>
                <a:moveTo>
                  <a:pt x="332" y="152"/>
                </a:moveTo>
                <a:cubicBezTo>
                  <a:pt x="302" y="152"/>
                  <a:pt x="302" y="152"/>
                  <a:pt x="302" y="152"/>
                </a:cubicBezTo>
                <a:cubicBezTo>
                  <a:pt x="302" y="182"/>
                  <a:pt x="302" y="182"/>
                  <a:pt x="302" y="182"/>
                </a:cubicBezTo>
                <a:cubicBezTo>
                  <a:pt x="332" y="182"/>
                  <a:pt x="332" y="182"/>
                  <a:pt x="332" y="182"/>
                </a:cubicBezTo>
                <a:lnTo>
                  <a:pt x="332" y="152"/>
                </a:lnTo>
                <a:close/>
                <a:moveTo>
                  <a:pt x="423" y="845"/>
                </a:moveTo>
                <a:cubicBezTo>
                  <a:pt x="453" y="845"/>
                  <a:pt x="453" y="845"/>
                  <a:pt x="453" y="845"/>
                </a:cubicBezTo>
                <a:cubicBezTo>
                  <a:pt x="453" y="815"/>
                  <a:pt x="453" y="815"/>
                  <a:pt x="453" y="815"/>
                </a:cubicBezTo>
                <a:cubicBezTo>
                  <a:pt x="423" y="815"/>
                  <a:pt x="423" y="815"/>
                  <a:pt x="423" y="815"/>
                </a:cubicBezTo>
                <a:lnTo>
                  <a:pt x="423" y="845"/>
                </a:lnTo>
                <a:close/>
                <a:moveTo>
                  <a:pt x="453" y="634"/>
                </a:moveTo>
                <a:cubicBezTo>
                  <a:pt x="423" y="634"/>
                  <a:pt x="423" y="634"/>
                  <a:pt x="423" y="634"/>
                </a:cubicBezTo>
                <a:cubicBezTo>
                  <a:pt x="423" y="664"/>
                  <a:pt x="423" y="664"/>
                  <a:pt x="423" y="664"/>
                </a:cubicBezTo>
                <a:cubicBezTo>
                  <a:pt x="453" y="664"/>
                  <a:pt x="453" y="664"/>
                  <a:pt x="453" y="664"/>
                </a:cubicBezTo>
                <a:lnTo>
                  <a:pt x="453" y="634"/>
                </a:lnTo>
                <a:close/>
                <a:moveTo>
                  <a:pt x="453" y="694"/>
                </a:moveTo>
                <a:cubicBezTo>
                  <a:pt x="423" y="694"/>
                  <a:pt x="423" y="694"/>
                  <a:pt x="423" y="694"/>
                </a:cubicBezTo>
                <a:cubicBezTo>
                  <a:pt x="423" y="724"/>
                  <a:pt x="423" y="724"/>
                  <a:pt x="423" y="724"/>
                </a:cubicBezTo>
                <a:cubicBezTo>
                  <a:pt x="453" y="724"/>
                  <a:pt x="453" y="724"/>
                  <a:pt x="453" y="724"/>
                </a:cubicBezTo>
                <a:lnTo>
                  <a:pt x="453" y="694"/>
                </a:lnTo>
                <a:close/>
              </a:path>
            </a:pathLst>
          </a:custGeom>
          <a:solidFill>
            <a:schemeClr val="bg1"/>
          </a:solidFill>
          <a:ln>
            <a:noFill/>
          </a:ln>
        </p:spPr>
        <p:txBody>
          <a:bodyPr vert="horz" wrap="square" lIns="91368" tIns="45684" rIns="91368" bIns="45684" numCol="1" anchor="t" anchorCtr="0" compatLnSpc="1">
            <a:prstTxWarp prst="textNoShape">
              <a:avLst/>
            </a:prstTxWarp>
          </a:bodyPr>
          <a:lstStyle/>
          <a:p>
            <a:pPr defTabSz="456926"/>
            <a:endParaRPr lang="en-US" sz="1796">
              <a:solidFill>
                <a:srgbClr val="FFFFFF"/>
              </a:solidFill>
              <a:latin typeface="Calibri"/>
            </a:endParaRPr>
          </a:p>
        </p:txBody>
      </p:sp>
      <p:sp>
        <p:nvSpPr>
          <p:cNvPr id="105" name="Rectangle 104"/>
          <p:cNvSpPr/>
          <p:nvPr/>
        </p:nvSpPr>
        <p:spPr>
          <a:xfrm>
            <a:off x="5370605" y="5646711"/>
            <a:ext cx="1732302" cy="276783"/>
          </a:xfrm>
          <a:prstGeom prst="rect">
            <a:avLst/>
          </a:prstGeom>
        </p:spPr>
        <p:txBody>
          <a:bodyPr wrap="square">
            <a:spAutoFit/>
          </a:bodyPr>
          <a:lstStyle/>
          <a:p>
            <a:pPr algn="ctr" defTabSz="456926">
              <a:spcBef>
                <a:spcPts val="1200"/>
              </a:spcBef>
              <a:buClr>
                <a:srgbClr val="D1232B"/>
              </a:buClr>
            </a:pPr>
            <a:r>
              <a:rPr lang="en-US" sz="1200" dirty="0">
                <a:solidFill>
                  <a:srgbClr val="FFFFFF"/>
                </a:solidFill>
                <a:latin typeface="Avenir Book"/>
              </a:rPr>
              <a:t>Secure &amp; Compliant</a:t>
            </a:r>
          </a:p>
        </p:txBody>
      </p:sp>
      <p:sp>
        <p:nvSpPr>
          <p:cNvPr id="106" name="Rectangle 105"/>
          <p:cNvSpPr/>
          <p:nvPr/>
        </p:nvSpPr>
        <p:spPr>
          <a:xfrm>
            <a:off x="7239582" y="5646710"/>
            <a:ext cx="1732302" cy="276783"/>
          </a:xfrm>
          <a:prstGeom prst="rect">
            <a:avLst/>
          </a:prstGeom>
        </p:spPr>
        <p:txBody>
          <a:bodyPr wrap="square">
            <a:spAutoFit/>
          </a:bodyPr>
          <a:lstStyle/>
          <a:p>
            <a:pPr algn="ctr" defTabSz="456926">
              <a:spcBef>
                <a:spcPts val="1200"/>
              </a:spcBef>
              <a:buClr>
                <a:srgbClr val="D1232B"/>
              </a:buClr>
            </a:pPr>
            <a:r>
              <a:rPr lang="en-US" sz="1200" dirty="0">
                <a:solidFill>
                  <a:srgbClr val="FFFFFF"/>
                </a:solidFill>
                <a:latin typeface="Avenir Book"/>
              </a:rPr>
              <a:t>Scalable</a:t>
            </a:r>
          </a:p>
        </p:txBody>
      </p:sp>
      <p:sp>
        <p:nvSpPr>
          <p:cNvPr id="182" name="Rectangle 181"/>
          <p:cNvSpPr/>
          <p:nvPr/>
        </p:nvSpPr>
        <p:spPr>
          <a:xfrm>
            <a:off x="1081815" y="1588832"/>
            <a:ext cx="1295326" cy="1194964"/>
          </a:xfrm>
          <a:prstGeom prst="rect">
            <a:avLst/>
          </a:prstGeom>
          <a:solidFill>
            <a:schemeClr val="bg1">
              <a:alpha val="9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26"/>
            <a:endParaRPr lang="en-US" sz="1050" dirty="0">
              <a:solidFill>
                <a:srgbClr val="FFFFFF"/>
              </a:solidFill>
              <a:latin typeface="Avenir Book" charset="0"/>
              <a:ea typeface="Avenir Book" charset="0"/>
              <a:cs typeface="Avenir Book" charset="0"/>
            </a:endParaRPr>
          </a:p>
        </p:txBody>
      </p:sp>
      <p:sp>
        <p:nvSpPr>
          <p:cNvPr id="183" name="Rectangle 182"/>
          <p:cNvSpPr/>
          <p:nvPr/>
        </p:nvSpPr>
        <p:spPr>
          <a:xfrm>
            <a:off x="1081813" y="2692401"/>
            <a:ext cx="1295326" cy="62595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26"/>
            <a:endParaRPr lang="en-US" sz="1400" dirty="0">
              <a:solidFill>
                <a:srgbClr val="FFFFFF"/>
              </a:solidFill>
              <a:latin typeface="Avenir Book" charset="0"/>
              <a:ea typeface="Avenir Book" charset="0"/>
              <a:cs typeface="Avenir Book" charset="0"/>
            </a:endParaRPr>
          </a:p>
        </p:txBody>
      </p:sp>
      <p:sp>
        <p:nvSpPr>
          <p:cNvPr id="184" name="TextBox 183"/>
          <p:cNvSpPr txBox="1"/>
          <p:nvPr/>
        </p:nvSpPr>
        <p:spPr>
          <a:xfrm>
            <a:off x="975542" y="2673683"/>
            <a:ext cx="1512523" cy="665463"/>
          </a:xfrm>
          <a:prstGeom prst="rect">
            <a:avLst/>
          </a:prstGeom>
          <a:noFill/>
          <a:effectLst/>
        </p:spPr>
        <p:txBody>
          <a:bodyPr wrap="square" lIns="0" tIns="27411" rIns="0" bIns="27411" rtlCol="0" anchor="ctr">
            <a:spAutoFit/>
          </a:bodyPr>
          <a:lstStyle/>
          <a:p>
            <a:pPr algn="ctr" defTabSz="913578">
              <a:lnSpc>
                <a:spcPts val="1625"/>
              </a:lnSpc>
              <a:defRPr/>
            </a:pPr>
            <a:r>
              <a:rPr lang="en-US" altLang="en-US" sz="1200" kern="0" dirty="0">
                <a:solidFill>
                  <a:srgbClr val="FFFFFF"/>
                </a:solidFill>
                <a:latin typeface="Avenir Book" charset="0"/>
                <a:ea typeface="Avenir Book" charset="0"/>
                <a:cs typeface="Avenir Book" charset="0"/>
              </a:rPr>
              <a:t>Policy &amp; </a:t>
            </a:r>
          </a:p>
          <a:p>
            <a:pPr algn="ctr" defTabSz="913578">
              <a:lnSpc>
                <a:spcPts val="1625"/>
              </a:lnSpc>
              <a:defRPr/>
            </a:pPr>
            <a:r>
              <a:rPr lang="en-US" altLang="en-US" sz="1200" kern="0" dirty="0">
                <a:solidFill>
                  <a:srgbClr val="FFFFFF"/>
                </a:solidFill>
                <a:latin typeface="Avenir Book" charset="0"/>
                <a:ea typeface="Avenir Book" charset="0"/>
                <a:cs typeface="Avenir Book" charset="0"/>
              </a:rPr>
              <a:t>Compliance</a:t>
            </a:r>
          </a:p>
          <a:p>
            <a:pPr algn="ctr" defTabSz="913578">
              <a:lnSpc>
                <a:spcPts val="1625"/>
              </a:lnSpc>
              <a:defRPr/>
            </a:pPr>
            <a:r>
              <a:rPr lang="en-US" altLang="en-US" sz="1200" kern="0" dirty="0">
                <a:solidFill>
                  <a:srgbClr val="FFFFFF"/>
                </a:solidFill>
                <a:latin typeface="Avenir Book" charset="0"/>
                <a:ea typeface="Avenir Book" charset="0"/>
                <a:cs typeface="Avenir Book" charset="0"/>
              </a:rPr>
              <a:t>Management</a:t>
            </a:r>
          </a:p>
        </p:txBody>
      </p:sp>
      <p:sp>
        <p:nvSpPr>
          <p:cNvPr id="187" name="Rectangle 186"/>
          <p:cNvSpPr/>
          <p:nvPr/>
        </p:nvSpPr>
        <p:spPr>
          <a:xfrm>
            <a:off x="2528294" y="1588832"/>
            <a:ext cx="1295326" cy="1194964"/>
          </a:xfrm>
          <a:prstGeom prst="rect">
            <a:avLst/>
          </a:prstGeom>
          <a:solidFill>
            <a:schemeClr val="bg1">
              <a:alpha val="9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26"/>
            <a:endParaRPr lang="en-US" sz="1050" dirty="0">
              <a:solidFill>
                <a:srgbClr val="FFFFFF"/>
              </a:solidFill>
              <a:latin typeface="Avenir Book" charset="0"/>
              <a:ea typeface="Avenir Book" charset="0"/>
              <a:cs typeface="Avenir Book" charset="0"/>
            </a:endParaRPr>
          </a:p>
        </p:txBody>
      </p:sp>
      <p:sp>
        <p:nvSpPr>
          <p:cNvPr id="188" name="Rectangle 187"/>
          <p:cNvSpPr/>
          <p:nvPr/>
        </p:nvSpPr>
        <p:spPr>
          <a:xfrm>
            <a:off x="2528293" y="2692401"/>
            <a:ext cx="1295326" cy="625954"/>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26"/>
            <a:endParaRPr lang="en-US" sz="1400" dirty="0">
              <a:solidFill>
                <a:srgbClr val="FFFFFF"/>
              </a:solidFill>
              <a:latin typeface="Avenir Book" charset="0"/>
              <a:ea typeface="Avenir Book" charset="0"/>
              <a:cs typeface="Avenir Book" charset="0"/>
            </a:endParaRPr>
          </a:p>
        </p:txBody>
      </p:sp>
      <p:sp>
        <p:nvSpPr>
          <p:cNvPr id="189" name="TextBox 188"/>
          <p:cNvSpPr txBox="1"/>
          <p:nvPr/>
        </p:nvSpPr>
        <p:spPr>
          <a:xfrm>
            <a:off x="2422021" y="2773658"/>
            <a:ext cx="1512523" cy="465512"/>
          </a:xfrm>
          <a:prstGeom prst="rect">
            <a:avLst/>
          </a:prstGeom>
          <a:noFill/>
          <a:effectLst/>
        </p:spPr>
        <p:txBody>
          <a:bodyPr wrap="square" lIns="0" tIns="27411" rIns="0" bIns="27411" rtlCol="0" anchor="ctr">
            <a:spAutoFit/>
          </a:bodyPr>
          <a:lstStyle/>
          <a:p>
            <a:pPr algn="ctr" defTabSz="913578">
              <a:lnSpc>
                <a:spcPts val="1625"/>
              </a:lnSpc>
              <a:defRPr/>
            </a:pPr>
            <a:r>
              <a:rPr lang="en-US" altLang="en-US" sz="1200" kern="0" dirty="0">
                <a:solidFill>
                  <a:srgbClr val="FFFFFF"/>
                </a:solidFill>
                <a:latin typeface="Avenir Book" charset="0"/>
                <a:ea typeface="Avenir Book" charset="0"/>
                <a:cs typeface="Avenir Book" charset="0"/>
              </a:rPr>
              <a:t>Risk</a:t>
            </a:r>
          </a:p>
          <a:p>
            <a:pPr algn="ctr" defTabSz="913578">
              <a:lnSpc>
                <a:spcPts val="1625"/>
              </a:lnSpc>
              <a:defRPr/>
            </a:pPr>
            <a:r>
              <a:rPr lang="en-US" altLang="en-US" sz="1200" kern="0" dirty="0">
                <a:solidFill>
                  <a:srgbClr val="FFFFFF"/>
                </a:solidFill>
                <a:latin typeface="Avenir Book" charset="0"/>
                <a:ea typeface="Avenir Book" charset="0"/>
                <a:cs typeface="Avenir Book" charset="0"/>
              </a:rPr>
              <a:t>Management</a:t>
            </a:r>
          </a:p>
        </p:txBody>
      </p:sp>
      <p:sp>
        <p:nvSpPr>
          <p:cNvPr id="159" name="Freeform 17"/>
          <p:cNvSpPr>
            <a:spLocks noChangeAspect="1" noEditPoints="1"/>
          </p:cNvSpPr>
          <p:nvPr/>
        </p:nvSpPr>
        <p:spPr bwMode="auto">
          <a:xfrm>
            <a:off x="2875218" y="1800324"/>
            <a:ext cx="601476" cy="684146"/>
          </a:xfrm>
          <a:custGeom>
            <a:avLst/>
            <a:gdLst>
              <a:gd name="T0" fmla="*/ 140 w 176"/>
              <a:gd name="T1" fmla="*/ 100 h 200"/>
              <a:gd name="T2" fmla="*/ 140 w 176"/>
              <a:gd name="T3" fmla="*/ 52 h 200"/>
              <a:gd name="T4" fmla="*/ 88 w 176"/>
              <a:gd name="T5" fmla="*/ 0 h 200"/>
              <a:gd name="T6" fmla="*/ 88 w 176"/>
              <a:gd name="T7" fmla="*/ 0 h 200"/>
              <a:gd name="T8" fmla="*/ 36 w 176"/>
              <a:gd name="T9" fmla="*/ 52 h 200"/>
              <a:gd name="T10" fmla="*/ 36 w 176"/>
              <a:gd name="T11" fmla="*/ 100 h 200"/>
              <a:gd name="T12" fmla="*/ 0 w 176"/>
              <a:gd name="T13" fmla="*/ 100 h 200"/>
              <a:gd name="T14" fmla="*/ 0 w 176"/>
              <a:gd name="T15" fmla="*/ 200 h 200"/>
              <a:gd name="T16" fmla="*/ 176 w 176"/>
              <a:gd name="T17" fmla="*/ 200 h 200"/>
              <a:gd name="T18" fmla="*/ 176 w 176"/>
              <a:gd name="T19" fmla="*/ 100 h 200"/>
              <a:gd name="T20" fmla="*/ 140 w 176"/>
              <a:gd name="T21" fmla="*/ 100 h 200"/>
              <a:gd name="T22" fmla="*/ 44 w 176"/>
              <a:gd name="T23" fmla="*/ 52 h 200"/>
              <a:gd name="T24" fmla="*/ 88 w 176"/>
              <a:gd name="T25" fmla="*/ 8 h 200"/>
              <a:gd name="T26" fmla="*/ 88 w 176"/>
              <a:gd name="T27" fmla="*/ 8 h 200"/>
              <a:gd name="T28" fmla="*/ 132 w 176"/>
              <a:gd name="T29" fmla="*/ 52 h 200"/>
              <a:gd name="T30" fmla="*/ 132 w 176"/>
              <a:gd name="T31" fmla="*/ 100 h 200"/>
              <a:gd name="T32" fmla="*/ 44 w 176"/>
              <a:gd name="T33" fmla="*/ 100 h 200"/>
              <a:gd name="T34" fmla="*/ 44 w 176"/>
              <a:gd name="T35" fmla="*/ 52 h 200"/>
              <a:gd name="T36" fmla="*/ 168 w 176"/>
              <a:gd name="T37" fmla="*/ 192 h 200"/>
              <a:gd name="T38" fmla="*/ 8 w 176"/>
              <a:gd name="T39" fmla="*/ 192 h 200"/>
              <a:gd name="T40" fmla="*/ 8 w 176"/>
              <a:gd name="T41" fmla="*/ 108 h 200"/>
              <a:gd name="T42" fmla="*/ 36 w 176"/>
              <a:gd name="T43" fmla="*/ 108 h 200"/>
              <a:gd name="T44" fmla="*/ 140 w 176"/>
              <a:gd name="T45" fmla="*/ 108 h 200"/>
              <a:gd name="T46" fmla="*/ 168 w 176"/>
              <a:gd name="T47" fmla="*/ 108 h 200"/>
              <a:gd name="T48" fmla="*/ 168 w 176"/>
              <a:gd name="T49" fmla="*/ 192 h 200"/>
              <a:gd name="T50" fmla="*/ 88 w 176"/>
              <a:gd name="T51" fmla="*/ 124 h 200"/>
              <a:gd name="T52" fmla="*/ 72 w 176"/>
              <a:gd name="T53" fmla="*/ 140 h 200"/>
              <a:gd name="T54" fmla="*/ 88 w 176"/>
              <a:gd name="T55" fmla="*/ 156 h 200"/>
              <a:gd name="T56" fmla="*/ 88 w 176"/>
              <a:gd name="T57" fmla="*/ 156 h 200"/>
              <a:gd name="T58" fmla="*/ 104 w 176"/>
              <a:gd name="T59" fmla="*/ 140 h 200"/>
              <a:gd name="T60" fmla="*/ 88 w 176"/>
              <a:gd name="T61" fmla="*/ 124 h 200"/>
              <a:gd name="T62" fmla="*/ 88 w 176"/>
              <a:gd name="T63" fmla="*/ 148 h 200"/>
              <a:gd name="T64" fmla="*/ 88 w 176"/>
              <a:gd name="T65" fmla="*/ 148 h 200"/>
              <a:gd name="T66" fmla="*/ 80 w 176"/>
              <a:gd name="T67" fmla="*/ 140 h 200"/>
              <a:gd name="T68" fmla="*/ 88 w 176"/>
              <a:gd name="T69" fmla="*/ 132 h 200"/>
              <a:gd name="T70" fmla="*/ 96 w 176"/>
              <a:gd name="T71" fmla="*/ 140 h 200"/>
              <a:gd name="T72" fmla="*/ 88 w 176"/>
              <a:gd name="T73" fmla="*/ 148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6" h="200">
                <a:moveTo>
                  <a:pt x="140" y="100"/>
                </a:moveTo>
                <a:cubicBezTo>
                  <a:pt x="140" y="52"/>
                  <a:pt x="140" y="52"/>
                  <a:pt x="140" y="52"/>
                </a:cubicBezTo>
                <a:cubicBezTo>
                  <a:pt x="140" y="23"/>
                  <a:pt x="117" y="0"/>
                  <a:pt x="88" y="0"/>
                </a:cubicBezTo>
                <a:cubicBezTo>
                  <a:pt x="88" y="0"/>
                  <a:pt x="88" y="0"/>
                  <a:pt x="88" y="0"/>
                </a:cubicBezTo>
                <a:cubicBezTo>
                  <a:pt x="59" y="0"/>
                  <a:pt x="36" y="23"/>
                  <a:pt x="36" y="52"/>
                </a:cubicBezTo>
                <a:cubicBezTo>
                  <a:pt x="36" y="100"/>
                  <a:pt x="36" y="100"/>
                  <a:pt x="36" y="100"/>
                </a:cubicBezTo>
                <a:cubicBezTo>
                  <a:pt x="0" y="100"/>
                  <a:pt x="0" y="100"/>
                  <a:pt x="0" y="100"/>
                </a:cubicBezTo>
                <a:cubicBezTo>
                  <a:pt x="0" y="200"/>
                  <a:pt x="0" y="200"/>
                  <a:pt x="0" y="200"/>
                </a:cubicBezTo>
                <a:cubicBezTo>
                  <a:pt x="176" y="200"/>
                  <a:pt x="176" y="200"/>
                  <a:pt x="176" y="200"/>
                </a:cubicBezTo>
                <a:cubicBezTo>
                  <a:pt x="176" y="100"/>
                  <a:pt x="176" y="100"/>
                  <a:pt x="176" y="100"/>
                </a:cubicBezTo>
                <a:lnTo>
                  <a:pt x="140" y="100"/>
                </a:lnTo>
                <a:close/>
                <a:moveTo>
                  <a:pt x="44" y="52"/>
                </a:moveTo>
                <a:cubicBezTo>
                  <a:pt x="44" y="28"/>
                  <a:pt x="64" y="8"/>
                  <a:pt x="88" y="8"/>
                </a:cubicBezTo>
                <a:cubicBezTo>
                  <a:pt x="88" y="8"/>
                  <a:pt x="88" y="8"/>
                  <a:pt x="88" y="8"/>
                </a:cubicBezTo>
                <a:cubicBezTo>
                  <a:pt x="112" y="8"/>
                  <a:pt x="132" y="28"/>
                  <a:pt x="132" y="52"/>
                </a:cubicBezTo>
                <a:cubicBezTo>
                  <a:pt x="132" y="100"/>
                  <a:pt x="132" y="100"/>
                  <a:pt x="132" y="100"/>
                </a:cubicBezTo>
                <a:cubicBezTo>
                  <a:pt x="44" y="100"/>
                  <a:pt x="44" y="100"/>
                  <a:pt x="44" y="100"/>
                </a:cubicBezTo>
                <a:lnTo>
                  <a:pt x="44" y="52"/>
                </a:lnTo>
                <a:close/>
                <a:moveTo>
                  <a:pt x="168" y="192"/>
                </a:moveTo>
                <a:cubicBezTo>
                  <a:pt x="8" y="192"/>
                  <a:pt x="8" y="192"/>
                  <a:pt x="8" y="192"/>
                </a:cubicBezTo>
                <a:cubicBezTo>
                  <a:pt x="8" y="108"/>
                  <a:pt x="8" y="108"/>
                  <a:pt x="8" y="108"/>
                </a:cubicBezTo>
                <a:cubicBezTo>
                  <a:pt x="36" y="108"/>
                  <a:pt x="36" y="108"/>
                  <a:pt x="36" y="108"/>
                </a:cubicBezTo>
                <a:cubicBezTo>
                  <a:pt x="140" y="108"/>
                  <a:pt x="140" y="108"/>
                  <a:pt x="140" y="108"/>
                </a:cubicBezTo>
                <a:cubicBezTo>
                  <a:pt x="168" y="108"/>
                  <a:pt x="168" y="108"/>
                  <a:pt x="168" y="108"/>
                </a:cubicBezTo>
                <a:lnTo>
                  <a:pt x="168" y="192"/>
                </a:lnTo>
                <a:close/>
                <a:moveTo>
                  <a:pt x="88" y="124"/>
                </a:moveTo>
                <a:cubicBezTo>
                  <a:pt x="79" y="124"/>
                  <a:pt x="72" y="131"/>
                  <a:pt x="72" y="140"/>
                </a:cubicBezTo>
                <a:cubicBezTo>
                  <a:pt x="72" y="149"/>
                  <a:pt x="79" y="156"/>
                  <a:pt x="88" y="156"/>
                </a:cubicBezTo>
                <a:cubicBezTo>
                  <a:pt x="88" y="156"/>
                  <a:pt x="88" y="156"/>
                  <a:pt x="88" y="156"/>
                </a:cubicBezTo>
                <a:cubicBezTo>
                  <a:pt x="97" y="156"/>
                  <a:pt x="104" y="149"/>
                  <a:pt x="104" y="140"/>
                </a:cubicBezTo>
                <a:cubicBezTo>
                  <a:pt x="104" y="131"/>
                  <a:pt x="97" y="124"/>
                  <a:pt x="88" y="124"/>
                </a:cubicBezTo>
                <a:close/>
                <a:moveTo>
                  <a:pt x="88" y="148"/>
                </a:moveTo>
                <a:cubicBezTo>
                  <a:pt x="88" y="148"/>
                  <a:pt x="88" y="148"/>
                  <a:pt x="88" y="148"/>
                </a:cubicBezTo>
                <a:cubicBezTo>
                  <a:pt x="84" y="148"/>
                  <a:pt x="80" y="144"/>
                  <a:pt x="80" y="140"/>
                </a:cubicBezTo>
                <a:cubicBezTo>
                  <a:pt x="80" y="136"/>
                  <a:pt x="84" y="132"/>
                  <a:pt x="88" y="132"/>
                </a:cubicBezTo>
                <a:cubicBezTo>
                  <a:pt x="92" y="132"/>
                  <a:pt x="96" y="136"/>
                  <a:pt x="96" y="140"/>
                </a:cubicBezTo>
                <a:cubicBezTo>
                  <a:pt x="96" y="144"/>
                  <a:pt x="92" y="148"/>
                  <a:pt x="88" y="148"/>
                </a:cubicBezTo>
                <a:close/>
              </a:path>
            </a:pathLst>
          </a:custGeom>
          <a:solidFill>
            <a:schemeClr val="accent5"/>
          </a:solidFill>
          <a:ln>
            <a:noFill/>
          </a:ln>
          <a:extLst/>
        </p:spPr>
        <p:txBody>
          <a:bodyPr vert="horz" wrap="square" lIns="91367" tIns="45683" rIns="91367" bIns="45683" numCol="1" anchor="t" anchorCtr="0" compatLnSpc="1">
            <a:prstTxWarp prst="textNoShape">
              <a:avLst/>
            </a:prstTxWarp>
          </a:bodyPr>
          <a:lstStyle/>
          <a:p>
            <a:pPr defTabSz="456926"/>
            <a:endParaRPr lang="en-US" sz="2397">
              <a:solidFill>
                <a:srgbClr val="FFFFFF"/>
              </a:solidFill>
              <a:latin typeface="Avenir Book" charset="0"/>
              <a:ea typeface="Avenir Book" charset="0"/>
              <a:cs typeface="Avenir Book" charset="0"/>
            </a:endParaRPr>
          </a:p>
        </p:txBody>
      </p:sp>
      <p:grpSp>
        <p:nvGrpSpPr>
          <p:cNvPr id="111" name="Group 110"/>
          <p:cNvGrpSpPr/>
          <p:nvPr/>
        </p:nvGrpSpPr>
        <p:grpSpPr>
          <a:xfrm>
            <a:off x="5294500" y="1595440"/>
            <a:ext cx="1512523" cy="1729642"/>
            <a:chOff x="5294080" y="1594483"/>
            <a:chExt cx="1513311" cy="1730544"/>
          </a:xfrm>
        </p:grpSpPr>
        <p:sp>
          <p:nvSpPr>
            <p:cNvPr id="118" name="Rectangle 117"/>
            <p:cNvSpPr/>
            <p:nvPr/>
          </p:nvSpPr>
          <p:spPr>
            <a:xfrm>
              <a:off x="5405872" y="1594483"/>
              <a:ext cx="1296000" cy="1195586"/>
            </a:xfrm>
            <a:prstGeom prst="rect">
              <a:avLst/>
            </a:prstGeom>
            <a:solidFill>
              <a:schemeClr val="bg1">
                <a:alpha val="9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26"/>
              <a:endParaRPr lang="en-US" sz="1050" dirty="0">
                <a:solidFill>
                  <a:srgbClr val="FFFFFF"/>
                </a:solidFill>
                <a:latin typeface="Avenir Book" charset="0"/>
                <a:ea typeface="Avenir Book" charset="0"/>
                <a:cs typeface="Avenir Book" charset="0"/>
              </a:endParaRPr>
            </a:p>
          </p:txBody>
        </p:sp>
        <p:sp>
          <p:nvSpPr>
            <p:cNvPr id="119" name="Rectangle 118"/>
            <p:cNvSpPr/>
            <p:nvPr/>
          </p:nvSpPr>
          <p:spPr>
            <a:xfrm>
              <a:off x="5401559" y="2698627"/>
              <a:ext cx="1306800" cy="626400"/>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26"/>
              <a:endParaRPr lang="en-US" sz="1400" dirty="0">
                <a:solidFill>
                  <a:srgbClr val="FFFFFF"/>
                </a:solidFill>
                <a:latin typeface="Avenir Book" charset="0"/>
                <a:ea typeface="Avenir Book" charset="0"/>
                <a:cs typeface="Avenir Book" charset="0"/>
              </a:endParaRPr>
            </a:p>
          </p:txBody>
        </p:sp>
        <p:sp>
          <p:nvSpPr>
            <p:cNvPr id="121" name="TextBox 120"/>
            <p:cNvSpPr txBox="1"/>
            <p:nvPr/>
          </p:nvSpPr>
          <p:spPr>
            <a:xfrm>
              <a:off x="5294080" y="2788895"/>
              <a:ext cx="1513311" cy="465754"/>
            </a:xfrm>
            <a:prstGeom prst="rect">
              <a:avLst/>
            </a:prstGeom>
            <a:noFill/>
            <a:effectLst/>
          </p:spPr>
          <p:txBody>
            <a:bodyPr wrap="square" lIns="0" tIns="27411" rIns="0" bIns="27411" rtlCol="0" anchor="ctr">
              <a:spAutoFit/>
            </a:bodyPr>
            <a:lstStyle>
              <a:defPPr>
                <a:defRPr lang="en-US"/>
              </a:defPPr>
              <a:lvl1pPr algn="ctr" defTabSz="914126">
                <a:lnSpc>
                  <a:spcPts val="1625"/>
                </a:lnSpc>
                <a:defRPr sz="1200" kern="0">
                  <a:solidFill>
                    <a:srgbClr val="FFFFFF"/>
                  </a:solidFill>
                  <a:latin typeface="Avenir Book" charset="0"/>
                  <a:ea typeface="Avenir Book" charset="0"/>
                  <a:cs typeface="Avenir Book" charset="0"/>
                </a:defRPr>
              </a:lvl1pPr>
            </a:lstStyle>
            <a:p>
              <a:pPr defTabSz="913578"/>
              <a:r>
                <a:rPr lang="en-US" altLang="en-US" dirty="0"/>
                <a:t>Vendor Risk</a:t>
              </a:r>
            </a:p>
            <a:p>
              <a:pPr defTabSz="913578"/>
              <a:r>
                <a:rPr lang="en-US" altLang="en-US" dirty="0"/>
                <a:t>Management</a:t>
              </a:r>
            </a:p>
          </p:txBody>
        </p:sp>
        <p:pic>
          <p:nvPicPr>
            <p:cNvPr id="44" name="Picture 43"/>
            <p:cNvPicPr>
              <a:picLocks noChangeAspect="1"/>
            </p:cNvPicPr>
            <p:nvPr/>
          </p:nvPicPr>
          <p:blipFill>
            <a:blip r:embed="rId3" cstate="email">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5629247" y="1704272"/>
              <a:ext cx="905489" cy="905489"/>
            </a:xfrm>
            <a:prstGeom prst="rect">
              <a:avLst/>
            </a:prstGeom>
          </p:spPr>
        </p:pic>
      </p:grpSp>
      <p:pic>
        <p:nvPicPr>
          <p:cNvPr id="21" name="Picture 20"/>
          <p:cNvPicPr>
            <a:picLocks noChangeAspect="1"/>
          </p:cNvPicPr>
          <p:nvPr/>
        </p:nvPicPr>
        <p:blipFill>
          <a:blip r:embed="rId4" cstate="email">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1375109" y="1806813"/>
            <a:ext cx="708735" cy="708735"/>
          </a:xfrm>
          <a:prstGeom prst="rect">
            <a:avLst/>
          </a:prstGeom>
        </p:spPr>
      </p:pic>
      <p:sp>
        <p:nvSpPr>
          <p:cNvPr id="132" name="Rectangle 131"/>
          <p:cNvSpPr/>
          <p:nvPr/>
        </p:nvSpPr>
        <p:spPr>
          <a:xfrm>
            <a:off x="7169940" y="1587918"/>
            <a:ext cx="1295326" cy="1194965"/>
          </a:xfrm>
          <a:prstGeom prst="rect">
            <a:avLst/>
          </a:prstGeom>
          <a:solidFill>
            <a:schemeClr val="bg1">
              <a:alpha val="90000"/>
            </a:schemeClr>
          </a:solidFill>
          <a:ln>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26"/>
            <a:endParaRPr lang="en-US" sz="1050" dirty="0">
              <a:solidFill>
                <a:srgbClr val="FFFFFF"/>
              </a:solidFill>
              <a:latin typeface="Avenir Book" charset="0"/>
              <a:ea typeface="Avenir Book" charset="0"/>
              <a:cs typeface="Avenir Book" charset="0"/>
            </a:endParaRPr>
          </a:p>
        </p:txBody>
      </p:sp>
      <p:sp>
        <p:nvSpPr>
          <p:cNvPr id="133" name="Rectangle 132"/>
          <p:cNvSpPr/>
          <p:nvPr/>
        </p:nvSpPr>
        <p:spPr>
          <a:xfrm>
            <a:off x="7169939" y="2691488"/>
            <a:ext cx="1295326" cy="625954"/>
          </a:xfrm>
          <a:prstGeom prst="rect">
            <a:avLst/>
          </a:prstGeom>
          <a:solidFill>
            <a:srgbClr val="51A78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26"/>
            <a:endParaRPr lang="en-US" sz="1400" dirty="0">
              <a:solidFill>
                <a:srgbClr val="FFFFFF"/>
              </a:solidFill>
              <a:latin typeface="Avenir Book" charset="0"/>
              <a:ea typeface="Avenir Book" charset="0"/>
              <a:cs typeface="Avenir Book" charset="0"/>
            </a:endParaRPr>
          </a:p>
        </p:txBody>
      </p:sp>
      <p:sp>
        <p:nvSpPr>
          <p:cNvPr id="134" name="Freeform 49"/>
          <p:cNvSpPr>
            <a:spLocks noChangeAspect="1" noEditPoints="1"/>
          </p:cNvSpPr>
          <p:nvPr/>
        </p:nvSpPr>
        <p:spPr bwMode="auto">
          <a:xfrm>
            <a:off x="7511796" y="1800326"/>
            <a:ext cx="611612" cy="694575"/>
          </a:xfrm>
          <a:custGeom>
            <a:avLst/>
            <a:gdLst>
              <a:gd name="T0" fmla="*/ 128 w 206"/>
              <a:gd name="T1" fmla="*/ 234 h 234"/>
              <a:gd name="T2" fmla="*/ 135 w 206"/>
              <a:gd name="T3" fmla="*/ 220 h 234"/>
              <a:gd name="T4" fmla="*/ 112 w 206"/>
              <a:gd name="T5" fmla="*/ 106 h 234"/>
              <a:gd name="T6" fmla="*/ 92 w 206"/>
              <a:gd name="T7" fmla="*/ 159 h 234"/>
              <a:gd name="T8" fmla="*/ 81 w 206"/>
              <a:gd name="T9" fmla="*/ 171 h 234"/>
              <a:gd name="T10" fmla="*/ 84 w 206"/>
              <a:gd name="T11" fmla="*/ 155 h 234"/>
              <a:gd name="T12" fmla="*/ 84 w 206"/>
              <a:gd name="T13" fmla="*/ 137 h 234"/>
              <a:gd name="T14" fmla="*/ 72 w 206"/>
              <a:gd name="T15" fmla="*/ 162 h 234"/>
              <a:gd name="T16" fmla="*/ 68 w 206"/>
              <a:gd name="T17" fmla="*/ 220 h 234"/>
              <a:gd name="T18" fmla="*/ 74 w 206"/>
              <a:gd name="T19" fmla="*/ 234 h 234"/>
              <a:gd name="T20" fmla="*/ 61 w 206"/>
              <a:gd name="T21" fmla="*/ 226 h 234"/>
              <a:gd name="T22" fmla="*/ 8 w 206"/>
              <a:gd name="T23" fmla="*/ 138 h 234"/>
              <a:gd name="T24" fmla="*/ 21 w 206"/>
              <a:gd name="T25" fmla="*/ 105 h 234"/>
              <a:gd name="T26" fmla="*/ 33 w 206"/>
              <a:gd name="T27" fmla="*/ 69 h 234"/>
              <a:gd name="T28" fmla="*/ 34 w 206"/>
              <a:gd name="T29" fmla="*/ 53 h 234"/>
              <a:gd name="T30" fmla="*/ 42 w 206"/>
              <a:gd name="T31" fmla="*/ 67 h 234"/>
              <a:gd name="T32" fmla="*/ 50 w 206"/>
              <a:gd name="T33" fmla="*/ 93 h 234"/>
              <a:gd name="T34" fmla="*/ 83 w 206"/>
              <a:gd name="T35" fmla="*/ 7 h 234"/>
              <a:gd name="T36" fmla="*/ 82 w 206"/>
              <a:gd name="T37" fmla="*/ 0 h 234"/>
              <a:gd name="T38" fmla="*/ 89 w 206"/>
              <a:gd name="T39" fmla="*/ 2 h 234"/>
              <a:gd name="T40" fmla="*/ 150 w 206"/>
              <a:gd name="T41" fmla="*/ 75 h 234"/>
              <a:gd name="T42" fmla="*/ 148 w 206"/>
              <a:gd name="T43" fmla="*/ 49 h 234"/>
              <a:gd name="T44" fmla="*/ 141 w 206"/>
              <a:gd name="T45" fmla="*/ 33 h 234"/>
              <a:gd name="T46" fmla="*/ 155 w 206"/>
              <a:gd name="T47" fmla="*/ 43 h 234"/>
              <a:gd name="T48" fmla="*/ 203 w 206"/>
              <a:gd name="T49" fmla="*/ 143 h 234"/>
              <a:gd name="T50" fmla="*/ 141 w 206"/>
              <a:gd name="T51" fmla="*/ 226 h 234"/>
              <a:gd name="T52" fmla="*/ 128 w 206"/>
              <a:gd name="T53" fmla="*/ 234 h 234"/>
              <a:gd name="T54" fmla="*/ 40 w 206"/>
              <a:gd name="T55" fmla="*/ 85 h 234"/>
              <a:gd name="T56" fmla="*/ 29 w 206"/>
              <a:gd name="T57" fmla="*/ 109 h 234"/>
              <a:gd name="T58" fmla="*/ 17 w 206"/>
              <a:gd name="T59" fmla="*/ 140 h 234"/>
              <a:gd name="T60" fmla="*/ 54 w 206"/>
              <a:gd name="T61" fmla="*/ 211 h 234"/>
              <a:gd name="T62" fmla="*/ 64 w 206"/>
              <a:gd name="T63" fmla="*/ 156 h 234"/>
              <a:gd name="T64" fmla="*/ 79 w 206"/>
              <a:gd name="T65" fmla="*/ 123 h 234"/>
              <a:gd name="T66" fmla="*/ 80 w 206"/>
              <a:gd name="T67" fmla="*/ 113 h 234"/>
              <a:gd name="T68" fmla="*/ 87 w 206"/>
              <a:gd name="T69" fmla="*/ 121 h 234"/>
              <a:gd name="T70" fmla="*/ 94 w 206"/>
              <a:gd name="T71" fmla="*/ 140 h 234"/>
              <a:gd name="T72" fmla="*/ 102 w 206"/>
              <a:gd name="T73" fmla="*/ 97 h 234"/>
              <a:gd name="T74" fmla="*/ 99 w 206"/>
              <a:gd name="T75" fmla="*/ 85 h 234"/>
              <a:gd name="T76" fmla="*/ 109 w 206"/>
              <a:gd name="T77" fmla="*/ 92 h 234"/>
              <a:gd name="T78" fmla="*/ 148 w 206"/>
              <a:gd name="T79" fmla="*/ 211 h 234"/>
              <a:gd name="T80" fmla="*/ 194 w 206"/>
              <a:gd name="T81" fmla="*/ 143 h 234"/>
              <a:gd name="T82" fmla="*/ 161 w 206"/>
              <a:gd name="T83" fmla="*/ 61 h 234"/>
              <a:gd name="T84" fmla="*/ 151 w 206"/>
              <a:gd name="T85" fmla="*/ 89 h 234"/>
              <a:gd name="T86" fmla="*/ 146 w 206"/>
              <a:gd name="T87" fmla="*/ 94 h 234"/>
              <a:gd name="T88" fmla="*/ 144 w 206"/>
              <a:gd name="T89" fmla="*/ 87 h 234"/>
              <a:gd name="T90" fmla="*/ 93 w 206"/>
              <a:gd name="T91" fmla="*/ 14 h 234"/>
              <a:gd name="T92" fmla="*/ 50 w 206"/>
              <a:gd name="T93" fmla="*/ 108 h 234"/>
              <a:gd name="T94" fmla="*/ 43 w 206"/>
              <a:gd name="T95" fmla="*/ 117 h 234"/>
              <a:gd name="T96" fmla="*/ 42 w 206"/>
              <a:gd name="T97" fmla="*/ 105 h 234"/>
              <a:gd name="T98" fmla="*/ 40 w 206"/>
              <a:gd name="T99" fmla="*/ 85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6" h="234">
                <a:moveTo>
                  <a:pt x="128" y="234"/>
                </a:moveTo>
                <a:cubicBezTo>
                  <a:pt x="135" y="220"/>
                  <a:pt x="135" y="220"/>
                  <a:pt x="135" y="220"/>
                </a:cubicBezTo>
                <a:cubicBezTo>
                  <a:pt x="153" y="184"/>
                  <a:pt x="143" y="133"/>
                  <a:pt x="112" y="106"/>
                </a:cubicBezTo>
                <a:cubicBezTo>
                  <a:pt x="111" y="121"/>
                  <a:pt x="106" y="143"/>
                  <a:pt x="92" y="159"/>
                </a:cubicBezTo>
                <a:cubicBezTo>
                  <a:pt x="81" y="171"/>
                  <a:pt x="81" y="171"/>
                  <a:pt x="81" y="171"/>
                </a:cubicBezTo>
                <a:cubicBezTo>
                  <a:pt x="84" y="155"/>
                  <a:pt x="84" y="155"/>
                  <a:pt x="84" y="155"/>
                </a:cubicBezTo>
                <a:cubicBezTo>
                  <a:pt x="86" y="148"/>
                  <a:pt x="85" y="142"/>
                  <a:pt x="84" y="137"/>
                </a:cubicBezTo>
                <a:cubicBezTo>
                  <a:pt x="82" y="144"/>
                  <a:pt x="78" y="153"/>
                  <a:pt x="72" y="162"/>
                </a:cubicBezTo>
                <a:cubicBezTo>
                  <a:pt x="62" y="176"/>
                  <a:pt x="54" y="192"/>
                  <a:pt x="68" y="220"/>
                </a:cubicBezTo>
                <a:cubicBezTo>
                  <a:pt x="74" y="234"/>
                  <a:pt x="74" y="234"/>
                  <a:pt x="74" y="234"/>
                </a:cubicBezTo>
                <a:cubicBezTo>
                  <a:pt x="61" y="226"/>
                  <a:pt x="61" y="226"/>
                  <a:pt x="61" y="226"/>
                </a:cubicBezTo>
                <a:cubicBezTo>
                  <a:pt x="16" y="201"/>
                  <a:pt x="0" y="175"/>
                  <a:pt x="8" y="138"/>
                </a:cubicBezTo>
                <a:cubicBezTo>
                  <a:pt x="10" y="126"/>
                  <a:pt x="16" y="115"/>
                  <a:pt x="21" y="105"/>
                </a:cubicBezTo>
                <a:cubicBezTo>
                  <a:pt x="27" y="93"/>
                  <a:pt x="33" y="82"/>
                  <a:pt x="33" y="69"/>
                </a:cubicBezTo>
                <a:cubicBezTo>
                  <a:pt x="34" y="53"/>
                  <a:pt x="34" y="53"/>
                  <a:pt x="34" y="53"/>
                </a:cubicBezTo>
                <a:cubicBezTo>
                  <a:pt x="42" y="67"/>
                  <a:pt x="42" y="67"/>
                  <a:pt x="42" y="67"/>
                </a:cubicBezTo>
                <a:cubicBezTo>
                  <a:pt x="47" y="77"/>
                  <a:pt x="49" y="84"/>
                  <a:pt x="50" y="93"/>
                </a:cubicBezTo>
                <a:cubicBezTo>
                  <a:pt x="76" y="60"/>
                  <a:pt x="87" y="31"/>
                  <a:pt x="83" y="7"/>
                </a:cubicBezTo>
                <a:cubicBezTo>
                  <a:pt x="82" y="0"/>
                  <a:pt x="82" y="0"/>
                  <a:pt x="82" y="0"/>
                </a:cubicBezTo>
                <a:cubicBezTo>
                  <a:pt x="89" y="2"/>
                  <a:pt x="89" y="2"/>
                  <a:pt x="89" y="2"/>
                </a:cubicBezTo>
                <a:cubicBezTo>
                  <a:pt x="91" y="2"/>
                  <a:pt x="131" y="16"/>
                  <a:pt x="150" y="75"/>
                </a:cubicBezTo>
                <a:cubicBezTo>
                  <a:pt x="153" y="67"/>
                  <a:pt x="151" y="55"/>
                  <a:pt x="148" y="49"/>
                </a:cubicBezTo>
                <a:cubicBezTo>
                  <a:pt x="141" y="33"/>
                  <a:pt x="141" y="33"/>
                  <a:pt x="141" y="33"/>
                </a:cubicBezTo>
                <a:cubicBezTo>
                  <a:pt x="155" y="43"/>
                  <a:pt x="155" y="43"/>
                  <a:pt x="155" y="43"/>
                </a:cubicBezTo>
                <a:cubicBezTo>
                  <a:pt x="163" y="49"/>
                  <a:pt x="206" y="92"/>
                  <a:pt x="203" y="143"/>
                </a:cubicBezTo>
                <a:cubicBezTo>
                  <a:pt x="201" y="176"/>
                  <a:pt x="180" y="204"/>
                  <a:pt x="141" y="226"/>
                </a:cubicBezTo>
                <a:lnTo>
                  <a:pt x="128" y="234"/>
                </a:lnTo>
                <a:close/>
                <a:moveTo>
                  <a:pt x="40" y="85"/>
                </a:moveTo>
                <a:cubicBezTo>
                  <a:pt x="37" y="94"/>
                  <a:pt x="33" y="102"/>
                  <a:pt x="29" y="109"/>
                </a:cubicBezTo>
                <a:cubicBezTo>
                  <a:pt x="24" y="119"/>
                  <a:pt x="19" y="129"/>
                  <a:pt x="17" y="140"/>
                </a:cubicBezTo>
                <a:cubicBezTo>
                  <a:pt x="12" y="165"/>
                  <a:pt x="17" y="187"/>
                  <a:pt x="54" y="211"/>
                </a:cubicBezTo>
                <a:cubicBezTo>
                  <a:pt x="46" y="186"/>
                  <a:pt x="55" y="170"/>
                  <a:pt x="64" y="156"/>
                </a:cubicBezTo>
                <a:cubicBezTo>
                  <a:pt x="75" y="140"/>
                  <a:pt x="79" y="123"/>
                  <a:pt x="79" y="123"/>
                </a:cubicBezTo>
                <a:cubicBezTo>
                  <a:pt x="80" y="113"/>
                  <a:pt x="80" y="113"/>
                  <a:pt x="80" y="113"/>
                </a:cubicBezTo>
                <a:cubicBezTo>
                  <a:pt x="87" y="121"/>
                  <a:pt x="87" y="121"/>
                  <a:pt x="87" y="121"/>
                </a:cubicBezTo>
                <a:cubicBezTo>
                  <a:pt x="87" y="121"/>
                  <a:pt x="92" y="128"/>
                  <a:pt x="94" y="140"/>
                </a:cubicBezTo>
                <a:cubicBezTo>
                  <a:pt x="102" y="124"/>
                  <a:pt x="104" y="105"/>
                  <a:pt x="102" y="97"/>
                </a:cubicBezTo>
                <a:cubicBezTo>
                  <a:pt x="99" y="85"/>
                  <a:pt x="99" y="85"/>
                  <a:pt x="99" y="85"/>
                </a:cubicBezTo>
                <a:cubicBezTo>
                  <a:pt x="109" y="92"/>
                  <a:pt x="109" y="92"/>
                  <a:pt x="109" y="92"/>
                </a:cubicBezTo>
                <a:cubicBezTo>
                  <a:pt x="146" y="117"/>
                  <a:pt x="162" y="169"/>
                  <a:pt x="148" y="211"/>
                </a:cubicBezTo>
                <a:cubicBezTo>
                  <a:pt x="177" y="192"/>
                  <a:pt x="192" y="169"/>
                  <a:pt x="194" y="143"/>
                </a:cubicBezTo>
                <a:cubicBezTo>
                  <a:pt x="195" y="109"/>
                  <a:pt x="175" y="77"/>
                  <a:pt x="161" y="61"/>
                </a:cubicBezTo>
                <a:cubicBezTo>
                  <a:pt x="161" y="71"/>
                  <a:pt x="159" y="82"/>
                  <a:pt x="151" y="89"/>
                </a:cubicBezTo>
                <a:cubicBezTo>
                  <a:pt x="146" y="94"/>
                  <a:pt x="146" y="94"/>
                  <a:pt x="146" y="94"/>
                </a:cubicBezTo>
                <a:cubicBezTo>
                  <a:pt x="144" y="87"/>
                  <a:pt x="144" y="87"/>
                  <a:pt x="144" y="87"/>
                </a:cubicBezTo>
                <a:cubicBezTo>
                  <a:pt x="131" y="40"/>
                  <a:pt x="105" y="21"/>
                  <a:pt x="93" y="14"/>
                </a:cubicBezTo>
                <a:cubicBezTo>
                  <a:pt x="94" y="41"/>
                  <a:pt x="80" y="72"/>
                  <a:pt x="50" y="108"/>
                </a:cubicBezTo>
                <a:cubicBezTo>
                  <a:pt x="43" y="117"/>
                  <a:pt x="43" y="117"/>
                  <a:pt x="43" y="117"/>
                </a:cubicBezTo>
                <a:cubicBezTo>
                  <a:pt x="42" y="105"/>
                  <a:pt x="42" y="105"/>
                  <a:pt x="42" y="105"/>
                </a:cubicBezTo>
                <a:cubicBezTo>
                  <a:pt x="42" y="98"/>
                  <a:pt x="41" y="91"/>
                  <a:pt x="40" y="85"/>
                </a:cubicBezTo>
                <a:close/>
              </a:path>
            </a:pathLst>
          </a:custGeom>
          <a:solidFill>
            <a:srgbClr val="51A789"/>
          </a:solidFill>
          <a:ln>
            <a:noFill/>
          </a:ln>
        </p:spPr>
        <p:txBody>
          <a:bodyPr vert="horz" wrap="square" lIns="91368" tIns="45684" rIns="91368" bIns="45684" numCol="1" anchor="t" anchorCtr="0" compatLnSpc="1">
            <a:prstTxWarp prst="textNoShape">
              <a:avLst/>
            </a:prstTxWarp>
          </a:bodyPr>
          <a:lstStyle/>
          <a:p>
            <a:pPr defTabSz="913578">
              <a:defRPr/>
            </a:pPr>
            <a:endParaRPr lang="en-US" sz="1796" kern="0">
              <a:solidFill>
                <a:srgbClr val="000000"/>
              </a:solidFill>
              <a:latin typeface="Avenir Book" charset="0"/>
              <a:ea typeface="Avenir Book" charset="0"/>
              <a:cs typeface="Avenir Book" charset="0"/>
            </a:endParaRPr>
          </a:p>
        </p:txBody>
      </p:sp>
      <p:sp>
        <p:nvSpPr>
          <p:cNvPr id="135" name="TextBox 134"/>
          <p:cNvSpPr txBox="1"/>
          <p:nvPr/>
        </p:nvSpPr>
        <p:spPr>
          <a:xfrm>
            <a:off x="7053038" y="2772795"/>
            <a:ext cx="1512523" cy="465406"/>
          </a:xfrm>
          <a:prstGeom prst="rect">
            <a:avLst/>
          </a:prstGeom>
          <a:noFill/>
          <a:effectLst/>
        </p:spPr>
        <p:txBody>
          <a:bodyPr wrap="square" lIns="0" tIns="27411" rIns="0" bIns="27411" rtlCol="0" anchor="ctr">
            <a:spAutoFit/>
          </a:bodyPr>
          <a:lstStyle/>
          <a:p>
            <a:pPr algn="ctr" defTabSz="913578">
              <a:lnSpc>
                <a:spcPts val="1625"/>
              </a:lnSpc>
              <a:defRPr/>
            </a:pPr>
            <a:r>
              <a:rPr lang="en-US" altLang="en-US" sz="1200" kern="0" dirty="0">
                <a:solidFill>
                  <a:srgbClr val="FFFFFF"/>
                </a:solidFill>
                <a:latin typeface="Avenir Book" charset="0"/>
                <a:ea typeface="Avenir Book" charset="0"/>
                <a:cs typeface="Avenir Book" charset="0"/>
              </a:rPr>
              <a:t>Security Incident</a:t>
            </a:r>
          </a:p>
          <a:p>
            <a:pPr algn="ctr" defTabSz="913578">
              <a:lnSpc>
                <a:spcPts val="1625"/>
              </a:lnSpc>
              <a:defRPr/>
            </a:pPr>
            <a:r>
              <a:rPr lang="en-US" altLang="en-US" sz="1200" kern="0" dirty="0">
                <a:solidFill>
                  <a:srgbClr val="FFFFFF"/>
                </a:solidFill>
                <a:latin typeface="Avenir Book" charset="0"/>
                <a:ea typeface="Avenir Book" charset="0"/>
                <a:cs typeface="Avenir Book" charset="0"/>
              </a:rPr>
              <a:t>Response</a:t>
            </a:r>
          </a:p>
        </p:txBody>
      </p:sp>
      <p:sp>
        <p:nvSpPr>
          <p:cNvPr id="137" name="Rectangle 136"/>
          <p:cNvSpPr/>
          <p:nvPr/>
        </p:nvSpPr>
        <p:spPr>
          <a:xfrm>
            <a:off x="8627043" y="1588832"/>
            <a:ext cx="1295326" cy="1194964"/>
          </a:xfrm>
          <a:prstGeom prst="rect">
            <a:avLst/>
          </a:prstGeom>
          <a:solidFill>
            <a:schemeClr val="bg1">
              <a:alpha val="90000"/>
            </a:schemeClr>
          </a:solidFill>
          <a:ln>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26"/>
            <a:endParaRPr lang="en-US" sz="1050" dirty="0">
              <a:solidFill>
                <a:srgbClr val="FFFFFF"/>
              </a:solidFill>
              <a:latin typeface="Avenir Book" charset="0"/>
              <a:ea typeface="Avenir Book" charset="0"/>
              <a:cs typeface="Avenir Book" charset="0"/>
            </a:endParaRPr>
          </a:p>
        </p:txBody>
      </p:sp>
      <p:sp>
        <p:nvSpPr>
          <p:cNvPr id="138" name="Rectangle 137"/>
          <p:cNvSpPr/>
          <p:nvPr/>
        </p:nvSpPr>
        <p:spPr>
          <a:xfrm>
            <a:off x="8627042" y="2692401"/>
            <a:ext cx="1295326" cy="625954"/>
          </a:xfrm>
          <a:prstGeom prst="rect">
            <a:avLst/>
          </a:prstGeom>
          <a:solidFill>
            <a:srgbClr val="51A78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26"/>
            <a:endParaRPr lang="en-US" sz="1400" dirty="0">
              <a:solidFill>
                <a:srgbClr val="FFFFFF"/>
              </a:solidFill>
              <a:latin typeface="Avenir Book" charset="0"/>
              <a:ea typeface="Avenir Book" charset="0"/>
              <a:cs typeface="Avenir Book" charset="0"/>
            </a:endParaRPr>
          </a:p>
        </p:txBody>
      </p:sp>
      <p:sp>
        <p:nvSpPr>
          <p:cNvPr id="139" name="TextBox 138"/>
          <p:cNvSpPr txBox="1"/>
          <p:nvPr/>
        </p:nvSpPr>
        <p:spPr>
          <a:xfrm>
            <a:off x="8520770" y="2773710"/>
            <a:ext cx="1512523" cy="465406"/>
          </a:xfrm>
          <a:prstGeom prst="rect">
            <a:avLst/>
          </a:prstGeom>
          <a:noFill/>
          <a:effectLst/>
        </p:spPr>
        <p:txBody>
          <a:bodyPr wrap="square" lIns="0" tIns="27411" rIns="0" bIns="27411" rtlCol="0" anchor="ctr">
            <a:spAutoFit/>
          </a:bodyPr>
          <a:lstStyle/>
          <a:p>
            <a:pPr algn="ctr" defTabSz="913578">
              <a:lnSpc>
                <a:spcPts val="1625"/>
              </a:lnSpc>
              <a:defRPr/>
            </a:pPr>
            <a:r>
              <a:rPr lang="en-US" altLang="en-US" sz="1200" kern="0" dirty="0">
                <a:solidFill>
                  <a:srgbClr val="FFFFFF"/>
                </a:solidFill>
                <a:latin typeface="Avenir Book" charset="0"/>
                <a:ea typeface="Avenir Book" charset="0"/>
                <a:cs typeface="Avenir Book" charset="0"/>
              </a:rPr>
              <a:t>Vulnerability</a:t>
            </a:r>
          </a:p>
          <a:p>
            <a:pPr algn="ctr" defTabSz="913578">
              <a:lnSpc>
                <a:spcPts val="1625"/>
              </a:lnSpc>
              <a:defRPr/>
            </a:pPr>
            <a:r>
              <a:rPr lang="en-US" altLang="en-US" sz="1200" kern="0" dirty="0">
                <a:solidFill>
                  <a:srgbClr val="FFFFFF"/>
                </a:solidFill>
                <a:latin typeface="Avenir Book" charset="0"/>
                <a:ea typeface="Avenir Book" charset="0"/>
                <a:cs typeface="Avenir Book" charset="0"/>
              </a:rPr>
              <a:t>Response</a:t>
            </a:r>
          </a:p>
        </p:txBody>
      </p:sp>
      <p:sp>
        <p:nvSpPr>
          <p:cNvPr id="140" name="Freeform 9"/>
          <p:cNvSpPr>
            <a:spLocks noEditPoints="1"/>
          </p:cNvSpPr>
          <p:nvPr/>
        </p:nvSpPr>
        <p:spPr bwMode="auto">
          <a:xfrm>
            <a:off x="9007579" y="1851861"/>
            <a:ext cx="543304" cy="618637"/>
          </a:xfrm>
          <a:custGeom>
            <a:avLst/>
            <a:gdLst>
              <a:gd name="T0" fmla="*/ 2435 w 4571"/>
              <a:gd name="T1" fmla="*/ 37 h 5231"/>
              <a:gd name="T2" fmla="*/ 2160 w 4571"/>
              <a:gd name="T3" fmla="*/ 0 h 5231"/>
              <a:gd name="T4" fmla="*/ 1143 w 4571"/>
              <a:gd name="T5" fmla="*/ 735 h 5231"/>
              <a:gd name="T6" fmla="*/ 0 w 4571"/>
              <a:gd name="T7" fmla="*/ 1143 h 5231"/>
              <a:gd name="T8" fmla="*/ 2286 w 4571"/>
              <a:gd name="T9" fmla="*/ 5231 h 5231"/>
              <a:gd name="T10" fmla="*/ 4571 w 4571"/>
              <a:gd name="T11" fmla="*/ 1143 h 5231"/>
              <a:gd name="T12" fmla="*/ 3428 w 4571"/>
              <a:gd name="T13" fmla="*/ 735 h 5231"/>
              <a:gd name="T14" fmla="*/ 2286 w 4571"/>
              <a:gd name="T15" fmla="*/ 5053 h 5231"/>
              <a:gd name="T16" fmla="*/ 163 w 4571"/>
              <a:gd name="T17" fmla="*/ 898 h 5231"/>
              <a:gd name="T18" fmla="*/ 2246 w 4571"/>
              <a:gd name="T19" fmla="*/ 164 h 5231"/>
              <a:gd name="T20" fmla="*/ 3428 w 4571"/>
              <a:gd name="T21" fmla="*/ 898 h 5231"/>
              <a:gd name="T22" fmla="*/ 4408 w 4571"/>
              <a:gd name="T23" fmla="*/ 1143 h 5231"/>
              <a:gd name="T24" fmla="*/ 2286 w 4571"/>
              <a:gd name="T25" fmla="*/ 490 h 5231"/>
              <a:gd name="T26" fmla="*/ 1143 w 4571"/>
              <a:gd name="T27" fmla="*/ 1143 h 5231"/>
              <a:gd name="T28" fmla="*/ 408 w 4571"/>
              <a:gd name="T29" fmla="*/ 1225 h 5231"/>
              <a:gd name="T30" fmla="*/ 2286 w 4571"/>
              <a:gd name="T31" fmla="*/ 4746 h 5231"/>
              <a:gd name="T32" fmla="*/ 4163 w 4571"/>
              <a:gd name="T33" fmla="*/ 1225 h 5231"/>
              <a:gd name="T34" fmla="*/ 3428 w 4571"/>
              <a:gd name="T35" fmla="*/ 1143 h 5231"/>
              <a:gd name="T36" fmla="*/ 2286 w 4571"/>
              <a:gd name="T37" fmla="*/ 4558 h 5231"/>
              <a:gd name="T38" fmla="*/ 1143 w 4571"/>
              <a:gd name="T39" fmla="*/ 1306 h 5231"/>
              <a:gd name="T40" fmla="*/ 3428 w 4571"/>
              <a:gd name="T41" fmla="*/ 1306 h 5231"/>
              <a:gd name="T42" fmla="*/ 2286 w 4571"/>
              <a:gd name="T43" fmla="*/ 4558 h 5231"/>
              <a:gd name="T44" fmla="*/ 3076 w 4571"/>
              <a:gd name="T45" fmla="*/ 2017 h 5231"/>
              <a:gd name="T46" fmla="*/ 2669 w 4571"/>
              <a:gd name="T47" fmla="*/ 2247 h 5231"/>
              <a:gd name="T48" fmla="*/ 2626 w 4571"/>
              <a:gd name="T49" fmla="*/ 1821 h 5231"/>
              <a:gd name="T50" fmla="*/ 1945 w 4571"/>
              <a:gd name="T51" fmla="*/ 1821 h 5231"/>
              <a:gd name="T52" fmla="*/ 1903 w 4571"/>
              <a:gd name="T53" fmla="*/ 2247 h 5231"/>
              <a:gd name="T54" fmla="*/ 1495 w 4571"/>
              <a:gd name="T55" fmla="*/ 2017 h 5231"/>
              <a:gd name="T56" fmla="*/ 1655 w 4571"/>
              <a:gd name="T57" fmla="*/ 2417 h 5231"/>
              <a:gd name="T58" fmla="*/ 1780 w 4571"/>
              <a:gd name="T59" fmla="*/ 2587 h 5231"/>
              <a:gd name="T60" fmla="*/ 1435 w 4571"/>
              <a:gd name="T61" fmla="*/ 2758 h 5231"/>
              <a:gd name="T62" fmla="*/ 1819 w 4571"/>
              <a:gd name="T63" fmla="*/ 2928 h 5231"/>
              <a:gd name="T64" fmla="*/ 1374 w 4571"/>
              <a:gd name="T65" fmla="*/ 3208 h 5231"/>
              <a:gd name="T66" fmla="*/ 1725 w 4571"/>
              <a:gd name="T67" fmla="*/ 3098 h 5231"/>
              <a:gd name="T68" fmla="*/ 2286 w 4571"/>
              <a:gd name="T69" fmla="*/ 3353 h 5231"/>
              <a:gd name="T70" fmla="*/ 2846 w 4571"/>
              <a:gd name="T71" fmla="*/ 3098 h 5231"/>
              <a:gd name="T72" fmla="*/ 3197 w 4571"/>
              <a:gd name="T73" fmla="*/ 3208 h 5231"/>
              <a:gd name="T74" fmla="*/ 2753 w 4571"/>
              <a:gd name="T75" fmla="*/ 2928 h 5231"/>
              <a:gd name="T76" fmla="*/ 3137 w 4571"/>
              <a:gd name="T77" fmla="*/ 2758 h 5231"/>
              <a:gd name="T78" fmla="*/ 2791 w 4571"/>
              <a:gd name="T79" fmla="*/ 2587 h 5231"/>
              <a:gd name="T80" fmla="*/ 2917 w 4571"/>
              <a:gd name="T81" fmla="*/ 2417 h 5231"/>
              <a:gd name="T82" fmla="*/ 2200 w 4571"/>
              <a:gd name="T83" fmla="*/ 3159 h 5231"/>
              <a:gd name="T84" fmla="*/ 2200 w 4571"/>
              <a:gd name="T85" fmla="*/ 2186 h 5231"/>
              <a:gd name="T86" fmla="*/ 2115 w 4571"/>
              <a:gd name="T87" fmla="*/ 1821 h 5231"/>
              <a:gd name="T88" fmla="*/ 2456 w 4571"/>
              <a:gd name="T89" fmla="*/ 1821 h 5231"/>
              <a:gd name="T90" fmla="*/ 2115 w 4571"/>
              <a:gd name="T91" fmla="*/ 1821 h 5231"/>
              <a:gd name="T92" fmla="*/ 2371 w 4571"/>
              <a:gd name="T93" fmla="*/ 2186 h 5231"/>
              <a:gd name="T94" fmla="*/ 2371 w 4571"/>
              <a:gd name="T95" fmla="*/ 3159 h 5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571" h="5231">
                <a:moveTo>
                  <a:pt x="3428" y="735"/>
                </a:moveTo>
                <a:cubicBezTo>
                  <a:pt x="2908" y="735"/>
                  <a:pt x="2440" y="44"/>
                  <a:pt x="2435" y="37"/>
                </a:cubicBezTo>
                <a:cubicBezTo>
                  <a:pt x="2411" y="0"/>
                  <a:pt x="2411" y="0"/>
                  <a:pt x="2411" y="0"/>
                </a:cubicBezTo>
                <a:cubicBezTo>
                  <a:pt x="2160" y="0"/>
                  <a:pt x="2160" y="0"/>
                  <a:pt x="2160" y="0"/>
                </a:cubicBezTo>
                <a:cubicBezTo>
                  <a:pt x="2136" y="37"/>
                  <a:pt x="2136" y="37"/>
                  <a:pt x="2136" y="37"/>
                </a:cubicBezTo>
                <a:cubicBezTo>
                  <a:pt x="2131" y="44"/>
                  <a:pt x="1663" y="735"/>
                  <a:pt x="1143" y="735"/>
                </a:cubicBezTo>
                <a:cubicBezTo>
                  <a:pt x="0" y="735"/>
                  <a:pt x="0" y="735"/>
                  <a:pt x="0" y="735"/>
                </a:cubicBezTo>
                <a:cubicBezTo>
                  <a:pt x="0" y="1143"/>
                  <a:pt x="0" y="1143"/>
                  <a:pt x="0" y="1143"/>
                </a:cubicBezTo>
                <a:cubicBezTo>
                  <a:pt x="0" y="4264"/>
                  <a:pt x="2232" y="5209"/>
                  <a:pt x="2255" y="5218"/>
                </a:cubicBezTo>
                <a:cubicBezTo>
                  <a:pt x="2286" y="5231"/>
                  <a:pt x="2286" y="5231"/>
                  <a:pt x="2286" y="5231"/>
                </a:cubicBezTo>
                <a:cubicBezTo>
                  <a:pt x="2316" y="5218"/>
                  <a:pt x="2316" y="5218"/>
                  <a:pt x="2316" y="5218"/>
                </a:cubicBezTo>
                <a:cubicBezTo>
                  <a:pt x="2339" y="5209"/>
                  <a:pt x="4571" y="4264"/>
                  <a:pt x="4571" y="1143"/>
                </a:cubicBezTo>
                <a:cubicBezTo>
                  <a:pt x="4571" y="735"/>
                  <a:pt x="4571" y="735"/>
                  <a:pt x="4571" y="735"/>
                </a:cubicBezTo>
                <a:lnTo>
                  <a:pt x="3428" y="735"/>
                </a:lnTo>
                <a:close/>
                <a:moveTo>
                  <a:pt x="4408" y="1143"/>
                </a:moveTo>
                <a:cubicBezTo>
                  <a:pt x="4408" y="3951"/>
                  <a:pt x="2549" y="4929"/>
                  <a:pt x="2286" y="5053"/>
                </a:cubicBezTo>
                <a:cubicBezTo>
                  <a:pt x="2022" y="4929"/>
                  <a:pt x="163" y="3951"/>
                  <a:pt x="163" y="1143"/>
                </a:cubicBezTo>
                <a:cubicBezTo>
                  <a:pt x="163" y="898"/>
                  <a:pt x="163" y="898"/>
                  <a:pt x="163" y="898"/>
                </a:cubicBezTo>
                <a:cubicBezTo>
                  <a:pt x="1143" y="898"/>
                  <a:pt x="1143" y="898"/>
                  <a:pt x="1143" y="898"/>
                </a:cubicBezTo>
                <a:cubicBezTo>
                  <a:pt x="1681" y="898"/>
                  <a:pt x="2135" y="318"/>
                  <a:pt x="2246" y="164"/>
                </a:cubicBezTo>
                <a:cubicBezTo>
                  <a:pt x="2325" y="164"/>
                  <a:pt x="2325" y="164"/>
                  <a:pt x="2325" y="164"/>
                </a:cubicBezTo>
                <a:cubicBezTo>
                  <a:pt x="2436" y="318"/>
                  <a:pt x="2890" y="898"/>
                  <a:pt x="3428" y="898"/>
                </a:cubicBezTo>
                <a:cubicBezTo>
                  <a:pt x="4408" y="898"/>
                  <a:pt x="4408" y="898"/>
                  <a:pt x="4408" y="898"/>
                </a:cubicBezTo>
                <a:lnTo>
                  <a:pt x="4408" y="1143"/>
                </a:lnTo>
                <a:close/>
                <a:moveTo>
                  <a:pt x="2356" y="613"/>
                </a:moveTo>
                <a:cubicBezTo>
                  <a:pt x="2286" y="490"/>
                  <a:pt x="2286" y="490"/>
                  <a:pt x="2286" y="490"/>
                </a:cubicBezTo>
                <a:cubicBezTo>
                  <a:pt x="2215" y="613"/>
                  <a:pt x="2215" y="613"/>
                  <a:pt x="2215" y="613"/>
                </a:cubicBezTo>
                <a:cubicBezTo>
                  <a:pt x="2202" y="634"/>
                  <a:pt x="1899" y="1143"/>
                  <a:pt x="1143" y="1143"/>
                </a:cubicBezTo>
                <a:cubicBezTo>
                  <a:pt x="408" y="1143"/>
                  <a:pt x="408" y="1143"/>
                  <a:pt x="408" y="1143"/>
                </a:cubicBezTo>
                <a:cubicBezTo>
                  <a:pt x="408" y="1225"/>
                  <a:pt x="408" y="1225"/>
                  <a:pt x="408" y="1225"/>
                </a:cubicBezTo>
                <a:cubicBezTo>
                  <a:pt x="408" y="3693"/>
                  <a:pt x="2228" y="4715"/>
                  <a:pt x="2246" y="4725"/>
                </a:cubicBezTo>
                <a:cubicBezTo>
                  <a:pt x="2286" y="4746"/>
                  <a:pt x="2286" y="4746"/>
                  <a:pt x="2286" y="4746"/>
                </a:cubicBezTo>
                <a:cubicBezTo>
                  <a:pt x="2325" y="4725"/>
                  <a:pt x="2325" y="4725"/>
                  <a:pt x="2325" y="4725"/>
                </a:cubicBezTo>
                <a:cubicBezTo>
                  <a:pt x="2343" y="4715"/>
                  <a:pt x="4163" y="3693"/>
                  <a:pt x="4163" y="1225"/>
                </a:cubicBezTo>
                <a:cubicBezTo>
                  <a:pt x="4163" y="1143"/>
                  <a:pt x="4163" y="1143"/>
                  <a:pt x="4163" y="1143"/>
                </a:cubicBezTo>
                <a:cubicBezTo>
                  <a:pt x="3428" y="1143"/>
                  <a:pt x="3428" y="1143"/>
                  <a:pt x="3428" y="1143"/>
                </a:cubicBezTo>
                <a:cubicBezTo>
                  <a:pt x="2672" y="1143"/>
                  <a:pt x="2369" y="634"/>
                  <a:pt x="2356" y="613"/>
                </a:cubicBezTo>
                <a:close/>
                <a:moveTo>
                  <a:pt x="2286" y="4558"/>
                </a:moveTo>
                <a:cubicBezTo>
                  <a:pt x="2030" y="4399"/>
                  <a:pt x="608" y="3419"/>
                  <a:pt x="572" y="1306"/>
                </a:cubicBezTo>
                <a:cubicBezTo>
                  <a:pt x="1143" y="1306"/>
                  <a:pt x="1143" y="1306"/>
                  <a:pt x="1143" y="1306"/>
                </a:cubicBezTo>
                <a:cubicBezTo>
                  <a:pt x="1790" y="1306"/>
                  <a:pt x="2145" y="968"/>
                  <a:pt x="2286" y="794"/>
                </a:cubicBezTo>
                <a:cubicBezTo>
                  <a:pt x="2426" y="968"/>
                  <a:pt x="2781" y="1306"/>
                  <a:pt x="3428" y="1306"/>
                </a:cubicBezTo>
                <a:cubicBezTo>
                  <a:pt x="3999" y="1306"/>
                  <a:pt x="3999" y="1306"/>
                  <a:pt x="3999" y="1306"/>
                </a:cubicBezTo>
                <a:cubicBezTo>
                  <a:pt x="3963" y="3419"/>
                  <a:pt x="2542" y="4399"/>
                  <a:pt x="2286" y="4558"/>
                </a:cubicBezTo>
                <a:close/>
                <a:moveTo>
                  <a:pt x="3197" y="2137"/>
                </a:moveTo>
                <a:cubicBezTo>
                  <a:pt x="3076" y="2017"/>
                  <a:pt x="3076" y="2017"/>
                  <a:pt x="3076" y="2017"/>
                </a:cubicBezTo>
                <a:cubicBezTo>
                  <a:pt x="2846" y="2247"/>
                  <a:pt x="2846" y="2247"/>
                  <a:pt x="2846" y="2247"/>
                </a:cubicBezTo>
                <a:cubicBezTo>
                  <a:pt x="2669" y="2247"/>
                  <a:pt x="2669" y="2247"/>
                  <a:pt x="2669" y="2247"/>
                </a:cubicBezTo>
                <a:cubicBezTo>
                  <a:pt x="2623" y="2178"/>
                  <a:pt x="2569" y="2120"/>
                  <a:pt x="2511" y="2077"/>
                </a:cubicBezTo>
                <a:cubicBezTo>
                  <a:pt x="2581" y="2014"/>
                  <a:pt x="2626" y="1923"/>
                  <a:pt x="2626" y="1821"/>
                </a:cubicBezTo>
                <a:cubicBezTo>
                  <a:pt x="2626" y="1634"/>
                  <a:pt x="2473" y="1481"/>
                  <a:pt x="2286" y="1481"/>
                </a:cubicBezTo>
                <a:cubicBezTo>
                  <a:pt x="2098" y="1481"/>
                  <a:pt x="1945" y="1634"/>
                  <a:pt x="1945" y="1821"/>
                </a:cubicBezTo>
                <a:cubicBezTo>
                  <a:pt x="1945" y="1923"/>
                  <a:pt x="1990" y="2014"/>
                  <a:pt x="2061" y="2077"/>
                </a:cubicBezTo>
                <a:cubicBezTo>
                  <a:pt x="2002" y="2120"/>
                  <a:pt x="1948" y="2178"/>
                  <a:pt x="1903" y="2247"/>
                </a:cubicBezTo>
                <a:cubicBezTo>
                  <a:pt x="1725" y="2247"/>
                  <a:pt x="1725" y="2247"/>
                  <a:pt x="1725" y="2247"/>
                </a:cubicBezTo>
                <a:cubicBezTo>
                  <a:pt x="1495" y="2017"/>
                  <a:pt x="1495" y="2017"/>
                  <a:pt x="1495" y="2017"/>
                </a:cubicBezTo>
                <a:cubicBezTo>
                  <a:pt x="1374" y="2137"/>
                  <a:pt x="1374" y="2137"/>
                  <a:pt x="1374" y="2137"/>
                </a:cubicBezTo>
                <a:cubicBezTo>
                  <a:pt x="1655" y="2417"/>
                  <a:pt x="1655" y="2417"/>
                  <a:pt x="1655" y="2417"/>
                </a:cubicBezTo>
                <a:cubicBezTo>
                  <a:pt x="1819" y="2417"/>
                  <a:pt x="1819" y="2417"/>
                  <a:pt x="1819" y="2417"/>
                </a:cubicBezTo>
                <a:cubicBezTo>
                  <a:pt x="1800" y="2471"/>
                  <a:pt x="1786" y="2528"/>
                  <a:pt x="1780" y="2587"/>
                </a:cubicBezTo>
                <a:cubicBezTo>
                  <a:pt x="1435" y="2587"/>
                  <a:pt x="1435" y="2587"/>
                  <a:pt x="1435" y="2587"/>
                </a:cubicBezTo>
                <a:cubicBezTo>
                  <a:pt x="1435" y="2758"/>
                  <a:pt x="1435" y="2758"/>
                  <a:pt x="1435" y="2758"/>
                </a:cubicBezTo>
                <a:cubicBezTo>
                  <a:pt x="1780" y="2758"/>
                  <a:pt x="1780" y="2758"/>
                  <a:pt x="1780" y="2758"/>
                </a:cubicBezTo>
                <a:cubicBezTo>
                  <a:pt x="1786" y="2817"/>
                  <a:pt x="1800" y="2874"/>
                  <a:pt x="1819" y="2928"/>
                </a:cubicBezTo>
                <a:cubicBezTo>
                  <a:pt x="1655" y="2928"/>
                  <a:pt x="1655" y="2928"/>
                  <a:pt x="1655" y="2928"/>
                </a:cubicBezTo>
                <a:cubicBezTo>
                  <a:pt x="1374" y="3208"/>
                  <a:pt x="1374" y="3208"/>
                  <a:pt x="1374" y="3208"/>
                </a:cubicBezTo>
                <a:cubicBezTo>
                  <a:pt x="1495" y="3328"/>
                  <a:pt x="1495" y="3328"/>
                  <a:pt x="1495" y="3328"/>
                </a:cubicBezTo>
                <a:cubicBezTo>
                  <a:pt x="1725" y="3098"/>
                  <a:pt x="1725" y="3098"/>
                  <a:pt x="1725" y="3098"/>
                </a:cubicBezTo>
                <a:cubicBezTo>
                  <a:pt x="1903" y="3098"/>
                  <a:pt x="1903" y="3098"/>
                  <a:pt x="1903" y="3098"/>
                </a:cubicBezTo>
                <a:cubicBezTo>
                  <a:pt x="2005" y="3254"/>
                  <a:pt x="2153" y="3353"/>
                  <a:pt x="2286" y="3353"/>
                </a:cubicBezTo>
                <a:cubicBezTo>
                  <a:pt x="2418" y="3353"/>
                  <a:pt x="2566" y="3254"/>
                  <a:pt x="2669" y="3098"/>
                </a:cubicBezTo>
                <a:cubicBezTo>
                  <a:pt x="2846" y="3098"/>
                  <a:pt x="2846" y="3098"/>
                  <a:pt x="2846" y="3098"/>
                </a:cubicBezTo>
                <a:cubicBezTo>
                  <a:pt x="3076" y="3328"/>
                  <a:pt x="3076" y="3328"/>
                  <a:pt x="3076" y="3328"/>
                </a:cubicBezTo>
                <a:cubicBezTo>
                  <a:pt x="3197" y="3208"/>
                  <a:pt x="3197" y="3208"/>
                  <a:pt x="3197" y="3208"/>
                </a:cubicBezTo>
                <a:cubicBezTo>
                  <a:pt x="2917" y="2928"/>
                  <a:pt x="2917" y="2928"/>
                  <a:pt x="2917" y="2928"/>
                </a:cubicBezTo>
                <a:cubicBezTo>
                  <a:pt x="2753" y="2928"/>
                  <a:pt x="2753" y="2928"/>
                  <a:pt x="2753" y="2928"/>
                </a:cubicBezTo>
                <a:cubicBezTo>
                  <a:pt x="2771" y="2874"/>
                  <a:pt x="2785" y="2817"/>
                  <a:pt x="2791" y="2758"/>
                </a:cubicBezTo>
                <a:cubicBezTo>
                  <a:pt x="3137" y="2758"/>
                  <a:pt x="3137" y="2758"/>
                  <a:pt x="3137" y="2758"/>
                </a:cubicBezTo>
                <a:cubicBezTo>
                  <a:pt x="3137" y="2587"/>
                  <a:pt x="3137" y="2587"/>
                  <a:pt x="3137" y="2587"/>
                </a:cubicBezTo>
                <a:cubicBezTo>
                  <a:pt x="2791" y="2587"/>
                  <a:pt x="2791" y="2587"/>
                  <a:pt x="2791" y="2587"/>
                </a:cubicBezTo>
                <a:cubicBezTo>
                  <a:pt x="2785" y="2528"/>
                  <a:pt x="2771" y="2471"/>
                  <a:pt x="2753" y="2417"/>
                </a:cubicBezTo>
                <a:cubicBezTo>
                  <a:pt x="2917" y="2417"/>
                  <a:pt x="2917" y="2417"/>
                  <a:pt x="2917" y="2417"/>
                </a:cubicBezTo>
                <a:lnTo>
                  <a:pt x="3197" y="2137"/>
                </a:lnTo>
                <a:close/>
                <a:moveTo>
                  <a:pt x="2200" y="3159"/>
                </a:moveTo>
                <a:cubicBezTo>
                  <a:pt x="2079" y="3094"/>
                  <a:pt x="1945" y="2907"/>
                  <a:pt x="1945" y="2672"/>
                </a:cubicBezTo>
                <a:cubicBezTo>
                  <a:pt x="1945" y="2438"/>
                  <a:pt x="2079" y="2251"/>
                  <a:pt x="2200" y="2186"/>
                </a:cubicBezTo>
                <a:lnTo>
                  <a:pt x="2200" y="3159"/>
                </a:lnTo>
                <a:close/>
                <a:moveTo>
                  <a:pt x="2115" y="1821"/>
                </a:moveTo>
                <a:cubicBezTo>
                  <a:pt x="2115" y="1728"/>
                  <a:pt x="2192" y="1651"/>
                  <a:pt x="2286" y="1651"/>
                </a:cubicBezTo>
                <a:cubicBezTo>
                  <a:pt x="2379" y="1651"/>
                  <a:pt x="2456" y="1728"/>
                  <a:pt x="2456" y="1821"/>
                </a:cubicBezTo>
                <a:cubicBezTo>
                  <a:pt x="2456" y="1915"/>
                  <a:pt x="2379" y="1992"/>
                  <a:pt x="2286" y="1992"/>
                </a:cubicBezTo>
                <a:cubicBezTo>
                  <a:pt x="2192" y="1992"/>
                  <a:pt x="2115" y="1915"/>
                  <a:pt x="2115" y="1821"/>
                </a:cubicBezTo>
                <a:close/>
                <a:moveTo>
                  <a:pt x="2371" y="3159"/>
                </a:moveTo>
                <a:cubicBezTo>
                  <a:pt x="2371" y="2186"/>
                  <a:pt x="2371" y="2186"/>
                  <a:pt x="2371" y="2186"/>
                </a:cubicBezTo>
                <a:cubicBezTo>
                  <a:pt x="2493" y="2251"/>
                  <a:pt x="2626" y="2438"/>
                  <a:pt x="2626" y="2672"/>
                </a:cubicBezTo>
                <a:cubicBezTo>
                  <a:pt x="2626" y="2907"/>
                  <a:pt x="2493" y="3094"/>
                  <a:pt x="2371" y="3159"/>
                </a:cubicBezTo>
                <a:close/>
              </a:path>
            </a:pathLst>
          </a:custGeom>
          <a:solidFill>
            <a:srgbClr val="51A789"/>
          </a:solidFill>
          <a:ln>
            <a:noFill/>
          </a:ln>
        </p:spPr>
        <p:txBody>
          <a:bodyPr vert="horz" wrap="square" lIns="91368" tIns="45684" rIns="91368" bIns="45684" numCol="1" anchor="t" anchorCtr="0" compatLnSpc="1">
            <a:prstTxWarp prst="textNoShape">
              <a:avLst/>
            </a:prstTxWarp>
          </a:bodyPr>
          <a:lstStyle/>
          <a:p>
            <a:pPr defTabSz="456926"/>
            <a:endParaRPr lang="en-US" sz="1796">
              <a:solidFill>
                <a:srgbClr val="000000"/>
              </a:solidFill>
              <a:latin typeface="Calibri"/>
            </a:endParaRPr>
          </a:p>
        </p:txBody>
      </p:sp>
      <p:sp>
        <p:nvSpPr>
          <p:cNvPr id="142" name="Rectangle 141"/>
          <p:cNvSpPr/>
          <p:nvPr/>
        </p:nvSpPr>
        <p:spPr>
          <a:xfrm>
            <a:off x="10084156" y="1588832"/>
            <a:ext cx="1295326" cy="1194964"/>
          </a:xfrm>
          <a:prstGeom prst="rect">
            <a:avLst/>
          </a:prstGeom>
          <a:solidFill>
            <a:schemeClr val="bg1">
              <a:alpha val="90000"/>
            </a:schemeClr>
          </a:solidFill>
          <a:ln>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26"/>
            <a:endParaRPr lang="en-US" sz="1050" dirty="0">
              <a:solidFill>
                <a:srgbClr val="FFFFFF"/>
              </a:solidFill>
              <a:latin typeface="Avenir Book" charset="0"/>
              <a:ea typeface="Avenir Book" charset="0"/>
              <a:cs typeface="Avenir Book" charset="0"/>
            </a:endParaRPr>
          </a:p>
        </p:txBody>
      </p:sp>
      <p:sp>
        <p:nvSpPr>
          <p:cNvPr id="143" name="Rectangle 142"/>
          <p:cNvSpPr/>
          <p:nvPr/>
        </p:nvSpPr>
        <p:spPr>
          <a:xfrm>
            <a:off x="10084155" y="2692401"/>
            <a:ext cx="1295326" cy="625954"/>
          </a:xfrm>
          <a:prstGeom prst="rect">
            <a:avLst/>
          </a:prstGeom>
          <a:solidFill>
            <a:srgbClr val="51A78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26"/>
            <a:endParaRPr lang="en-US" sz="1400" dirty="0">
              <a:solidFill>
                <a:srgbClr val="FFFFFF"/>
              </a:solidFill>
              <a:latin typeface="Avenir Book" charset="0"/>
              <a:ea typeface="Avenir Book" charset="0"/>
              <a:cs typeface="Avenir Book" charset="0"/>
            </a:endParaRPr>
          </a:p>
        </p:txBody>
      </p:sp>
      <p:sp>
        <p:nvSpPr>
          <p:cNvPr id="144" name="TextBox 143"/>
          <p:cNvSpPr txBox="1"/>
          <p:nvPr/>
        </p:nvSpPr>
        <p:spPr>
          <a:xfrm>
            <a:off x="9977882" y="2773710"/>
            <a:ext cx="1512523" cy="465406"/>
          </a:xfrm>
          <a:prstGeom prst="rect">
            <a:avLst/>
          </a:prstGeom>
          <a:noFill/>
          <a:effectLst/>
        </p:spPr>
        <p:txBody>
          <a:bodyPr wrap="square" lIns="0" tIns="27411" rIns="0" bIns="27411" rtlCol="0" anchor="ctr">
            <a:spAutoFit/>
          </a:bodyPr>
          <a:lstStyle/>
          <a:p>
            <a:pPr algn="ctr" defTabSz="913578">
              <a:lnSpc>
                <a:spcPts val="1625"/>
              </a:lnSpc>
              <a:defRPr/>
            </a:pPr>
            <a:r>
              <a:rPr lang="en-US" altLang="en-US" sz="1200" kern="0" dirty="0">
                <a:solidFill>
                  <a:srgbClr val="FFFFFF"/>
                </a:solidFill>
                <a:latin typeface="Avenir Book" charset="0"/>
                <a:ea typeface="Avenir Book" charset="0"/>
                <a:cs typeface="Avenir Book" charset="0"/>
              </a:rPr>
              <a:t>Threat</a:t>
            </a:r>
          </a:p>
          <a:p>
            <a:pPr algn="ctr" defTabSz="913578">
              <a:lnSpc>
                <a:spcPts val="1625"/>
              </a:lnSpc>
              <a:defRPr/>
            </a:pPr>
            <a:r>
              <a:rPr lang="en-US" altLang="en-US" sz="1200" kern="0" dirty="0">
                <a:solidFill>
                  <a:srgbClr val="FFFFFF"/>
                </a:solidFill>
                <a:latin typeface="Avenir Book" charset="0"/>
                <a:ea typeface="Avenir Book" charset="0"/>
                <a:cs typeface="Avenir Book" charset="0"/>
              </a:rPr>
              <a:t>Intelligence</a:t>
            </a:r>
          </a:p>
        </p:txBody>
      </p:sp>
      <p:pic>
        <p:nvPicPr>
          <p:cNvPr id="145" name="Picture 14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0105409" y="1724183"/>
            <a:ext cx="1075104" cy="946393"/>
          </a:xfrm>
          <a:prstGeom prst="rect">
            <a:avLst/>
          </a:prstGeom>
        </p:spPr>
      </p:pic>
      <p:sp>
        <p:nvSpPr>
          <p:cNvPr id="107" name="TextBox 106"/>
          <p:cNvSpPr txBox="1"/>
          <p:nvPr/>
        </p:nvSpPr>
        <p:spPr>
          <a:xfrm>
            <a:off x="1087056" y="1109788"/>
            <a:ext cx="4972361" cy="461297"/>
          </a:xfrm>
          <a:prstGeom prst="rect">
            <a:avLst/>
          </a:prstGeom>
          <a:noFill/>
        </p:spPr>
        <p:txBody>
          <a:bodyPr wrap="none" rtlCol="0">
            <a:spAutoFit/>
          </a:bodyPr>
          <a:lstStyle/>
          <a:p>
            <a:pPr defTabSz="456926">
              <a:spcBef>
                <a:spcPts val="1200"/>
              </a:spcBef>
              <a:buClr>
                <a:srgbClr val="D1232B"/>
              </a:buClr>
            </a:pPr>
            <a:r>
              <a:rPr lang="en-US" sz="2398" dirty="0">
                <a:solidFill>
                  <a:srgbClr val="000000"/>
                </a:solidFill>
                <a:latin typeface="Avenir Book" charset="0"/>
                <a:ea typeface="Avenir Book" charset="0"/>
                <a:cs typeface="Avenir Book" charset="0"/>
              </a:rPr>
              <a:t>Governance, Risk, &amp; Compliance (GRC)</a:t>
            </a:r>
            <a:endParaRPr lang="en-US" sz="2398" dirty="0">
              <a:solidFill>
                <a:srgbClr val="000000"/>
              </a:solidFill>
              <a:latin typeface="Calibri"/>
            </a:endParaRPr>
          </a:p>
        </p:txBody>
      </p:sp>
      <p:sp>
        <p:nvSpPr>
          <p:cNvPr id="146" name="TextBox 145"/>
          <p:cNvSpPr txBox="1"/>
          <p:nvPr/>
        </p:nvSpPr>
        <p:spPr>
          <a:xfrm>
            <a:off x="7807350" y="1114890"/>
            <a:ext cx="2608842" cy="461297"/>
          </a:xfrm>
          <a:prstGeom prst="rect">
            <a:avLst/>
          </a:prstGeom>
          <a:noFill/>
        </p:spPr>
        <p:txBody>
          <a:bodyPr wrap="none" rtlCol="0">
            <a:spAutoFit/>
          </a:bodyPr>
          <a:lstStyle/>
          <a:p>
            <a:pPr defTabSz="456926">
              <a:spcBef>
                <a:spcPts val="1200"/>
              </a:spcBef>
              <a:buClr>
                <a:srgbClr val="D1232B"/>
              </a:buClr>
            </a:pPr>
            <a:r>
              <a:rPr lang="en-US" sz="2398">
                <a:solidFill>
                  <a:srgbClr val="000000"/>
                </a:solidFill>
                <a:latin typeface="Avenir Book" charset="0"/>
                <a:ea typeface="Avenir Book" charset="0"/>
                <a:cs typeface="Avenir Book" charset="0"/>
              </a:rPr>
              <a:t>Security Operations</a:t>
            </a:r>
            <a:endParaRPr lang="en-US" sz="2398" dirty="0">
              <a:solidFill>
                <a:srgbClr val="000000"/>
              </a:solidFill>
              <a:latin typeface="Calibri"/>
            </a:endParaRPr>
          </a:p>
        </p:txBody>
      </p:sp>
      <p:grpSp>
        <p:nvGrpSpPr>
          <p:cNvPr id="84" name="Group 83"/>
          <p:cNvGrpSpPr/>
          <p:nvPr/>
        </p:nvGrpSpPr>
        <p:grpSpPr>
          <a:xfrm>
            <a:off x="2212793" y="4497309"/>
            <a:ext cx="2278501" cy="1336007"/>
            <a:chOff x="52522" y="3722473"/>
            <a:chExt cx="1944000" cy="1620195"/>
          </a:xfrm>
          <a:solidFill>
            <a:schemeClr val="tx2">
              <a:lumMod val="60000"/>
              <a:lumOff val="40000"/>
            </a:schemeClr>
          </a:solidFill>
          <a:scene3d>
            <a:camera prst="orthographicFront">
              <a:rot lat="0" lon="0" rev="0"/>
            </a:camera>
            <a:lightRig rig="glow" dir="t">
              <a:rot lat="0" lon="0" rev="4800000"/>
            </a:lightRig>
          </a:scene3d>
        </p:grpSpPr>
        <p:sp>
          <p:nvSpPr>
            <p:cNvPr id="147" name="Rounded Rectangular Callout 146"/>
            <p:cNvSpPr/>
            <p:nvPr/>
          </p:nvSpPr>
          <p:spPr>
            <a:xfrm flipV="1">
              <a:off x="52522" y="3722473"/>
              <a:ext cx="1944000" cy="1620195"/>
            </a:xfrm>
            <a:prstGeom prst="wedgeRoundRectCallout">
              <a:avLst>
                <a:gd name="adj1" fmla="val 48269"/>
                <a:gd name="adj2" fmla="val 69685"/>
                <a:gd name="adj3" fmla="val 16667"/>
              </a:avLst>
            </a:prstGeom>
            <a:grpFill/>
            <a:ln>
              <a:noFill/>
            </a:ln>
            <a:effectLst>
              <a:outerShdw blurRad="190500" dist="228600" dir="2700000" algn="ctr">
                <a:srgbClr val="000000">
                  <a:alpha val="30000"/>
                </a:srgbClr>
              </a:outerShdw>
            </a:effectLst>
            <a:sp3d prstMaterial="matte">
              <a:bevelT w="127000" h="635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136443" indent="-136443" defTabSz="913852">
                <a:lnSpc>
                  <a:spcPct val="150000"/>
                </a:lnSpc>
                <a:spcAft>
                  <a:spcPts val="600"/>
                </a:spcAft>
                <a:defRPr/>
              </a:pPr>
              <a:endParaRPr lang="en-US" sz="1400" dirty="0">
                <a:solidFill>
                  <a:srgbClr val="FFFFFF"/>
                </a:solidFill>
                <a:latin typeface="Avenir Book" charset="0"/>
              </a:endParaRPr>
            </a:p>
          </p:txBody>
        </p:sp>
        <p:sp>
          <p:nvSpPr>
            <p:cNvPr id="114" name="TextBox 113"/>
            <p:cNvSpPr txBox="1"/>
            <p:nvPr/>
          </p:nvSpPr>
          <p:spPr>
            <a:xfrm>
              <a:off x="155551" y="3748618"/>
              <a:ext cx="1789291" cy="1492980"/>
            </a:xfrm>
            <a:prstGeom prst="rect">
              <a:avLst/>
            </a:prstGeom>
            <a:grpFill/>
            <a:ln>
              <a:noFill/>
            </a:ln>
            <a:effectLst>
              <a:outerShdw blurRad="190500" dist="228600" dir="2700000" algn="ctr">
                <a:srgbClr val="000000">
                  <a:alpha val="30000"/>
                </a:srgbClr>
              </a:outerShdw>
            </a:effectLst>
            <a:sp3d prstMaterial="matte">
              <a:bevelT w="127000" h="63500"/>
            </a:sp3d>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defTabSz="456926">
                <a:spcBef>
                  <a:spcPts val="1200"/>
                </a:spcBef>
                <a:buClr>
                  <a:srgbClr val="D1232B"/>
                </a:buClr>
              </a:pPr>
              <a:r>
                <a:rPr lang="en-US" sz="1600" dirty="0">
                  <a:solidFill>
                    <a:sysClr val="windowText" lastClr="000000"/>
                  </a:solidFill>
                  <a:latin typeface="Calibri"/>
                </a:rPr>
                <a:t>Data Subject Portal &amp; Right to be “forgotten”</a:t>
              </a:r>
            </a:p>
            <a:p>
              <a:pPr algn="ctr" defTabSz="456926">
                <a:spcBef>
                  <a:spcPts val="1200"/>
                </a:spcBef>
                <a:buClr>
                  <a:srgbClr val="D1232B"/>
                </a:buClr>
              </a:pPr>
              <a:r>
                <a:rPr lang="en-US" sz="1600" dirty="0">
                  <a:solidFill>
                    <a:sysClr val="windowText" lastClr="000000"/>
                  </a:solidFill>
                  <a:latin typeface="Calibri"/>
                </a:rPr>
                <a:t>(Customer Service Management</a:t>
              </a:r>
            </a:p>
          </p:txBody>
        </p:sp>
      </p:grpSp>
      <p:grpSp>
        <p:nvGrpSpPr>
          <p:cNvPr id="161" name="Group 160"/>
          <p:cNvGrpSpPr/>
          <p:nvPr/>
        </p:nvGrpSpPr>
        <p:grpSpPr>
          <a:xfrm>
            <a:off x="8563519" y="4939220"/>
            <a:ext cx="2651432" cy="935532"/>
            <a:chOff x="-7241089" y="2298629"/>
            <a:chExt cx="2449397" cy="1106787"/>
          </a:xfrm>
          <a:solidFill>
            <a:srgbClr val="FFCCFF"/>
          </a:solidFill>
          <a:scene3d>
            <a:camera prst="orthographicFront">
              <a:rot lat="0" lon="0" rev="0"/>
            </a:camera>
            <a:lightRig rig="glow" dir="t">
              <a:rot lat="0" lon="0" rev="4800000"/>
            </a:lightRig>
          </a:scene3d>
        </p:grpSpPr>
        <p:sp>
          <p:nvSpPr>
            <p:cNvPr id="162" name="Rounded Rectangular Callout 161"/>
            <p:cNvSpPr/>
            <p:nvPr/>
          </p:nvSpPr>
          <p:spPr>
            <a:xfrm flipH="1" flipV="1">
              <a:off x="-7241089" y="2298629"/>
              <a:ext cx="2449397" cy="1106787"/>
            </a:xfrm>
            <a:prstGeom prst="wedgeRoundRectCallout">
              <a:avLst>
                <a:gd name="adj1" fmla="val 52728"/>
                <a:gd name="adj2" fmla="val 98204"/>
                <a:gd name="adj3" fmla="val 16667"/>
              </a:avLst>
            </a:prstGeom>
            <a:solidFill>
              <a:schemeClr val="accent6">
                <a:lumMod val="60000"/>
                <a:lumOff val="40000"/>
              </a:schemeClr>
            </a:solidFill>
            <a:ln>
              <a:noFill/>
            </a:ln>
            <a:effectLst>
              <a:outerShdw blurRad="190500" dist="228600" dir="2700000" algn="ctr">
                <a:srgbClr val="000000">
                  <a:alpha val="30000"/>
                </a:srgbClr>
              </a:outerShdw>
            </a:effectLst>
            <a:sp3d prstMaterial="matte">
              <a:bevelT w="127000" h="635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136443" indent="-136443" defTabSz="913852">
                <a:lnSpc>
                  <a:spcPct val="150000"/>
                </a:lnSpc>
                <a:spcAft>
                  <a:spcPts val="600"/>
                </a:spcAft>
                <a:defRPr/>
              </a:pPr>
              <a:endParaRPr lang="en-US" sz="1400" dirty="0">
                <a:solidFill>
                  <a:schemeClr val="tx1"/>
                </a:solidFill>
                <a:latin typeface="Avenir Book" charset="0"/>
              </a:endParaRPr>
            </a:p>
          </p:txBody>
        </p:sp>
        <p:sp>
          <p:nvSpPr>
            <p:cNvPr id="163" name="TextBox 162"/>
            <p:cNvSpPr txBox="1"/>
            <p:nvPr/>
          </p:nvSpPr>
          <p:spPr>
            <a:xfrm>
              <a:off x="-7049195" y="2377911"/>
              <a:ext cx="2220112" cy="761300"/>
            </a:xfrm>
            <a:prstGeom prst="rect">
              <a:avLst/>
            </a:prstGeom>
            <a:solidFill>
              <a:schemeClr val="accent6">
                <a:lumMod val="60000"/>
                <a:lumOff val="40000"/>
              </a:schemeClr>
            </a:solidFill>
            <a:ln>
              <a:noFill/>
            </a:ln>
            <a:effectLst>
              <a:outerShdw blurRad="190500" dist="228600" dir="2700000" algn="ctr">
                <a:srgbClr val="000000">
                  <a:alpha val="30000"/>
                </a:srgbClr>
              </a:outerShdw>
            </a:effectLst>
            <a:sp3d prstMaterial="matte">
              <a:bevelT w="127000" h="63500"/>
            </a:sp3d>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defTabSz="456926">
                <a:spcBef>
                  <a:spcPts val="1200"/>
                </a:spcBef>
                <a:buClr>
                  <a:srgbClr val="D1232B"/>
                </a:buClr>
              </a:pPr>
              <a:r>
                <a:rPr lang="en-US" sz="1600" dirty="0">
                  <a:solidFill>
                    <a:schemeClr val="tx1"/>
                  </a:solidFill>
                  <a:latin typeface="Avenir Book" charset="0"/>
                </a:rPr>
                <a:t>DPO Dashboard</a:t>
              </a:r>
            </a:p>
            <a:p>
              <a:pPr defTabSz="456926">
                <a:spcBef>
                  <a:spcPts val="1200"/>
                </a:spcBef>
                <a:buClr>
                  <a:srgbClr val="D1232B"/>
                </a:buClr>
              </a:pPr>
              <a:r>
                <a:rPr lang="en-US" sz="1600" dirty="0">
                  <a:solidFill>
                    <a:schemeClr val="tx1"/>
                  </a:solidFill>
                  <a:latin typeface="Avenir Book" charset="0"/>
                </a:rPr>
                <a:t>(Performance Analytics)</a:t>
              </a:r>
            </a:p>
          </p:txBody>
        </p:sp>
      </p:grpSp>
      <p:grpSp>
        <p:nvGrpSpPr>
          <p:cNvPr id="109" name="Group 108"/>
          <p:cNvGrpSpPr/>
          <p:nvPr/>
        </p:nvGrpSpPr>
        <p:grpSpPr>
          <a:xfrm>
            <a:off x="3871279" y="1597749"/>
            <a:ext cx="1512523" cy="1719534"/>
            <a:chOff x="3870117" y="1577745"/>
            <a:chExt cx="1513311" cy="1720430"/>
          </a:xfrm>
        </p:grpSpPr>
        <p:grpSp>
          <p:nvGrpSpPr>
            <p:cNvPr id="3" name="Group 2"/>
            <p:cNvGrpSpPr/>
            <p:nvPr/>
          </p:nvGrpSpPr>
          <p:grpSpPr>
            <a:xfrm>
              <a:off x="3962857" y="1577745"/>
              <a:ext cx="1296000" cy="1720430"/>
              <a:chOff x="3962857" y="1577745"/>
              <a:chExt cx="1296000" cy="1720430"/>
            </a:xfrm>
          </p:grpSpPr>
          <p:sp>
            <p:nvSpPr>
              <p:cNvPr id="122" name="Rectangle 121"/>
              <p:cNvSpPr/>
              <p:nvPr/>
            </p:nvSpPr>
            <p:spPr>
              <a:xfrm>
                <a:off x="3962857" y="1577745"/>
                <a:ext cx="1296000" cy="1195586"/>
              </a:xfrm>
              <a:prstGeom prst="rect">
                <a:avLst/>
              </a:prstGeom>
              <a:solidFill>
                <a:schemeClr val="bg1">
                  <a:alpha val="90000"/>
                </a:schemeClr>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26"/>
                <a:endParaRPr lang="en-US" sz="1050" dirty="0">
                  <a:solidFill>
                    <a:srgbClr val="FFFFFF"/>
                  </a:solidFill>
                  <a:latin typeface="Avenir Book" charset="0"/>
                  <a:ea typeface="Avenir Book" charset="0"/>
                  <a:cs typeface="Avenir Book" charset="0"/>
                </a:endParaRPr>
              </a:p>
            </p:txBody>
          </p:sp>
          <p:sp>
            <p:nvSpPr>
              <p:cNvPr id="123" name="Rectangle 122"/>
              <p:cNvSpPr/>
              <p:nvPr/>
            </p:nvSpPr>
            <p:spPr>
              <a:xfrm>
                <a:off x="3962857" y="2671895"/>
                <a:ext cx="1296000" cy="626280"/>
              </a:xfrm>
              <a:prstGeom prst="rect">
                <a:avLst/>
              </a:prstGeom>
              <a:solidFill>
                <a:schemeClr val="accent5"/>
              </a:soli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6926"/>
                <a:endParaRPr lang="en-US" sz="1400" dirty="0">
                  <a:solidFill>
                    <a:srgbClr val="FFFFFF"/>
                  </a:solidFill>
                  <a:latin typeface="Avenir Book" charset="0"/>
                  <a:ea typeface="Avenir Book" charset="0"/>
                  <a:cs typeface="Avenir Book" charset="0"/>
                </a:endParaRPr>
              </a:p>
            </p:txBody>
          </p:sp>
          <p:pic>
            <p:nvPicPr>
              <p:cNvPr id="29" name="Picture 28"/>
              <p:cNvPicPr>
                <a:picLocks noChangeAspect="1"/>
              </p:cNvPicPr>
              <p:nvPr/>
            </p:nvPicPr>
            <p:blipFill>
              <a:blip r:embed="rId6" cstate="email">
                <a:duotone>
                  <a:schemeClr val="accent5">
                    <a:shade val="45000"/>
                    <a:satMod val="135000"/>
                  </a:schemeClr>
                  <a:prstClr val="white"/>
                </a:duotone>
                <a:extLst>
                  <a:ext uri="{28A0092B-C50C-407E-A947-70E740481C1C}">
                    <a14:useLocalDpi xmlns:a14="http://schemas.microsoft.com/office/drawing/2010/main"/>
                  </a:ext>
                </a:extLst>
              </a:blip>
              <a:stretch>
                <a:fillRect/>
              </a:stretch>
            </p:blipFill>
            <p:spPr>
              <a:xfrm>
                <a:off x="4059648" y="1754433"/>
                <a:ext cx="1104728" cy="791510"/>
              </a:xfrm>
              <a:prstGeom prst="rect">
                <a:avLst/>
              </a:prstGeom>
              <a:noFill/>
            </p:spPr>
          </p:pic>
        </p:grpSp>
        <p:sp>
          <p:nvSpPr>
            <p:cNvPr id="125" name="TextBox 124"/>
            <p:cNvSpPr txBox="1"/>
            <p:nvPr/>
          </p:nvSpPr>
          <p:spPr>
            <a:xfrm>
              <a:off x="3870117" y="2742950"/>
              <a:ext cx="1513311" cy="465754"/>
            </a:xfrm>
            <a:prstGeom prst="rect">
              <a:avLst/>
            </a:prstGeom>
            <a:noFill/>
            <a:effectLst/>
          </p:spPr>
          <p:txBody>
            <a:bodyPr wrap="square" lIns="0" tIns="27411" rIns="0" bIns="27411" rtlCol="0" anchor="ctr">
              <a:spAutoFit/>
            </a:bodyPr>
            <a:lstStyle/>
            <a:p>
              <a:pPr algn="ctr" defTabSz="913578">
                <a:lnSpc>
                  <a:spcPts val="1625"/>
                </a:lnSpc>
                <a:defRPr/>
              </a:pPr>
              <a:r>
                <a:rPr lang="en-US" altLang="en-US" sz="1200" kern="0" dirty="0">
                  <a:solidFill>
                    <a:srgbClr val="FFFFFF"/>
                  </a:solidFill>
                  <a:latin typeface="Avenir Book" charset="0"/>
                  <a:ea typeface="Avenir Book" charset="0"/>
                  <a:cs typeface="Avenir Book" charset="0"/>
                </a:rPr>
                <a:t>Audit</a:t>
              </a:r>
            </a:p>
            <a:p>
              <a:pPr algn="ctr" defTabSz="913578">
                <a:lnSpc>
                  <a:spcPts val="1625"/>
                </a:lnSpc>
                <a:defRPr/>
              </a:pPr>
              <a:r>
                <a:rPr lang="en-US" altLang="en-US" sz="1200" kern="0" dirty="0">
                  <a:solidFill>
                    <a:srgbClr val="FFFFFF"/>
                  </a:solidFill>
                  <a:latin typeface="Avenir Book" charset="0"/>
                  <a:ea typeface="Avenir Book" charset="0"/>
                  <a:cs typeface="Avenir Book" charset="0"/>
                </a:rPr>
                <a:t>Engagement</a:t>
              </a:r>
            </a:p>
          </p:txBody>
        </p:sp>
      </p:grpSp>
      <p:grpSp>
        <p:nvGrpSpPr>
          <p:cNvPr id="113" name="Group 112"/>
          <p:cNvGrpSpPr/>
          <p:nvPr/>
        </p:nvGrpSpPr>
        <p:grpSpPr>
          <a:xfrm>
            <a:off x="5288495" y="3762557"/>
            <a:ext cx="2086855" cy="1314736"/>
            <a:chOff x="5288074" y="3762729"/>
            <a:chExt cx="2087943" cy="1315420"/>
          </a:xfrm>
          <a:solidFill>
            <a:schemeClr val="accent3">
              <a:lumMod val="50000"/>
              <a:lumOff val="50000"/>
            </a:schemeClr>
          </a:solidFill>
          <a:scene3d>
            <a:camera prst="orthographicFront">
              <a:rot lat="0" lon="0" rev="0"/>
            </a:camera>
            <a:lightRig rig="glow" dir="t">
              <a:rot lat="0" lon="0" rev="4800000"/>
            </a:lightRig>
          </a:scene3d>
        </p:grpSpPr>
        <p:sp>
          <p:nvSpPr>
            <p:cNvPr id="160" name="Rounded Rectangular Callout 159"/>
            <p:cNvSpPr/>
            <p:nvPr/>
          </p:nvSpPr>
          <p:spPr>
            <a:xfrm flipV="1">
              <a:off x="5352151" y="3768407"/>
              <a:ext cx="2013017" cy="874676"/>
            </a:xfrm>
            <a:prstGeom prst="wedgeRoundRectCallout">
              <a:avLst>
                <a:gd name="adj1" fmla="val 53784"/>
                <a:gd name="adj2" fmla="val 104282"/>
                <a:gd name="adj3" fmla="val 16667"/>
              </a:avLst>
            </a:prstGeom>
            <a:grpFill/>
            <a:ln>
              <a:noFill/>
            </a:ln>
            <a:effectLst>
              <a:outerShdw blurRad="190500" dist="228600" dir="2700000" algn="ctr">
                <a:srgbClr val="000000">
                  <a:alpha val="30000"/>
                </a:srgbClr>
              </a:outerShdw>
            </a:effectLst>
            <a:sp3d prstMaterial="matte">
              <a:bevelT w="127000" h="635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136443" indent="-136443" defTabSz="913852">
                <a:lnSpc>
                  <a:spcPct val="150000"/>
                </a:lnSpc>
                <a:spcAft>
                  <a:spcPts val="600"/>
                </a:spcAft>
                <a:defRPr/>
              </a:pPr>
              <a:endParaRPr lang="en-US" sz="1400" dirty="0">
                <a:solidFill>
                  <a:schemeClr val="bg1"/>
                </a:solidFill>
                <a:latin typeface="Avenir Book" charset="0"/>
              </a:endParaRPr>
            </a:p>
          </p:txBody>
        </p:sp>
        <p:grpSp>
          <p:nvGrpSpPr>
            <p:cNvPr id="112" name="Group 111"/>
            <p:cNvGrpSpPr/>
            <p:nvPr/>
          </p:nvGrpSpPr>
          <p:grpSpPr>
            <a:xfrm>
              <a:off x="5288074" y="3762729"/>
              <a:ext cx="2087943" cy="1315420"/>
              <a:chOff x="5288074" y="3762729"/>
              <a:chExt cx="2087943" cy="1315420"/>
            </a:xfrm>
            <a:grpFill/>
          </p:grpSpPr>
          <p:sp>
            <p:nvSpPr>
              <p:cNvPr id="155" name="Rounded Rectangular Callout 154"/>
              <p:cNvSpPr/>
              <p:nvPr/>
            </p:nvSpPr>
            <p:spPr>
              <a:xfrm flipH="1" flipV="1">
                <a:off x="5288074" y="3762729"/>
                <a:ext cx="2087943" cy="1315420"/>
              </a:xfrm>
              <a:prstGeom prst="wedgeRoundRectCallout">
                <a:avLst>
                  <a:gd name="adj1" fmla="val 129594"/>
                  <a:gd name="adj2" fmla="val 91526"/>
                  <a:gd name="adj3" fmla="val 16667"/>
                </a:avLst>
              </a:prstGeom>
              <a:grpFill/>
              <a:ln>
                <a:noFill/>
              </a:ln>
              <a:effectLst>
                <a:outerShdw blurRad="190500" dist="228600" dir="2700000" algn="ctr">
                  <a:srgbClr val="000000">
                    <a:alpha val="30000"/>
                  </a:srgbClr>
                </a:outerShdw>
              </a:effectLst>
              <a:sp3d prstMaterial="matte">
                <a:bevelT w="127000" h="635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136443" indent="-136443" defTabSz="913852">
                  <a:lnSpc>
                    <a:spcPct val="150000"/>
                  </a:lnSpc>
                  <a:spcAft>
                    <a:spcPts val="600"/>
                  </a:spcAft>
                  <a:defRPr/>
                </a:pPr>
                <a:endParaRPr lang="en-US" sz="1400" dirty="0">
                  <a:solidFill>
                    <a:schemeClr val="bg1"/>
                  </a:solidFill>
                  <a:latin typeface="Avenir Book" charset="0"/>
                </a:endParaRPr>
              </a:p>
            </p:txBody>
          </p:sp>
          <p:sp>
            <p:nvSpPr>
              <p:cNvPr id="156" name="TextBox 155"/>
              <p:cNvSpPr txBox="1"/>
              <p:nvPr/>
            </p:nvSpPr>
            <p:spPr>
              <a:xfrm>
                <a:off x="5431779" y="3793747"/>
                <a:ext cx="1880247" cy="1231746"/>
              </a:xfrm>
              <a:prstGeom prst="rect">
                <a:avLst/>
              </a:prstGeom>
              <a:grpFill/>
              <a:ln>
                <a:noFill/>
              </a:ln>
              <a:effectLst>
                <a:outerShdw blurRad="190500" dist="228600" dir="2700000" algn="ctr">
                  <a:srgbClr val="000000">
                    <a:alpha val="30000"/>
                  </a:srgbClr>
                </a:outerShdw>
              </a:effectLst>
              <a:sp3d prstMaterial="matte">
                <a:bevelT w="127000" h="63500"/>
              </a:sp3d>
            </p:spPr>
            <p:txBody>
              <a:bodyPr wrap="square" rtlCol="0">
                <a:spAutoFit/>
              </a:bodyPr>
              <a:lstStyle/>
              <a:p>
                <a:pPr defTabSz="456926">
                  <a:spcBef>
                    <a:spcPts val="1200"/>
                  </a:spcBef>
                  <a:buClr>
                    <a:srgbClr val="D1232B"/>
                  </a:buClr>
                </a:pPr>
                <a:r>
                  <a:rPr lang="en-US" sz="1600" dirty="0">
                    <a:solidFill>
                      <a:schemeClr val="bg1"/>
                    </a:solidFill>
                    <a:latin typeface="Avenir Book" charset="0"/>
                  </a:rPr>
                  <a:t>72-Hour Breach Notification</a:t>
                </a:r>
              </a:p>
              <a:p>
                <a:pPr defTabSz="456926">
                  <a:spcBef>
                    <a:spcPts val="1200"/>
                  </a:spcBef>
                  <a:buClr>
                    <a:srgbClr val="D1232B"/>
                  </a:buClr>
                </a:pPr>
                <a:r>
                  <a:rPr lang="en-US" sz="1600" dirty="0">
                    <a:solidFill>
                      <a:schemeClr val="bg1"/>
                    </a:solidFill>
                    <a:latin typeface="Avenir Book" charset="0"/>
                  </a:rPr>
                  <a:t>Privacy Breach to Risks Relationship </a:t>
                </a:r>
              </a:p>
            </p:txBody>
          </p:sp>
        </p:grpSp>
      </p:grpSp>
      <p:grpSp>
        <p:nvGrpSpPr>
          <p:cNvPr id="79" name="Group 78">
            <a:extLst>
              <a:ext uri="{FF2B5EF4-FFF2-40B4-BE49-F238E27FC236}">
                <a16:creationId xmlns:a16="http://schemas.microsoft.com/office/drawing/2014/main" xmlns="" id="{D2D22755-40B6-4DCD-9426-C65FC9C00757}"/>
              </a:ext>
            </a:extLst>
          </p:cNvPr>
          <p:cNvGrpSpPr/>
          <p:nvPr/>
        </p:nvGrpSpPr>
        <p:grpSpPr>
          <a:xfrm>
            <a:off x="149975" y="4883640"/>
            <a:ext cx="1942988" cy="874223"/>
            <a:chOff x="149975" y="4883640"/>
            <a:chExt cx="1942988" cy="874223"/>
          </a:xfrm>
          <a:solidFill>
            <a:schemeClr val="accent5">
              <a:lumMod val="40000"/>
              <a:lumOff val="60000"/>
            </a:schemeClr>
          </a:solidFill>
          <a:scene3d>
            <a:camera prst="orthographicFront">
              <a:rot lat="0" lon="0" rev="0"/>
            </a:camera>
            <a:lightRig rig="glow" dir="t">
              <a:rot lat="0" lon="0" rev="4800000"/>
            </a:lightRig>
          </a:scene3d>
        </p:grpSpPr>
        <p:sp>
          <p:nvSpPr>
            <p:cNvPr id="150" name="Rounded Rectangular Callout 157">
              <a:extLst>
                <a:ext uri="{FF2B5EF4-FFF2-40B4-BE49-F238E27FC236}">
                  <a16:creationId xmlns:a16="http://schemas.microsoft.com/office/drawing/2014/main" xmlns="" id="{F346B63A-59B1-4DD0-AF1F-C3EF73C1C372}"/>
                </a:ext>
              </a:extLst>
            </p:cNvPr>
            <p:cNvSpPr/>
            <p:nvPr/>
          </p:nvSpPr>
          <p:spPr>
            <a:xfrm>
              <a:off x="212009" y="4883643"/>
              <a:ext cx="1451872" cy="874220"/>
            </a:xfrm>
            <a:prstGeom prst="wedgeRoundRectCallout">
              <a:avLst>
                <a:gd name="adj1" fmla="val 21801"/>
                <a:gd name="adj2" fmla="val -243519"/>
                <a:gd name="adj3" fmla="val 16667"/>
              </a:avLst>
            </a:prstGeom>
            <a:grpFill/>
            <a:ln>
              <a:noFill/>
            </a:ln>
            <a:effectLst>
              <a:outerShdw blurRad="190500" dist="228600" dir="2700000" algn="ctr">
                <a:srgbClr val="000000">
                  <a:alpha val="30000"/>
                </a:srgbClr>
              </a:outerShdw>
            </a:effectLst>
            <a:sp3d prstMaterial="matte">
              <a:bevelT w="127000" h="635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136443" indent="-136443" defTabSz="913852">
                <a:lnSpc>
                  <a:spcPct val="150000"/>
                </a:lnSpc>
                <a:spcAft>
                  <a:spcPts val="600"/>
                </a:spcAft>
                <a:defRPr/>
              </a:pPr>
              <a:endParaRPr lang="en-US" sz="1400" dirty="0">
                <a:solidFill>
                  <a:srgbClr val="FFFFFF"/>
                </a:solidFill>
                <a:latin typeface="Avenir Book" charset="0"/>
              </a:endParaRPr>
            </a:p>
          </p:txBody>
        </p:sp>
        <p:grpSp>
          <p:nvGrpSpPr>
            <p:cNvPr id="108" name="Group 107"/>
            <p:cNvGrpSpPr/>
            <p:nvPr/>
          </p:nvGrpSpPr>
          <p:grpSpPr>
            <a:xfrm>
              <a:off x="149975" y="4883640"/>
              <a:ext cx="1942988" cy="874219"/>
              <a:chOff x="72076" y="2772068"/>
              <a:chExt cx="1944000" cy="874676"/>
            </a:xfrm>
            <a:grpFill/>
          </p:grpSpPr>
          <p:sp>
            <p:nvSpPr>
              <p:cNvPr id="158" name="Rounded Rectangular Callout 157"/>
              <p:cNvSpPr/>
              <p:nvPr/>
            </p:nvSpPr>
            <p:spPr>
              <a:xfrm>
                <a:off x="72076" y="2772068"/>
                <a:ext cx="1944000" cy="874676"/>
              </a:xfrm>
              <a:prstGeom prst="wedgeRoundRectCallout">
                <a:avLst>
                  <a:gd name="adj1" fmla="val 31809"/>
                  <a:gd name="adj2" fmla="val -91391"/>
                  <a:gd name="adj3" fmla="val 16667"/>
                </a:avLst>
              </a:prstGeom>
              <a:grpFill/>
              <a:ln>
                <a:noFill/>
              </a:ln>
              <a:effectLst>
                <a:outerShdw blurRad="190500" dist="228600" dir="2700000" algn="ctr">
                  <a:srgbClr val="000000">
                    <a:alpha val="30000"/>
                  </a:srgbClr>
                </a:outerShdw>
              </a:effectLst>
              <a:sp3d prstMaterial="matte">
                <a:bevelT w="127000" h="635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136443" indent="-136443" defTabSz="913852">
                  <a:lnSpc>
                    <a:spcPct val="150000"/>
                  </a:lnSpc>
                  <a:spcAft>
                    <a:spcPts val="600"/>
                  </a:spcAft>
                  <a:defRPr/>
                </a:pPr>
                <a:endParaRPr lang="en-US" sz="1400" dirty="0">
                  <a:solidFill>
                    <a:srgbClr val="FFFFFF"/>
                  </a:solidFill>
                  <a:latin typeface="Avenir Book" charset="0"/>
                </a:endParaRPr>
              </a:p>
            </p:txBody>
          </p:sp>
          <p:sp>
            <p:nvSpPr>
              <p:cNvPr id="164" name="TextBox 163"/>
              <p:cNvSpPr txBox="1"/>
              <p:nvPr/>
            </p:nvSpPr>
            <p:spPr>
              <a:xfrm>
                <a:off x="184688" y="2978838"/>
                <a:ext cx="1655379" cy="338731"/>
              </a:xfrm>
              <a:prstGeom prst="rect">
                <a:avLst/>
              </a:prstGeom>
              <a:grpFill/>
              <a:ln>
                <a:noFill/>
              </a:ln>
              <a:effectLst>
                <a:outerShdw blurRad="190500" dist="228600" dir="2700000" algn="ctr">
                  <a:srgbClr val="000000">
                    <a:alpha val="30000"/>
                  </a:srgbClr>
                </a:outerShdw>
              </a:effectLst>
              <a:sp3d prstMaterial="matte">
                <a:bevelT w="127000" h="63500"/>
              </a:sp3d>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defTabSz="456926">
                  <a:spcBef>
                    <a:spcPts val="1200"/>
                  </a:spcBef>
                  <a:buClr>
                    <a:srgbClr val="D1232B"/>
                  </a:buClr>
                </a:pPr>
                <a:r>
                  <a:rPr lang="en-US" sz="1600" dirty="0">
                    <a:solidFill>
                      <a:schemeClr val="tx1"/>
                    </a:solidFill>
                    <a:latin typeface="Avenir Book" charset="0"/>
                  </a:rPr>
                  <a:t>PII Data Mapping</a:t>
                </a:r>
              </a:p>
            </p:txBody>
          </p:sp>
        </p:grpSp>
      </p:grpSp>
    </p:spTree>
    <p:extLst>
      <p:ext uri="{BB962C8B-B14F-4D97-AF65-F5344CB8AC3E}">
        <p14:creationId xmlns:p14="http://schemas.microsoft.com/office/powerpoint/2010/main" val="1431986821"/>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13458" y="1099592"/>
            <a:ext cx="11007523" cy="2280212"/>
          </a:xfrm>
          <a:prstGeom prst="rect">
            <a:avLst/>
          </a:prstGeom>
        </p:spPr>
      </p:pic>
      <p:sp>
        <p:nvSpPr>
          <p:cNvPr id="11" name="Rectangle 10"/>
          <p:cNvSpPr/>
          <p:nvPr/>
        </p:nvSpPr>
        <p:spPr>
          <a:xfrm>
            <a:off x="625033" y="1099592"/>
            <a:ext cx="10984375" cy="2280212"/>
          </a:xfrm>
          <a:prstGeom prst="rect">
            <a:avLst/>
          </a:prstGeom>
          <a:solidFill>
            <a:schemeClr val="tx1">
              <a:alpha val="3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6" name="Title 5"/>
          <p:cNvSpPr>
            <a:spLocks noGrp="1"/>
          </p:cNvSpPr>
          <p:nvPr>
            <p:ph type="title"/>
          </p:nvPr>
        </p:nvSpPr>
        <p:spPr/>
        <p:txBody>
          <a:bodyPr/>
          <a:lstStyle/>
          <a:p>
            <a:r>
              <a:rPr lang="en-US" sz="3200"/>
              <a:t>Speaker Introduction</a:t>
            </a:r>
            <a:endParaRPr lang="en-US" sz="3200" dirty="0"/>
          </a:p>
        </p:txBody>
      </p:sp>
      <p:sp>
        <p:nvSpPr>
          <p:cNvPr id="7" name="Content Placeholder 6"/>
          <p:cNvSpPr>
            <a:spLocks noGrp="1"/>
          </p:cNvSpPr>
          <p:nvPr>
            <p:ph sz="half" idx="10"/>
          </p:nvPr>
        </p:nvSpPr>
        <p:spPr>
          <a:xfrm>
            <a:off x="541807" y="3490546"/>
            <a:ext cx="11067601" cy="2363240"/>
          </a:xfrm>
        </p:spPr>
        <p:txBody>
          <a:bodyPr numCol="1" spcCol="457200"/>
          <a:lstStyle/>
          <a:p>
            <a:pPr lvl="0" defTabSz="914400" eaLnBrk="0" fontAlgn="base" hangingPunct="0">
              <a:lnSpc>
                <a:spcPct val="100000"/>
              </a:lnSpc>
              <a:spcBef>
                <a:spcPct val="0"/>
              </a:spcBef>
              <a:spcAft>
                <a:spcPct val="0"/>
              </a:spcAft>
              <a:buClrTx/>
            </a:pPr>
            <a:r>
              <a:rPr lang="en-US" altLang="en-US" sz="1600" dirty="0" smtClean="0">
                <a:latin typeface="Arial" charset="0"/>
              </a:rPr>
              <a:t>Manoj </a:t>
            </a:r>
            <a:r>
              <a:rPr lang="en-US" altLang="en-US" sz="1600" dirty="0">
                <a:latin typeface="Arial" charset="0"/>
              </a:rPr>
              <a:t>Patel, serves as Senior Advisory Solution Consultant for ServiceNow’s Global Security and Risk BU, focused on solving Enterprise Risk &amp; Cyber Security </a:t>
            </a:r>
            <a:r>
              <a:rPr lang="en-US" altLang="en-US" sz="1600" dirty="0" smtClean="0">
                <a:latin typeface="Arial" charset="0"/>
              </a:rPr>
              <a:t>challenges. He </a:t>
            </a:r>
            <a:r>
              <a:rPr lang="en-US" altLang="en-US" sz="1600" dirty="0">
                <a:latin typeface="Arial" charset="0"/>
              </a:rPr>
              <a:t>brings a total of 20+ years of experience in Enterprise Service </a:t>
            </a:r>
            <a:r>
              <a:rPr lang="en-US" altLang="en-US" sz="1600" dirty="0" smtClean="0">
                <a:latin typeface="Arial" charset="0"/>
              </a:rPr>
              <a:t>&amp; Legal Management, </a:t>
            </a:r>
            <a:r>
              <a:rPr lang="en-US" altLang="en-US" sz="1600" dirty="0">
                <a:latin typeface="Arial" charset="0"/>
              </a:rPr>
              <a:t>Governance, Risk &amp; Compliance &amp; Security space.</a:t>
            </a:r>
          </a:p>
          <a:p>
            <a:pPr lvl="0" defTabSz="914400" eaLnBrk="0" fontAlgn="base" hangingPunct="0">
              <a:lnSpc>
                <a:spcPct val="100000"/>
              </a:lnSpc>
              <a:spcBef>
                <a:spcPct val="0"/>
              </a:spcBef>
              <a:spcAft>
                <a:spcPct val="0"/>
              </a:spcAft>
              <a:buClrTx/>
            </a:pPr>
            <a:r>
              <a:rPr lang="en-US" altLang="en-US" sz="1600" dirty="0">
                <a:latin typeface="Arial" charset="0"/>
              </a:rPr>
              <a:t> </a:t>
            </a:r>
          </a:p>
          <a:p>
            <a:pPr lvl="0" defTabSz="914400" eaLnBrk="0" fontAlgn="base" hangingPunct="0">
              <a:lnSpc>
                <a:spcPct val="100000"/>
              </a:lnSpc>
              <a:spcBef>
                <a:spcPct val="0"/>
              </a:spcBef>
              <a:spcAft>
                <a:spcPct val="0"/>
              </a:spcAft>
              <a:buClrTx/>
            </a:pPr>
            <a:r>
              <a:rPr lang="en-US" altLang="en-US" sz="1600" dirty="0">
                <a:latin typeface="Arial" charset="0"/>
              </a:rPr>
              <a:t>He is a regular guest speaker at ISACA EuroCACS, ISACA CSX and Gartner conferences for GRC, GDPR &amp; CyberSecurity topics. His blog posts on GDPR &amp; Cyber Security can be found on </a:t>
            </a:r>
            <a:r>
              <a:rPr lang="en-US" altLang="en-US" sz="1600" dirty="0" smtClean="0">
                <a:latin typeface="Arial" charset="0"/>
                <a:hlinkClick r:id="rId4"/>
              </a:rPr>
              <a:t>LinkedIn</a:t>
            </a:r>
            <a:r>
              <a:rPr lang="en-US" altLang="en-US" sz="1600" dirty="0" smtClean="0">
                <a:latin typeface="Arial" charset="0"/>
              </a:rPr>
              <a:t>. He </a:t>
            </a:r>
            <a:r>
              <a:rPr lang="en-US" altLang="en-US" sz="1600" dirty="0">
                <a:latin typeface="Arial" charset="0"/>
              </a:rPr>
              <a:t>holds an MBA (Finance) from UK, M.S (Computer Science) from Germany, and B.Sc. (Physics) from India. He is certified as GRCP (OCEG) and in CyberSecurity (CSX</a:t>
            </a:r>
            <a:r>
              <a:rPr lang="en-US" altLang="en-US" sz="1600" dirty="0" smtClean="0">
                <a:latin typeface="Arial" charset="0"/>
              </a:rPr>
              <a:t>).</a:t>
            </a:r>
          </a:p>
          <a:p>
            <a:pPr lvl="0" defTabSz="914400" eaLnBrk="0" fontAlgn="base" hangingPunct="0">
              <a:lnSpc>
                <a:spcPct val="100000"/>
              </a:lnSpc>
              <a:spcBef>
                <a:spcPct val="0"/>
              </a:spcBef>
              <a:spcAft>
                <a:spcPct val="0"/>
              </a:spcAft>
              <a:buClrTx/>
            </a:pPr>
            <a:endParaRPr lang="en-US" altLang="en-US" sz="1600" dirty="0">
              <a:latin typeface="Arial" charset="0"/>
            </a:endParaRPr>
          </a:p>
          <a:p>
            <a:pPr lvl="0" defTabSz="914400" eaLnBrk="0" fontAlgn="base" hangingPunct="0">
              <a:lnSpc>
                <a:spcPct val="100000"/>
              </a:lnSpc>
              <a:spcBef>
                <a:spcPct val="0"/>
              </a:spcBef>
              <a:spcAft>
                <a:spcPct val="0"/>
              </a:spcAft>
              <a:buClrTx/>
            </a:pPr>
            <a:r>
              <a:rPr lang="en-US" altLang="en-US" sz="1600" dirty="0">
                <a:latin typeface="Arial" charset="0"/>
              </a:rPr>
              <a:t>Hobbies: Paintings, Golf, Cooking, Jazz &amp; Cycling.</a:t>
            </a:r>
          </a:p>
          <a:p>
            <a:endParaRPr lang="en-US" sz="1600" dirty="0"/>
          </a:p>
          <a:p>
            <a:r>
              <a:rPr lang="en-US" sz="1600" dirty="0"/>
              <a:t>He is certified GRCP (OCEG) and CSX CyberSecurity (ISACA). He holds an MBA (Finance) from UK, M.S. (Computer Science) from Germany, and B.Sc. (Physics) from India.</a:t>
            </a:r>
          </a:p>
          <a:p>
            <a:pPr marL="231775" lvl="1" indent="0">
              <a:lnSpc>
                <a:spcPct val="100000"/>
              </a:lnSpc>
              <a:spcBef>
                <a:spcPts val="1200"/>
              </a:spcBef>
              <a:buNone/>
            </a:pPr>
            <a:endParaRPr lang="en-US" sz="1600" dirty="0"/>
          </a:p>
          <a:p>
            <a:pPr marL="0" indent="0">
              <a:lnSpc>
                <a:spcPct val="100000"/>
              </a:lnSpc>
              <a:spcBef>
                <a:spcPts val="1200"/>
              </a:spcBef>
              <a:buNone/>
            </a:pPr>
            <a:endParaRPr lang="en-US" sz="1600" dirty="0"/>
          </a:p>
        </p:txBody>
      </p:sp>
      <p:sp>
        <p:nvSpPr>
          <p:cNvPr id="3" name="Content Placeholder 2"/>
          <p:cNvSpPr>
            <a:spLocks noGrp="1"/>
          </p:cNvSpPr>
          <p:nvPr>
            <p:ph sz="half" idx="11"/>
          </p:nvPr>
        </p:nvSpPr>
        <p:spPr/>
        <p:txBody>
          <a:bodyPr/>
          <a:lstStyle/>
          <a:p>
            <a:pPr>
              <a:lnSpc>
                <a:spcPct val="100000"/>
              </a:lnSpc>
              <a:spcBef>
                <a:spcPts val="1200"/>
              </a:spcBef>
            </a:pPr>
            <a:r>
              <a:rPr lang="en-US" b="1" dirty="0">
                <a:solidFill>
                  <a:schemeClr val="bg1"/>
                </a:solidFill>
              </a:rPr>
              <a:t>Name: </a:t>
            </a:r>
            <a:r>
              <a:rPr lang="en-US" sz="2400" b="1" dirty="0"/>
              <a:t>Manoj Patel	</a:t>
            </a:r>
          </a:p>
          <a:p>
            <a:pPr>
              <a:lnSpc>
                <a:spcPct val="100000"/>
              </a:lnSpc>
              <a:spcBef>
                <a:spcPts val="1200"/>
              </a:spcBef>
            </a:pPr>
            <a:r>
              <a:rPr lang="en-US" b="1" dirty="0">
                <a:solidFill>
                  <a:schemeClr val="bg1"/>
                </a:solidFill>
              </a:rPr>
              <a:t>Title: </a:t>
            </a:r>
            <a:r>
              <a:rPr lang="en-US" b="1" dirty="0" smtClean="0">
                <a:solidFill>
                  <a:schemeClr val="bg1"/>
                </a:solidFill>
              </a:rPr>
              <a:t>Senior Advisory </a:t>
            </a:r>
            <a:r>
              <a:rPr lang="en-US" b="1" dirty="0">
                <a:solidFill>
                  <a:schemeClr val="bg1"/>
                </a:solidFill>
              </a:rPr>
              <a:t>Solution Consultant</a:t>
            </a:r>
          </a:p>
          <a:p>
            <a:pPr>
              <a:lnSpc>
                <a:spcPct val="100000"/>
              </a:lnSpc>
              <a:spcBef>
                <a:spcPts val="1200"/>
              </a:spcBef>
            </a:pPr>
            <a:r>
              <a:rPr lang="en-US" b="1" dirty="0">
                <a:solidFill>
                  <a:schemeClr val="bg1"/>
                </a:solidFill>
              </a:rPr>
              <a:t>Function: </a:t>
            </a:r>
            <a:r>
              <a:rPr lang="en-US" b="1" dirty="0"/>
              <a:t>Security &amp; Risk Global Practice EMEA</a:t>
            </a:r>
          </a:p>
          <a:p>
            <a:pPr marL="0" indent="0">
              <a:lnSpc>
                <a:spcPct val="100000"/>
              </a:lnSpc>
              <a:spcBef>
                <a:spcPts val="1200"/>
              </a:spcBef>
              <a:buNone/>
            </a:pPr>
            <a:r>
              <a:rPr lang="en-US" b="1" dirty="0">
                <a:solidFill>
                  <a:schemeClr val="bg1"/>
                </a:solidFill>
              </a:rPr>
              <a:t>Company:  ServiceNow</a:t>
            </a:r>
          </a:p>
        </p:txBody>
      </p:sp>
      <p:sp>
        <p:nvSpPr>
          <p:cNvPr id="16" name="Rectangle 15"/>
          <p:cNvSpPr/>
          <p:nvPr/>
        </p:nvSpPr>
        <p:spPr>
          <a:xfrm>
            <a:off x="597263" y="3326489"/>
            <a:ext cx="5384800" cy="2507119"/>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17" name="Rectangle 16"/>
          <p:cNvSpPr/>
          <p:nvPr/>
        </p:nvSpPr>
        <p:spPr>
          <a:xfrm>
            <a:off x="6049772" y="1038121"/>
            <a:ext cx="5614689" cy="4795488"/>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pic>
        <p:nvPicPr>
          <p:cNvPr id="15" name="Picture 1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5501" y="1266407"/>
            <a:ext cx="1899205" cy="189920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extLst>
      <p:ext uri="{BB962C8B-B14F-4D97-AF65-F5344CB8AC3E}">
        <p14:creationId xmlns:p14="http://schemas.microsoft.com/office/powerpoint/2010/main" val="47109038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E8C2403-C731-460B-8E7B-58C4557ED68A}"/>
              </a:ext>
            </a:extLst>
          </p:cNvPr>
          <p:cNvSpPr>
            <a:spLocks noGrp="1"/>
          </p:cNvSpPr>
          <p:nvPr>
            <p:ph type="title"/>
          </p:nvPr>
        </p:nvSpPr>
        <p:spPr/>
        <p:txBody>
          <a:bodyPr/>
          <a:lstStyle/>
          <a:p>
            <a:r>
              <a:rPr lang="en-US" dirty="0"/>
              <a:t>9 Ways ServiceNow can Help</a:t>
            </a:r>
          </a:p>
        </p:txBody>
      </p:sp>
      <p:sp>
        <p:nvSpPr>
          <p:cNvPr id="4" name="Rectangle 3">
            <a:extLst>
              <a:ext uri="{FF2B5EF4-FFF2-40B4-BE49-F238E27FC236}">
                <a16:creationId xmlns:a16="http://schemas.microsoft.com/office/drawing/2014/main" xmlns="" id="{E469EC49-78F9-44B7-8B56-6C0F27F58B4E}"/>
              </a:ext>
            </a:extLst>
          </p:cNvPr>
          <p:cNvSpPr/>
          <p:nvPr/>
        </p:nvSpPr>
        <p:spPr>
          <a:xfrm>
            <a:off x="802265" y="1101253"/>
            <a:ext cx="3482491" cy="2473519"/>
          </a:xfrm>
          <a:prstGeom prst="rect">
            <a:avLst/>
          </a:prstGeom>
          <a:solidFill>
            <a:schemeClr val="accent5">
              <a:lumMod val="40000"/>
              <a:lumOff val="60000"/>
            </a:schemeClr>
          </a:solidFill>
          <a:ln w="57150">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Map the identified GDPR requirements directly into the application, with underlying citation and controls needed for compliance checks and continuous monitoring. Then manage the policies through their full lifecycle.</a:t>
            </a:r>
          </a:p>
          <a:p>
            <a:pPr algn="ctr"/>
            <a:endParaRPr lang="en-US" dirty="0">
              <a:solidFill>
                <a:schemeClr val="tx1"/>
              </a:solidFill>
            </a:endParaRPr>
          </a:p>
        </p:txBody>
      </p:sp>
      <p:sp>
        <p:nvSpPr>
          <p:cNvPr id="8" name="Rectangle 7">
            <a:extLst>
              <a:ext uri="{FF2B5EF4-FFF2-40B4-BE49-F238E27FC236}">
                <a16:creationId xmlns:a16="http://schemas.microsoft.com/office/drawing/2014/main" xmlns="" id="{D9764693-CB86-424F-8404-D294D187340A}"/>
              </a:ext>
            </a:extLst>
          </p:cNvPr>
          <p:cNvSpPr/>
          <p:nvPr/>
        </p:nvSpPr>
        <p:spPr>
          <a:xfrm>
            <a:off x="4395590" y="1105865"/>
            <a:ext cx="3482491" cy="2473519"/>
          </a:xfrm>
          <a:prstGeom prst="rect">
            <a:avLst/>
          </a:prstGeom>
          <a:solidFill>
            <a:schemeClr val="accent5">
              <a:lumMod val="40000"/>
              <a:lumOff val="60000"/>
            </a:schemeClr>
          </a:solidFill>
          <a:ln w="57150">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Identify personal data using the ServiceNow CMDB to manage information assets, associate them to other Configuration Items, and generate risks and controls.</a:t>
            </a:r>
          </a:p>
          <a:p>
            <a:pPr algn="ctr"/>
            <a:endParaRPr lang="en-US" dirty="0">
              <a:solidFill>
                <a:schemeClr val="tx1"/>
              </a:solidFill>
            </a:endParaRPr>
          </a:p>
        </p:txBody>
      </p:sp>
      <p:sp>
        <p:nvSpPr>
          <p:cNvPr id="9" name="Rectangle 8">
            <a:extLst>
              <a:ext uri="{FF2B5EF4-FFF2-40B4-BE49-F238E27FC236}">
                <a16:creationId xmlns:a16="http://schemas.microsoft.com/office/drawing/2014/main" xmlns="" id="{9F26A61E-A7F5-4AD3-ADF8-F1DF0D3725C5}"/>
              </a:ext>
            </a:extLst>
          </p:cNvPr>
          <p:cNvSpPr/>
          <p:nvPr/>
        </p:nvSpPr>
        <p:spPr>
          <a:xfrm>
            <a:off x="8030481" y="1105865"/>
            <a:ext cx="3482491" cy="2473519"/>
          </a:xfrm>
          <a:prstGeom prst="rect">
            <a:avLst/>
          </a:prstGeom>
          <a:solidFill>
            <a:schemeClr val="accent5">
              <a:lumMod val="40000"/>
              <a:lumOff val="60000"/>
            </a:schemeClr>
          </a:solidFill>
          <a:ln w="57150">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solidFill>
              </a:rPr>
              <a:t>Align data protection assessments with data protection policies and underlying requirements to assess the risk to data subjects of processing operations.  </a:t>
            </a:r>
          </a:p>
        </p:txBody>
      </p:sp>
      <p:sp>
        <p:nvSpPr>
          <p:cNvPr id="10" name="Rectangle 9">
            <a:extLst>
              <a:ext uri="{FF2B5EF4-FFF2-40B4-BE49-F238E27FC236}">
                <a16:creationId xmlns:a16="http://schemas.microsoft.com/office/drawing/2014/main" xmlns="" id="{2B65BF6D-1E1D-4817-9D3D-5BBA03B36293}"/>
              </a:ext>
            </a:extLst>
          </p:cNvPr>
          <p:cNvSpPr/>
          <p:nvPr/>
        </p:nvSpPr>
        <p:spPr>
          <a:xfrm>
            <a:off x="8030481" y="3668667"/>
            <a:ext cx="3482491" cy="2473519"/>
          </a:xfrm>
          <a:prstGeom prst="rect">
            <a:avLst/>
          </a:prstGeom>
          <a:solidFill>
            <a:schemeClr val="tx2">
              <a:lumMod val="60000"/>
              <a:lumOff val="40000"/>
            </a:schemeClr>
          </a:solidFill>
          <a:ln w="57150">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solidFill>
              </a:rPr>
              <a:t>Use ServiceNow Customer Service Management and the Service Portal to share data (ex. policies, procedures) and collect decisions.</a:t>
            </a:r>
          </a:p>
        </p:txBody>
      </p:sp>
      <p:sp>
        <p:nvSpPr>
          <p:cNvPr id="11" name="Rectangle 10">
            <a:extLst>
              <a:ext uri="{FF2B5EF4-FFF2-40B4-BE49-F238E27FC236}">
                <a16:creationId xmlns:a16="http://schemas.microsoft.com/office/drawing/2014/main" xmlns="" id="{A7C8A049-BEC6-4A08-B75D-F5F2430C63D2}"/>
              </a:ext>
            </a:extLst>
          </p:cNvPr>
          <p:cNvSpPr/>
          <p:nvPr/>
        </p:nvSpPr>
        <p:spPr>
          <a:xfrm>
            <a:off x="4395590" y="3668667"/>
            <a:ext cx="3482491" cy="2473519"/>
          </a:xfrm>
          <a:prstGeom prst="rect">
            <a:avLst/>
          </a:prstGeom>
          <a:solidFill>
            <a:schemeClr val="accent4">
              <a:lumMod val="60000"/>
              <a:lumOff val="40000"/>
            </a:schemeClr>
          </a:solidFill>
          <a:ln w="57150">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solidFill>
              </a:rPr>
              <a:t>Schedule regulator GDPR audits targeting the organization and its personal data sensitive systems, then generate remediation plans and track them to conclusion.  Dashboards provide the ability to monitor the global level of compliance.</a:t>
            </a:r>
          </a:p>
        </p:txBody>
      </p:sp>
      <p:sp>
        <p:nvSpPr>
          <p:cNvPr id="12" name="Rectangle 11">
            <a:extLst>
              <a:ext uri="{FF2B5EF4-FFF2-40B4-BE49-F238E27FC236}">
                <a16:creationId xmlns:a16="http://schemas.microsoft.com/office/drawing/2014/main" xmlns="" id="{F026C4F3-1FC8-449B-82A1-D822BBBDD64D}"/>
              </a:ext>
            </a:extLst>
          </p:cNvPr>
          <p:cNvSpPr/>
          <p:nvPr/>
        </p:nvSpPr>
        <p:spPr>
          <a:xfrm>
            <a:off x="760698" y="3668667"/>
            <a:ext cx="3482491" cy="2473519"/>
          </a:xfrm>
          <a:prstGeom prst="rect">
            <a:avLst/>
          </a:prstGeom>
          <a:solidFill>
            <a:schemeClr val="accent2">
              <a:lumMod val="20000"/>
              <a:lumOff val="80000"/>
            </a:schemeClr>
          </a:solidFill>
          <a:ln w="57150">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solidFill>
              </a:rPr>
              <a:t>Get visibility into risk identification and compliance statistics, with notifications (including the associated risks) sent automatically to an SA at the time of breach.  Controls and capabilities also address confidentiality, integrity, and availability of systems and applications.</a:t>
            </a:r>
          </a:p>
        </p:txBody>
      </p:sp>
      <p:sp>
        <p:nvSpPr>
          <p:cNvPr id="19" name="Rectangle 18">
            <a:extLst>
              <a:ext uri="{FF2B5EF4-FFF2-40B4-BE49-F238E27FC236}">
                <a16:creationId xmlns:a16="http://schemas.microsoft.com/office/drawing/2014/main" xmlns="" id="{5AE1E161-DF39-4216-870A-68FCE21A7C6C}"/>
              </a:ext>
            </a:extLst>
          </p:cNvPr>
          <p:cNvSpPr/>
          <p:nvPr/>
        </p:nvSpPr>
        <p:spPr>
          <a:xfrm>
            <a:off x="802264" y="1103558"/>
            <a:ext cx="3482491" cy="2473519"/>
          </a:xfrm>
          <a:prstGeom prst="rect">
            <a:avLst/>
          </a:prstGeom>
          <a:solidFill>
            <a:schemeClr val="accent5">
              <a:lumMod val="40000"/>
              <a:lumOff val="60000"/>
            </a:schemeClr>
          </a:solidFill>
          <a:ln w="5715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venir Book" charset="0"/>
              </a:rPr>
              <a:t>GDPR Requirements &amp; Description</a:t>
            </a:r>
          </a:p>
          <a:p>
            <a:pPr algn="ctr"/>
            <a:endParaRPr lang="en-US" dirty="0">
              <a:solidFill>
                <a:schemeClr val="tx1"/>
              </a:solidFill>
              <a:latin typeface="Avenir Book" charset="0"/>
            </a:endParaRPr>
          </a:p>
          <a:p>
            <a:pPr algn="ctr"/>
            <a:r>
              <a:rPr lang="en-US" dirty="0">
                <a:solidFill>
                  <a:schemeClr val="tx1"/>
                </a:solidFill>
                <a:latin typeface="Avenir Book" charset="0"/>
              </a:rPr>
              <a:t>Privacy Policy Management</a:t>
            </a:r>
          </a:p>
          <a:p>
            <a:pPr algn="ctr"/>
            <a:endParaRPr lang="en-US" dirty="0">
              <a:solidFill>
                <a:schemeClr val="tx1"/>
              </a:solidFill>
            </a:endParaRPr>
          </a:p>
        </p:txBody>
      </p:sp>
      <p:sp>
        <p:nvSpPr>
          <p:cNvPr id="20" name="Rectangle 19">
            <a:extLst>
              <a:ext uri="{FF2B5EF4-FFF2-40B4-BE49-F238E27FC236}">
                <a16:creationId xmlns:a16="http://schemas.microsoft.com/office/drawing/2014/main" xmlns="" id="{494A8ECC-831E-4BFF-8EAC-66631A09E49D}"/>
              </a:ext>
            </a:extLst>
          </p:cNvPr>
          <p:cNvSpPr/>
          <p:nvPr/>
        </p:nvSpPr>
        <p:spPr>
          <a:xfrm>
            <a:off x="4437157" y="1101253"/>
            <a:ext cx="3482491" cy="2473519"/>
          </a:xfrm>
          <a:prstGeom prst="rect">
            <a:avLst/>
          </a:prstGeom>
          <a:solidFill>
            <a:schemeClr val="accent5">
              <a:lumMod val="40000"/>
              <a:lumOff val="60000"/>
            </a:schemeClr>
          </a:solidFill>
          <a:ln w="5715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PII Data Mapping</a:t>
            </a:r>
          </a:p>
          <a:p>
            <a:pPr algn="ctr"/>
            <a:endParaRPr lang="en-US" dirty="0">
              <a:solidFill>
                <a:schemeClr val="tx1"/>
              </a:solidFill>
            </a:endParaRPr>
          </a:p>
        </p:txBody>
      </p:sp>
      <p:sp>
        <p:nvSpPr>
          <p:cNvPr id="21" name="Rectangle 20">
            <a:extLst>
              <a:ext uri="{FF2B5EF4-FFF2-40B4-BE49-F238E27FC236}">
                <a16:creationId xmlns:a16="http://schemas.microsoft.com/office/drawing/2014/main" xmlns="" id="{1D1F5A41-7EF7-4B32-B700-8C74B59B2350}"/>
              </a:ext>
            </a:extLst>
          </p:cNvPr>
          <p:cNvSpPr/>
          <p:nvPr/>
        </p:nvSpPr>
        <p:spPr>
          <a:xfrm>
            <a:off x="8072048" y="1101253"/>
            <a:ext cx="3482491" cy="2473519"/>
          </a:xfrm>
          <a:prstGeom prst="rect">
            <a:avLst/>
          </a:prstGeom>
          <a:solidFill>
            <a:schemeClr val="accent5">
              <a:lumMod val="40000"/>
              <a:lumOff val="60000"/>
            </a:schemeClr>
          </a:solidFill>
          <a:ln w="5715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venir Book" charset="0"/>
              </a:rPr>
              <a:t>Data Protection Impact Assessments</a:t>
            </a:r>
            <a:endParaRPr lang="en-US" dirty="0">
              <a:solidFill>
                <a:schemeClr val="tx1"/>
              </a:solidFill>
            </a:endParaRPr>
          </a:p>
        </p:txBody>
      </p:sp>
      <p:sp>
        <p:nvSpPr>
          <p:cNvPr id="22" name="Rectangle 21">
            <a:extLst>
              <a:ext uri="{FF2B5EF4-FFF2-40B4-BE49-F238E27FC236}">
                <a16:creationId xmlns:a16="http://schemas.microsoft.com/office/drawing/2014/main" xmlns="" id="{E7C3F6C4-764C-45E9-9C14-8B56B1ACC0C1}"/>
              </a:ext>
            </a:extLst>
          </p:cNvPr>
          <p:cNvSpPr/>
          <p:nvPr/>
        </p:nvSpPr>
        <p:spPr>
          <a:xfrm>
            <a:off x="8072048" y="3664055"/>
            <a:ext cx="3482491" cy="2473519"/>
          </a:xfrm>
          <a:prstGeom prst="rect">
            <a:avLst/>
          </a:prstGeom>
          <a:solidFill>
            <a:schemeClr val="tx2">
              <a:lumMod val="60000"/>
              <a:lumOff val="40000"/>
            </a:schemeClr>
          </a:solidFill>
          <a:ln w="5715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Data Subject Portal</a:t>
            </a:r>
          </a:p>
        </p:txBody>
      </p:sp>
      <p:sp>
        <p:nvSpPr>
          <p:cNvPr id="23" name="Rectangle 22">
            <a:extLst>
              <a:ext uri="{FF2B5EF4-FFF2-40B4-BE49-F238E27FC236}">
                <a16:creationId xmlns:a16="http://schemas.microsoft.com/office/drawing/2014/main" xmlns="" id="{59625528-899F-4B02-A27C-F58AA7993210}"/>
              </a:ext>
            </a:extLst>
          </p:cNvPr>
          <p:cNvSpPr/>
          <p:nvPr/>
        </p:nvSpPr>
        <p:spPr>
          <a:xfrm>
            <a:off x="4437157" y="3664055"/>
            <a:ext cx="3482491" cy="2473519"/>
          </a:xfrm>
          <a:prstGeom prst="rect">
            <a:avLst/>
          </a:prstGeom>
          <a:solidFill>
            <a:schemeClr val="accent4">
              <a:lumMod val="60000"/>
              <a:lumOff val="40000"/>
            </a:schemeClr>
          </a:solidFill>
          <a:ln w="5715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Privacy Audit Management</a:t>
            </a:r>
          </a:p>
        </p:txBody>
      </p:sp>
      <p:sp>
        <p:nvSpPr>
          <p:cNvPr id="24" name="Rectangle 23">
            <a:extLst>
              <a:ext uri="{FF2B5EF4-FFF2-40B4-BE49-F238E27FC236}">
                <a16:creationId xmlns:a16="http://schemas.microsoft.com/office/drawing/2014/main" xmlns="" id="{B51E7755-112C-4956-96C1-8F8BB4B19789}"/>
              </a:ext>
            </a:extLst>
          </p:cNvPr>
          <p:cNvSpPr/>
          <p:nvPr/>
        </p:nvSpPr>
        <p:spPr>
          <a:xfrm>
            <a:off x="802265" y="3664055"/>
            <a:ext cx="3482491" cy="2473519"/>
          </a:xfrm>
          <a:prstGeom prst="rect">
            <a:avLst/>
          </a:prstGeom>
          <a:solidFill>
            <a:schemeClr val="accent2">
              <a:lumMod val="20000"/>
              <a:lumOff val="80000"/>
            </a:schemeClr>
          </a:solidFill>
          <a:ln w="5715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venir Book" charset="0"/>
              </a:rPr>
              <a:t>Privacy Risk Requirements</a:t>
            </a:r>
            <a:endParaRPr lang="en-US" dirty="0">
              <a:solidFill>
                <a:schemeClr val="tx1"/>
              </a:solidFill>
            </a:endParaRPr>
          </a:p>
        </p:txBody>
      </p:sp>
    </p:spTree>
    <p:extLst>
      <p:ext uri="{BB962C8B-B14F-4D97-AF65-F5344CB8AC3E}">
        <p14:creationId xmlns:p14="http://schemas.microsoft.com/office/powerpoint/2010/main" val="1814712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grpId="0" nodeType="clickEffect">
                                  <p:stCondLst>
                                    <p:cond delay="0"/>
                                  </p:stCondLst>
                                  <p:childTnLst>
                                    <p:anim calcmode="lin" valueType="num">
                                      <p:cBhvr>
                                        <p:cTn id="6" dur="1000"/>
                                        <p:tgtEl>
                                          <p:spTgt spid="19"/>
                                        </p:tgtEl>
                                        <p:attrNameLst>
                                          <p:attrName>ppt_w</p:attrName>
                                        </p:attrNameLst>
                                      </p:cBhvr>
                                      <p:tavLst>
                                        <p:tav tm="0">
                                          <p:val>
                                            <p:strVal val="ppt_w"/>
                                          </p:val>
                                        </p:tav>
                                        <p:tav tm="100000">
                                          <p:val>
                                            <p:fltVal val="0"/>
                                          </p:val>
                                        </p:tav>
                                      </p:tavLst>
                                    </p:anim>
                                    <p:anim calcmode="lin" valueType="num">
                                      <p:cBhvr>
                                        <p:cTn id="7" dur="1000"/>
                                        <p:tgtEl>
                                          <p:spTgt spid="19"/>
                                        </p:tgtEl>
                                        <p:attrNameLst>
                                          <p:attrName>ppt_h</p:attrName>
                                        </p:attrNameLst>
                                      </p:cBhvr>
                                      <p:tavLst>
                                        <p:tav tm="0">
                                          <p:val>
                                            <p:strVal val="ppt_h"/>
                                          </p:val>
                                        </p:tav>
                                        <p:tav tm="100000">
                                          <p:val>
                                            <p:fltVal val="0"/>
                                          </p:val>
                                        </p:tav>
                                      </p:tavLst>
                                    </p:anim>
                                    <p:anim calcmode="lin" valueType="num">
                                      <p:cBhvr>
                                        <p:cTn id="8" dur="1000"/>
                                        <p:tgtEl>
                                          <p:spTgt spid="19"/>
                                        </p:tgtEl>
                                        <p:attrNameLst>
                                          <p:attrName>style.rotation</p:attrName>
                                        </p:attrNameLst>
                                      </p:cBhvr>
                                      <p:tavLst>
                                        <p:tav tm="0">
                                          <p:val>
                                            <p:fltVal val="0"/>
                                          </p:val>
                                        </p:tav>
                                        <p:tav tm="100000">
                                          <p:val>
                                            <p:fltVal val="90"/>
                                          </p:val>
                                        </p:tav>
                                      </p:tavLst>
                                    </p:anim>
                                    <p:animEffect transition="out" filter="fade">
                                      <p:cBhvr>
                                        <p:cTn id="9" dur="1000"/>
                                        <p:tgtEl>
                                          <p:spTgt spid="19"/>
                                        </p:tgtEl>
                                      </p:cBhvr>
                                    </p:animEffect>
                                    <p:set>
                                      <p:cBhvr>
                                        <p:cTn id="10" dur="1" fill="hold">
                                          <p:stCondLst>
                                            <p:cond delay="999"/>
                                          </p:stCondLst>
                                        </p:cTn>
                                        <p:tgtEl>
                                          <p:spTgt spid="1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31" presetClass="exit" presetSubtype="0" fill="hold" grpId="0" nodeType="clickEffect">
                                  <p:stCondLst>
                                    <p:cond delay="0"/>
                                  </p:stCondLst>
                                  <p:childTnLst>
                                    <p:anim calcmode="lin" valueType="num">
                                      <p:cBhvr>
                                        <p:cTn id="14" dur="1000"/>
                                        <p:tgtEl>
                                          <p:spTgt spid="20"/>
                                        </p:tgtEl>
                                        <p:attrNameLst>
                                          <p:attrName>ppt_w</p:attrName>
                                        </p:attrNameLst>
                                      </p:cBhvr>
                                      <p:tavLst>
                                        <p:tav tm="0">
                                          <p:val>
                                            <p:strVal val="ppt_w"/>
                                          </p:val>
                                        </p:tav>
                                        <p:tav tm="100000">
                                          <p:val>
                                            <p:fltVal val="0"/>
                                          </p:val>
                                        </p:tav>
                                      </p:tavLst>
                                    </p:anim>
                                    <p:anim calcmode="lin" valueType="num">
                                      <p:cBhvr>
                                        <p:cTn id="15" dur="1000"/>
                                        <p:tgtEl>
                                          <p:spTgt spid="20"/>
                                        </p:tgtEl>
                                        <p:attrNameLst>
                                          <p:attrName>ppt_h</p:attrName>
                                        </p:attrNameLst>
                                      </p:cBhvr>
                                      <p:tavLst>
                                        <p:tav tm="0">
                                          <p:val>
                                            <p:strVal val="ppt_h"/>
                                          </p:val>
                                        </p:tav>
                                        <p:tav tm="100000">
                                          <p:val>
                                            <p:fltVal val="0"/>
                                          </p:val>
                                        </p:tav>
                                      </p:tavLst>
                                    </p:anim>
                                    <p:anim calcmode="lin" valueType="num">
                                      <p:cBhvr>
                                        <p:cTn id="16" dur="1000"/>
                                        <p:tgtEl>
                                          <p:spTgt spid="20"/>
                                        </p:tgtEl>
                                        <p:attrNameLst>
                                          <p:attrName>style.rotation</p:attrName>
                                        </p:attrNameLst>
                                      </p:cBhvr>
                                      <p:tavLst>
                                        <p:tav tm="0">
                                          <p:val>
                                            <p:fltVal val="0"/>
                                          </p:val>
                                        </p:tav>
                                        <p:tav tm="100000">
                                          <p:val>
                                            <p:fltVal val="90"/>
                                          </p:val>
                                        </p:tav>
                                      </p:tavLst>
                                    </p:anim>
                                    <p:animEffect transition="out" filter="fade">
                                      <p:cBhvr>
                                        <p:cTn id="17" dur="1000"/>
                                        <p:tgtEl>
                                          <p:spTgt spid="20"/>
                                        </p:tgtEl>
                                      </p:cBhvr>
                                    </p:animEffect>
                                    <p:set>
                                      <p:cBhvr>
                                        <p:cTn id="18" dur="1" fill="hold">
                                          <p:stCondLst>
                                            <p:cond delay="999"/>
                                          </p:stCondLst>
                                        </p:cTn>
                                        <p:tgtEl>
                                          <p:spTgt spid="20"/>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31" presetClass="exit" presetSubtype="0" fill="hold" grpId="0" nodeType="clickEffect">
                                  <p:stCondLst>
                                    <p:cond delay="0"/>
                                  </p:stCondLst>
                                  <p:childTnLst>
                                    <p:anim calcmode="lin" valueType="num">
                                      <p:cBhvr>
                                        <p:cTn id="22" dur="1000"/>
                                        <p:tgtEl>
                                          <p:spTgt spid="21"/>
                                        </p:tgtEl>
                                        <p:attrNameLst>
                                          <p:attrName>ppt_w</p:attrName>
                                        </p:attrNameLst>
                                      </p:cBhvr>
                                      <p:tavLst>
                                        <p:tav tm="0">
                                          <p:val>
                                            <p:strVal val="ppt_w"/>
                                          </p:val>
                                        </p:tav>
                                        <p:tav tm="100000">
                                          <p:val>
                                            <p:fltVal val="0"/>
                                          </p:val>
                                        </p:tav>
                                      </p:tavLst>
                                    </p:anim>
                                    <p:anim calcmode="lin" valueType="num">
                                      <p:cBhvr>
                                        <p:cTn id="23" dur="1000"/>
                                        <p:tgtEl>
                                          <p:spTgt spid="21"/>
                                        </p:tgtEl>
                                        <p:attrNameLst>
                                          <p:attrName>ppt_h</p:attrName>
                                        </p:attrNameLst>
                                      </p:cBhvr>
                                      <p:tavLst>
                                        <p:tav tm="0">
                                          <p:val>
                                            <p:strVal val="ppt_h"/>
                                          </p:val>
                                        </p:tav>
                                        <p:tav tm="100000">
                                          <p:val>
                                            <p:fltVal val="0"/>
                                          </p:val>
                                        </p:tav>
                                      </p:tavLst>
                                    </p:anim>
                                    <p:anim calcmode="lin" valueType="num">
                                      <p:cBhvr>
                                        <p:cTn id="24" dur="1000"/>
                                        <p:tgtEl>
                                          <p:spTgt spid="21"/>
                                        </p:tgtEl>
                                        <p:attrNameLst>
                                          <p:attrName>style.rotation</p:attrName>
                                        </p:attrNameLst>
                                      </p:cBhvr>
                                      <p:tavLst>
                                        <p:tav tm="0">
                                          <p:val>
                                            <p:fltVal val="0"/>
                                          </p:val>
                                        </p:tav>
                                        <p:tav tm="100000">
                                          <p:val>
                                            <p:fltVal val="90"/>
                                          </p:val>
                                        </p:tav>
                                      </p:tavLst>
                                    </p:anim>
                                    <p:animEffect transition="out" filter="fade">
                                      <p:cBhvr>
                                        <p:cTn id="25" dur="1000"/>
                                        <p:tgtEl>
                                          <p:spTgt spid="21"/>
                                        </p:tgtEl>
                                      </p:cBhvr>
                                    </p:animEffect>
                                    <p:set>
                                      <p:cBhvr>
                                        <p:cTn id="26" dur="1" fill="hold">
                                          <p:stCondLst>
                                            <p:cond delay="999"/>
                                          </p:stCondLst>
                                        </p:cTn>
                                        <p:tgtEl>
                                          <p:spTgt spid="21"/>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31" presetClass="exit" presetSubtype="0" fill="hold" grpId="0" nodeType="clickEffect">
                                  <p:stCondLst>
                                    <p:cond delay="0"/>
                                  </p:stCondLst>
                                  <p:childTnLst>
                                    <p:anim calcmode="lin" valueType="num">
                                      <p:cBhvr>
                                        <p:cTn id="30" dur="1000"/>
                                        <p:tgtEl>
                                          <p:spTgt spid="24"/>
                                        </p:tgtEl>
                                        <p:attrNameLst>
                                          <p:attrName>ppt_w</p:attrName>
                                        </p:attrNameLst>
                                      </p:cBhvr>
                                      <p:tavLst>
                                        <p:tav tm="0">
                                          <p:val>
                                            <p:strVal val="ppt_w"/>
                                          </p:val>
                                        </p:tav>
                                        <p:tav tm="100000">
                                          <p:val>
                                            <p:fltVal val="0"/>
                                          </p:val>
                                        </p:tav>
                                      </p:tavLst>
                                    </p:anim>
                                    <p:anim calcmode="lin" valueType="num">
                                      <p:cBhvr>
                                        <p:cTn id="31" dur="1000"/>
                                        <p:tgtEl>
                                          <p:spTgt spid="24"/>
                                        </p:tgtEl>
                                        <p:attrNameLst>
                                          <p:attrName>ppt_h</p:attrName>
                                        </p:attrNameLst>
                                      </p:cBhvr>
                                      <p:tavLst>
                                        <p:tav tm="0">
                                          <p:val>
                                            <p:strVal val="ppt_h"/>
                                          </p:val>
                                        </p:tav>
                                        <p:tav tm="100000">
                                          <p:val>
                                            <p:fltVal val="0"/>
                                          </p:val>
                                        </p:tav>
                                      </p:tavLst>
                                    </p:anim>
                                    <p:anim calcmode="lin" valueType="num">
                                      <p:cBhvr>
                                        <p:cTn id="32" dur="1000"/>
                                        <p:tgtEl>
                                          <p:spTgt spid="24"/>
                                        </p:tgtEl>
                                        <p:attrNameLst>
                                          <p:attrName>style.rotation</p:attrName>
                                        </p:attrNameLst>
                                      </p:cBhvr>
                                      <p:tavLst>
                                        <p:tav tm="0">
                                          <p:val>
                                            <p:fltVal val="0"/>
                                          </p:val>
                                        </p:tav>
                                        <p:tav tm="100000">
                                          <p:val>
                                            <p:fltVal val="90"/>
                                          </p:val>
                                        </p:tav>
                                      </p:tavLst>
                                    </p:anim>
                                    <p:animEffect transition="out" filter="fade">
                                      <p:cBhvr>
                                        <p:cTn id="33" dur="1000"/>
                                        <p:tgtEl>
                                          <p:spTgt spid="24"/>
                                        </p:tgtEl>
                                      </p:cBhvr>
                                    </p:animEffect>
                                    <p:set>
                                      <p:cBhvr>
                                        <p:cTn id="34" dur="1" fill="hold">
                                          <p:stCondLst>
                                            <p:cond delay="999"/>
                                          </p:stCondLst>
                                        </p:cTn>
                                        <p:tgtEl>
                                          <p:spTgt spid="2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31" presetClass="exit" presetSubtype="0" fill="hold" grpId="0" nodeType="clickEffect">
                                  <p:stCondLst>
                                    <p:cond delay="0"/>
                                  </p:stCondLst>
                                  <p:childTnLst>
                                    <p:anim calcmode="lin" valueType="num">
                                      <p:cBhvr>
                                        <p:cTn id="38" dur="1000"/>
                                        <p:tgtEl>
                                          <p:spTgt spid="23"/>
                                        </p:tgtEl>
                                        <p:attrNameLst>
                                          <p:attrName>ppt_w</p:attrName>
                                        </p:attrNameLst>
                                      </p:cBhvr>
                                      <p:tavLst>
                                        <p:tav tm="0">
                                          <p:val>
                                            <p:strVal val="ppt_w"/>
                                          </p:val>
                                        </p:tav>
                                        <p:tav tm="100000">
                                          <p:val>
                                            <p:fltVal val="0"/>
                                          </p:val>
                                        </p:tav>
                                      </p:tavLst>
                                    </p:anim>
                                    <p:anim calcmode="lin" valueType="num">
                                      <p:cBhvr>
                                        <p:cTn id="39" dur="1000"/>
                                        <p:tgtEl>
                                          <p:spTgt spid="23"/>
                                        </p:tgtEl>
                                        <p:attrNameLst>
                                          <p:attrName>ppt_h</p:attrName>
                                        </p:attrNameLst>
                                      </p:cBhvr>
                                      <p:tavLst>
                                        <p:tav tm="0">
                                          <p:val>
                                            <p:strVal val="ppt_h"/>
                                          </p:val>
                                        </p:tav>
                                        <p:tav tm="100000">
                                          <p:val>
                                            <p:fltVal val="0"/>
                                          </p:val>
                                        </p:tav>
                                      </p:tavLst>
                                    </p:anim>
                                    <p:anim calcmode="lin" valueType="num">
                                      <p:cBhvr>
                                        <p:cTn id="40" dur="1000"/>
                                        <p:tgtEl>
                                          <p:spTgt spid="23"/>
                                        </p:tgtEl>
                                        <p:attrNameLst>
                                          <p:attrName>style.rotation</p:attrName>
                                        </p:attrNameLst>
                                      </p:cBhvr>
                                      <p:tavLst>
                                        <p:tav tm="0">
                                          <p:val>
                                            <p:fltVal val="0"/>
                                          </p:val>
                                        </p:tav>
                                        <p:tav tm="100000">
                                          <p:val>
                                            <p:fltVal val="90"/>
                                          </p:val>
                                        </p:tav>
                                      </p:tavLst>
                                    </p:anim>
                                    <p:animEffect transition="out" filter="fade">
                                      <p:cBhvr>
                                        <p:cTn id="41" dur="1000"/>
                                        <p:tgtEl>
                                          <p:spTgt spid="23"/>
                                        </p:tgtEl>
                                      </p:cBhvr>
                                    </p:animEffect>
                                    <p:set>
                                      <p:cBhvr>
                                        <p:cTn id="42" dur="1" fill="hold">
                                          <p:stCondLst>
                                            <p:cond delay="999"/>
                                          </p:stCondLst>
                                        </p:cTn>
                                        <p:tgtEl>
                                          <p:spTgt spid="2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31" presetClass="exit" presetSubtype="0" fill="hold" grpId="0" nodeType="clickEffect">
                                  <p:stCondLst>
                                    <p:cond delay="0"/>
                                  </p:stCondLst>
                                  <p:childTnLst>
                                    <p:anim calcmode="lin" valueType="num">
                                      <p:cBhvr>
                                        <p:cTn id="46" dur="1000"/>
                                        <p:tgtEl>
                                          <p:spTgt spid="22"/>
                                        </p:tgtEl>
                                        <p:attrNameLst>
                                          <p:attrName>ppt_w</p:attrName>
                                        </p:attrNameLst>
                                      </p:cBhvr>
                                      <p:tavLst>
                                        <p:tav tm="0">
                                          <p:val>
                                            <p:strVal val="ppt_w"/>
                                          </p:val>
                                        </p:tav>
                                        <p:tav tm="100000">
                                          <p:val>
                                            <p:fltVal val="0"/>
                                          </p:val>
                                        </p:tav>
                                      </p:tavLst>
                                    </p:anim>
                                    <p:anim calcmode="lin" valueType="num">
                                      <p:cBhvr>
                                        <p:cTn id="47" dur="1000"/>
                                        <p:tgtEl>
                                          <p:spTgt spid="22"/>
                                        </p:tgtEl>
                                        <p:attrNameLst>
                                          <p:attrName>ppt_h</p:attrName>
                                        </p:attrNameLst>
                                      </p:cBhvr>
                                      <p:tavLst>
                                        <p:tav tm="0">
                                          <p:val>
                                            <p:strVal val="ppt_h"/>
                                          </p:val>
                                        </p:tav>
                                        <p:tav tm="100000">
                                          <p:val>
                                            <p:fltVal val="0"/>
                                          </p:val>
                                        </p:tav>
                                      </p:tavLst>
                                    </p:anim>
                                    <p:anim calcmode="lin" valueType="num">
                                      <p:cBhvr>
                                        <p:cTn id="48" dur="1000"/>
                                        <p:tgtEl>
                                          <p:spTgt spid="22"/>
                                        </p:tgtEl>
                                        <p:attrNameLst>
                                          <p:attrName>style.rotation</p:attrName>
                                        </p:attrNameLst>
                                      </p:cBhvr>
                                      <p:tavLst>
                                        <p:tav tm="0">
                                          <p:val>
                                            <p:fltVal val="0"/>
                                          </p:val>
                                        </p:tav>
                                        <p:tav tm="100000">
                                          <p:val>
                                            <p:fltVal val="90"/>
                                          </p:val>
                                        </p:tav>
                                      </p:tavLst>
                                    </p:anim>
                                    <p:animEffect transition="out" filter="fade">
                                      <p:cBhvr>
                                        <p:cTn id="49" dur="1000"/>
                                        <p:tgtEl>
                                          <p:spTgt spid="22"/>
                                        </p:tgtEl>
                                      </p:cBhvr>
                                    </p:animEffect>
                                    <p:set>
                                      <p:cBhvr>
                                        <p:cTn id="50" dur="1" fill="hold">
                                          <p:stCondLst>
                                            <p:cond delay="999"/>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E8C2403-C731-460B-8E7B-58C4557ED68A}"/>
              </a:ext>
            </a:extLst>
          </p:cNvPr>
          <p:cNvSpPr>
            <a:spLocks noGrp="1"/>
          </p:cNvSpPr>
          <p:nvPr>
            <p:ph type="title"/>
          </p:nvPr>
        </p:nvSpPr>
        <p:spPr/>
        <p:txBody>
          <a:bodyPr/>
          <a:lstStyle/>
          <a:p>
            <a:r>
              <a:rPr lang="en-US" dirty="0"/>
              <a:t>9 Ways ServiceNow can Help</a:t>
            </a:r>
          </a:p>
        </p:txBody>
      </p:sp>
      <p:sp>
        <p:nvSpPr>
          <p:cNvPr id="4" name="Rectangle 3">
            <a:extLst>
              <a:ext uri="{FF2B5EF4-FFF2-40B4-BE49-F238E27FC236}">
                <a16:creationId xmlns:a16="http://schemas.microsoft.com/office/drawing/2014/main" xmlns="" id="{E469EC49-78F9-44B7-8B56-6C0F27F58B4E}"/>
              </a:ext>
            </a:extLst>
          </p:cNvPr>
          <p:cNvSpPr/>
          <p:nvPr/>
        </p:nvSpPr>
        <p:spPr>
          <a:xfrm>
            <a:off x="4395590" y="2362009"/>
            <a:ext cx="3482491" cy="2473519"/>
          </a:xfrm>
          <a:prstGeom prst="rect">
            <a:avLst/>
          </a:prstGeom>
          <a:solidFill>
            <a:schemeClr val="accent3">
              <a:lumMod val="50000"/>
              <a:lumOff val="50000"/>
            </a:schemeClr>
          </a:solidFill>
          <a:ln w="57150">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solidFill>
              </a:rPr>
              <a:t>Use Security Operation to detect breaches and align with GRC data protection risks.  Automatically generate notification to Supervisory Authority (SA) and execute response; tracking compliance status.</a:t>
            </a:r>
          </a:p>
        </p:txBody>
      </p:sp>
      <p:sp>
        <p:nvSpPr>
          <p:cNvPr id="8" name="Rectangle 7">
            <a:extLst>
              <a:ext uri="{FF2B5EF4-FFF2-40B4-BE49-F238E27FC236}">
                <a16:creationId xmlns:a16="http://schemas.microsoft.com/office/drawing/2014/main" xmlns="" id="{D9764693-CB86-424F-8404-D294D187340A}"/>
              </a:ext>
            </a:extLst>
          </p:cNvPr>
          <p:cNvSpPr/>
          <p:nvPr/>
        </p:nvSpPr>
        <p:spPr>
          <a:xfrm>
            <a:off x="760699" y="2362009"/>
            <a:ext cx="3482491" cy="2473519"/>
          </a:xfrm>
          <a:prstGeom prst="rect">
            <a:avLst/>
          </a:prstGeom>
          <a:solidFill>
            <a:srgbClr val="148F86"/>
          </a:solidFill>
          <a:ln w="57150">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solidFill>
              </a:rPr>
              <a:t>Manage the vendor portfolio and schedule data privacy assessments based on tiers or risks.  A Vendor Portal consolidates communication, manages assessments, and issues. Use the GRC portfolio to roll-up vendor risk to the enterprise.</a:t>
            </a:r>
          </a:p>
        </p:txBody>
      </p:sp>
      <p:sp>
        <p:nvSpPr>
          <p:cNvPr id="9" name="Rectangle 8">
            <a:extLst>
              <a:ext uri="{FF2B5EF4-FFF2-40B4-BE49-F238E27FC236}">
                <a16:creationId xmlns:a16="http://schemas.microsoft.com/office/drawing/2014/main" xmlns="" id="{9F26A61E-A7F5-4AD3-ADF8-F1DF0D3725C5}"/>
              </a:ext>
            </a:extLst>
          </p:cNvPr>
          <p:cNvSpPr/>
          <p:nvPr/>
        </p:nvSpPr>
        <p:spPr>
          <a:xfrm>
            <a:off x="8030481" y="2362009"/>
            <a:ext cx="3482491" cy="2473519"/>
          </a:xfrm>
          <a:prstGeom prst="rect">
            <a:avLst/>
          </a:prstGeom>
          <a:solidFill>
            <a:schemeClr val="accent6">
              <a:lumMod val="60000"/>
              <a:lumOff val="40000"/>
            </a:schemeClr>
          </a:solidFill>
          <a:ln w="57150">
            <a:solidFill>
              <a:schemeClr val="tx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a:solidFill>
                  <a:schemeClr val="tx1"/>
                </a:solidFill>
              </a:rPr>
              <a:t>Provide visibility to the Data Protection Officer to pinpoint the location of incidents, monitor risk scores, and business impact using Performance Analytics and the Service Portal.</a:t>
            </a:r>
          </a:p>
        </p:txBody>
      </p:sp>
      <p:sp>
        <p:nvSpPr>
          <p:cNvPr id="6" name="Rectangle 5">
            <a:extLst>
              <a:ext uri="{FF2B5EF4-FFF2-40B4-BE49-F238E27FC236}">
                <a16:creationId xmlns:a16="http://schemas.microsoft.com/office/drawing/2014/main" xmlns="" id="{0E0A1FB9-1B30-486A-B695-F6BB493AD144}"/>
              </a:ext>
            </a:extLst>
          </p:cNvPr>
          <p:cNvSpPr/>
          <p:nvPr/>
        </p:nvSpPr>
        <p:spPr>
          <a:xfrm>
            <a:off x="4395589" y="2362005"/>
            <a:ext cx="3482491" cy="2473519"/>
          </a:xfrm>
          <a:prstGeom prst="rect">
            <a:avLst/>
          </a:prstGeom>
          <a:solidFill>
            <a:schemeClr val="accent3">
              <a:lumMod val="50000"/>
              <a:lumOff val="50000"/>
            </a:schemeClr>
          </a:solidFill>
          <a:ln w="5715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latin typeface="Avenir Book" charset="0"/>
              </a:rPr>
              <a:t>72-Hour Breach Notification</a:t>
            </a:r>
          </a:p>
          <a:p>
            <a:pPr algn="ctr"/>
            <a:r>
              <a:rPr lang="en-US" dirty="0">
                <a:solidFill>
                  <a:schemeClr val="bg1"/>
                </a:solidFill>
                <a:latin typeface="Avenir Book" charset="0"/>
              </a:rPr>
              <a:t>&amp;</a:t>
            </a:r>
          </a:p>
          <a:p>
            <a:pPr algn="ctr"/>
            <a:r>
              <a:rPr lang="en-US" dirty="0">
                <a:solidFill>
                  <a:schemeClr val="bg1"/>
                </a:solidFill>
                <a:latin typeface="Avenir Book" charset="0"/>
              </a:rPr>
              <a:t>Privacy Breach to Risk Relationship</a:t>
            </a:r>
            <a:endParaRPr lang="en-US" dirty="0">
              <a:solidFill>
                <a:schemeClr val="bg1"/>
              </a:solidFill>
            </a:endParaRPr>
          </a:p>
        </p:txBody>
      </p:sp>
      <p:sp>
        <p:nvSpPr>
          <p:cNvPr id="7" name="Rectangle 6">
            <a:extLst>
              <a:ext uri="{FF2B5EF4-FFF2-40B4-BE49-F238E27FC236}">
                <a16:creationId xmlns:a16="http://schemas.microsoft.com/office/drawing/2014/main" xmlns="" id="{0B66C419-2A45-4641-998F-57FB59193D50}"/>
              </a:ext>
            </a:extLst>
          </p:cNvPr>
          <p:cNvSpPr/>
          <p:nvPr/>
        </p:nvSpPr>
        <p:spPr>
          <a:xfrm>
            <a:off x="760698" y="2362005"/>
            <a:ext cx="3482491" cy="2473519"/>
          </a:xfrm>
          <a:prstGeom prst="rect">
            <a:avLst/>
          </a:prstGeom>
          <a:solidFill>
            <a:srgbClr val="148F86"/>
          </a:solidFill>
          <a:ln w="5715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rPr>
              <a:t>3</a:t>
            </a:r>
            <a:r>
              <a:rPr lang="en-US" baseline="30000" dirty="0">
                <a:solidFill>
                  <a:schemeClr val="bg1"/>
                </a:solidFill>
              </a:rPr>
              <a:t>rd</a:t>
            </a:r>
            <a:r>
              <a:rPr lang="en-US" dirty="0">
                <a:solidFill>
                  <a:schemeClr val="bg1"/>
                </a:solidFill>
              </a:rPr>
              <a:t> Party GDPR Compliance</a:t>
            </a:r>
          </a:p>
        </p:txBody>
      </p:sp>
      <p:sp>
        <p:nvSpPr>
          <p:cNvPr id="10" name="Rectangle 9">
            <a:extLst>
              <a:ext uri="{FF2B5EF4-FFF2-40B4-BE49-F238E27FC236}">
                <a16:creationId xmlns:a16="http://schemas.microsoft.com/office/drawing/2014/main" xmlns="" id="{814E916B-FEB2-4C6F-9F9C-8092AA1F6B00}"/>
              </a:ext>
            </a:extLst>
          </p:cNvPr>
          <p:cNvSpPr/>
          <p:nvPr/>
        </p:nvSpPr>
        <p:spPr>
          <a:xfrm>
            <a:off x="8030480" y="2362005"/>
            <a:ext cx="3482491" cy="2473519"/>
          </a:xfrm>
          <a:prstGeom prst="rect">
            <a:avLst/>
          </a:prstGeom>
          <a:solidFill>
            <a:schemeClr val="accent6">
              <a:lumMod val="60000"/>
              <a:lumOff val="40000"/>
            </a:schemeClr>
          </a:solidFill>
          <a:ln w="57150">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Avenir Book" charset="0"/>
              </a:rPr>
              <a:t>Data Protection Office Dashboard</a:t>
            </a:r>
            <a:endParaRPr lang="en-US" dirty="0">
              <a:solidFill>
                <a:schemeClr val="tx1"/>
              </a:solidFill>
            </a:endParaRPr>
          </a:p>
        </p:txBody>
      </p:sp>
    </p:spTree>
    <p:extLst>
      <p:ext uri="{BB962C8B-B14F-4D97-AF65-F5344CB8AC3E}">
        <p14:creationId xmlns:p14="http://schemas.microsoft.com/office/powerpoint/2010/main" val="7823084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xit" presetSubtype="0" fill="hold" grpId="0" nodeType="clickEffect">
                                  <p:stCondLst>
                                    <p:cond delay="0"/>
                                  </p:stCondLst>
                                  <p:childTnLst>
                                    <p:anim calcmode="lin" valueType="num">
                                      <p:cBhvr>
                                        <p:cTn id="6" dur="1000"/>
                                        <p:tgtEl>
                                          <p:spTgt spid="7"/>
                                        </p:tgtEl>
                                        <p:attrNameLst>
                                          <p:attrName>ppt_w</p:attrName>
                                        </p:attrNameLst>
                                      </p:cBhvr>
                                      <p:tavLst>
                                        <p:tav tm="0">
                                          <p:val>
                                            <p:strVal val="ppt_w"/>
                                          </p:val>
                                        </p:tav>
                                        <p:tav tm="100000">
                                          <p:val>
                                            <p:fltVal val="0"/>
                                          </p:val>
                                        </p:tav>
                                      </p:tavLst>
                                    </p:anim>
                                    <p:anim calcmode="lin" valueType="num">
                                      <p:cBhvr>
                                        <p:cTn id="7" dur="1000"/>
                                        <p:tgtEl>
                                          <p:spTgt spid="7"/>
                                        </p:tgtEl>
                                        <p:attrNameLst>
                                          <p:attrName>ppt_h</p:attrName>
                                        </p:attrNameLst>
                                      </p:cBhvr>
                                      <p:tavLst>
                                        <p:tav tm="0">
                                          <p:val>
                                            <p:strVal val="ppt_h"/>
                                          </p:val>
                                        </p:tav>
                                        <p:tav tm="100000">
                                          <p:val>
                                            <p:fltVal val="0"/>
                                          </p:val>
                                        </p:tav>
                                      </p:tavLst>
                                    </p:anim>
                                    <p:anim calcmode="lin" valueType="num">
                                      <p:cBhvr>
                                        <p:cTn id="8" dur="1000"/>
                                        <p:tgtEl>
                                          <p:spTgt spid="7"/>
                                        </p:tgtEl>
                                        <p:attrNameLst>
                                          <p:attrName>style.rotation</p:attrName>
                                        </p:attrNameLst>
                                      </p:cBhvr>
                                      <p:tavLst>
                                        <p:tav tm="0">
                                          <p:val>
                                            <p:fltVal val="0"/>
                                          </p:val>
                                        </p:tav>
                                        <p:tav tm="100000">
                                          <p:val>
                                            <p:fltVal val="90"/>
                                          </p:val>
                                        </p:tav>
                                      </p:tavLst>
                                    </p:anim>
                                    <p:animEffect transition="out" filter="fade">
                                      <p:cBhvr>
                                        <p:cTn id="9" dur="1000"/>
                                        <p:tgtEl>
                                          <p:spTgt spid="7"/>
                                        </p:tgtEl>
                                      </p:cBhvr>
                                    </p:animEffect>
                                    <p:set>
                                      <p:cBhvr>
                                        <p:cTn id="10" dur="1" fill="hold">
                                          <p:stCondLst>
                                            <p:cond delay="999"/>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31" presetClass="exit" presetSubtype="0" fill="hold" grpId="0" nodeType="clickEffect">
                                  <p:stCondLst>
                                    <p:cond delay="0"/>
                                  </p:stCondLst>
                                  <p:childTnLst>
                                    <p:anim calcmode="lin" valueType="num">
                                      <p:cBhvr>
                                        <p:cTn id="14" dur="1000"/>
                                        <p:tgtEl>
                                          <p:spTgt spid="6"/>
                                        </p:tgtEl>
                                        <p:attrNameLst>
                                          <p:attrName>ppt_w</p:attrName>
                                        </p:attrNameLst>
                                      </p:cBhvr>
                                      <p:tavLst>
                                        <p:tav tm="0">
                                          <p:val>
                                            <p:strVal val="ppt_w"/>
                                          </p:val>
                                        </p:tav>
                                        <p:tav tm="100000">
                                          <p:val>
                                            <p:fltVal val="0"/>
                                          </p:val>
                                        </p:tav>
                                      </p:tavLst>
                                    </p:anim>
                                    <p:anim calcmode="lin" valueType="num">
                                      <p:cBhvr>
                                        <p:cTn id="15" dur="1000"/>
                                        <p:tgtEl>
                                          <p:spTgt spid="6"/>
                                        </p:tgtEl>
                                        <p:attrNameLst>
                                          <p:attrName>ppt_h</p:attrName>
                                        </p:attrNameLst>
                                      </p:cBhvr>
                                      <p:tavLst>
                                        <p:tav tm="0">
                                          <p:val>
                                            <p:strVal val="ppt_h"/>
                                          </p:val>
                                        </p:tav>
                                        <p:tav tm="100000">
                                          <p:val>
                                            <p:fltVal val="0"/>
                                          </p:val>
                                        </p:tav>
                                      </p:tavLst>
                                    </p:anim>
                                    <p:anim calcmode="lin" valueType="num">
                                      <p:cBhvr>
                                        <p:cTn id="16" dur="1000"/>
                                        <p:tgtEl>
                                          <p:spTgt spid="6"/>
                                        </p:tgtEl>
                                        <p:attrNameLst>
                                          <p:attrName>style.rotation</p:attrName>
                                        </p:attrNameLst>
                                      </p:cBhvr>
                                      <p:tavLst>
                                        <p:tav tm="0">
                                          <p:val>
                                            <p:fltVal val="0"/>
                                          </p:val>
                                        </p:tav>
                                        <p:tav tm="100000">
                                          <p:val>
                                            <p:fltVal val="90"/>
                                          </p:val>
                                        </p:tav>
                                      </p:tavLst>
                                    </p:anim>
                                    <p:animEffect transition="out" filter="fade">
                                      <p:cBhvr>
                                        <p:cTn id="17" dur="1000"/>
                                        <p:tgtEl>
                                          <p:spTgt spid="6"/>
                                        </p:tgtEl>
                                      </p:cBhvr>
                                    </p:animEffect>
                                    <p:set>
                                      <p:cBhvr>
                                        <p:cTn id="18" dur="1" fill="hold">
                                          <p:stCondLst>
                                            <p:cond delay="999"/>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31" presetClass="exit" presetSubtype="0" fill="hold" grpId="0" nodeType="clickEffect">
                                  <p:stCondLst>
                                    <p:cond delay="0"/>
                                  </p:stCondLst>
                                  <p:childTnLst>
                                    <p:anim calcmode="lin" valueType="num">
                                      <p:cBhvr>
                                        <p:cTn id="22" dur="1000"/>
                                        <p:tgtEl>
                                          <p:spTgt spid="10"/>
                                        </p:tgtEl>
                                        <p:attrNameLst>
                                          <p:attrName>ppt_w</p:attrName>
                                        </p:attrNameLst>
                                      </p:cBhvr>
                                      <p:tavLst>
                                        <p:tav tm="0">
                                          <p:val>
                                            <p:strVal val="ppt_w"/>
                                          </p:val>
                                        </p:tav>
                                        <p:tav tm="100000">
                                          <p:val>
                                            <p:fltVal val="0"/>
                                          </p:val>
                                        </p:tav>
                                      </p:tavLst>
                                    </p:anim>
                                    <p:anim calcmode="lin" valueType="num">
                                      <p:cBhvr>
                                        <p:cTn id="23" dur="1000"/>
                                        <p:tgtEl>
                                          <p:spTgt spid="10"/>
                                        </p:tgtEl>
                                        <p:attrNameLst>
                                          <p:attrName>ppt_h</p:attrName>
                                        </p:attrNameLst>
                                      </p:cBhvr>
                                      <p:tavLst>
                                        <p:tav tm="0">
                                          <p:val>
                                            <p:strVal val="ppt_h"/>
                                          </p:val>
                                        </p:tav>
                                        <p:tav tm="100000">
                                          <p:val>
                                            <p:fltVal val="0"/>
                                          </p:val>
                                        </p:tav>
                                      </p:tavLst>
                                    </p:anim>
                                    <p:anim calcmode="lin" valueType="num">
                                      <p:cBhvr>
                                        <p:cTn id="24" dur="1000"/>
                                        <p:tgtEl>
                                          <p:spTgt spid="10"/>
                                        </p:tgtEl>
                                        <p:attrNameLst>
                                          <p:attrName>style.rotation</p:attrName>
                                        </p:attrNameLst>
                                      </p:cBhvr>
                                      <p:tavLst>
                                        <p:tav tm="0">
                                          <p:val>
                                            <p:fltVal val="0"/>
                                          </p:val>
                                        </p:tav>
                                        <p:tav tm="100000">
                                          <p:val>
                                            <p:fltVal val="90"/>
                                          </p:val>
                                        </p:tav>
                                      </p:tavLst>
                                    </p:anim>
                                    <p:animEffect transition="out" filter="fade">
                                      <p:cBhvr>
                                        <p:cTn id="25" dur="1000"/>
                                        <p:tgtEl>
                                          <p:spTgt spid="10"/>
                                        </p:tgtEl>
                                      </p:cBhvr>
                                    </p:animEffect>
                                    <p:set>
                                      <p:cBhvr>
                                        <p:cTn id="26" dur="1" fill="hold">
                                          <p:stCondLst>
                                            <p:cond delay="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an-150dpi.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292800" y="0"/>
            <a:ext cx="4899200" cy="6337300"/>
          </a:xfrm>
          <a:prstGeom prst="rect">
            <a:avLst/>
          </a:prstGeom>
        </p:spPr>
      </p:pic>
      <p:sp>
        <p:nvSpPr>
          <p:cNvPr id="5" name="Content Placeholder 4"/>
          <p:cNvSpPr>
            <a:spLocks noGrp="1"/>
          </p:cNvSpPr>
          <p:nvPr>
            <p:ph idx="1"/>
          </p:nvPr>
        </p:nvSpPr>
        <p:spPr>
          <a:xfrm>
            <a:off x="1327674" y="1411398"/>
            <a:ext cx="6563620" cy="779221"/>
          </a:xfrm>
        </p:spPr>
        <p:txBody>
          <a:bodyPr/>
          <a:lstStyle/>
          <a:p>
            <a:pPr marL="0" indent="0">
              <a:buNone/>
            </a:pPr>
            <a:r>
              <a:rPr lang="en-US" dirty="0"/>
              <a:t>Easily identifying a European’s personal data</a:t>
            </a:r>
          </a:p>
          <a:p>
            <a:pPr marL="0" indent="0">
              <a:buNone/>
            </a:pPr>
            <a:endParaRPr lang="en-US" dirty="0"/>
          </a:p>
        </p:txBody>
      </p:sp>
      <p:sp>
        <p:nvSpPr>
          <p:cNvPr id="13" name="Oval 12"/>
          <p:cNvSpPr/>
          <p:nvPr/>
        </p:nvSpPr>
        <p:spPr>
          <a:xfrm>
            <a:off x="530225" y="1347605"/>
            <a:ext cx="630140" cy="630175"/>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tIns="0" rtlCol="0" anchor="ctr" anchorCtr="0"/>
          <a:lstStyle/>
          <a:p>
            <a:pPr algn="ctr"/>
            <a:r>
              <a:rPr lang="en-US" sz="2800" b="1" dirty="0">
                <a:solidFill>
                  <a:srgbClr val="FFFFFF"/>
                </a:solidFill>
              </a:rPr>
              <a:t>1</a:t>
            </a:r>
          </a:p>
        </p:txBody>
      </p:sp>
      <p:sp>
        <p:nvSpPr>
          <p:cNvPr id="14" name="Oval 13"/>
          <p:cNvSpPr/>
          <p:nvPr/>
        </p:nvSpPr>
        <p:spPr>
          <a:xfrm>
            <a:off x="530225" y="2433357"/>
            <a:ext cx="630140" cy="630175"/>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tIns="0" rtlCol="0" anchor="ctr" anchorCtr="0"/>
          <a:lstStyle/>
          <a:p>
            <a:pPr algn="ctr"/>
            <a:r>
              <a:rPr lang="en-US" sz="2800" b="1" dirty="0">
                <a:solidFill>
                  <a:srgbClr val="FFFFFF"/>
                </a:solidFill>
              </a:rPr>
              <a:t>2</a:t>
            </a:r>
          </a:p>
        </p:txBody>
      </p:sp>
      <p:sp>
        <p:nvSpPr>
          <p:cNvPr id="15" name="Oval 14"/>
          <p:cNvSpPr/>
          <p:nvPr/>
        </p:nvSpPr>
        <p:spPr>
          <a:xfrm>
            <a:off x="530225" y="3519109"/>
            <a:ext cx="630140" cy="630175"/>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tIns="0" rtlCol="0" anchor="ctr" anchorCtr="0"/>
          <a:lstStyle/>
          <a:p>
            <a:pPr algn="ctr"/>
            <a:r>
              <a:rPr lang="en-US" sz="2800" b="1" dirty="0">
                <a:solidFill>
                  <a:srgbClr val="FFFFFF"/>
                </a:solidFill>
              </a:rPr>
              <a:t>3</a:t>
            </a:r>
          </a:p>
        </p:txBody>
      </p:sp>
      <p:sp>
        <p:nvSpPr>
          <p:cNvPr id="8" name="Oval 7">
            <a:extLst>
              <a:ext uri="{FF2B5EF4-FFF2-40B4-BE49-F238E27FC236}">
                <a16:creationId xmlns:a16="http://schemas.microsoft.com/office/drawing/2014/main" xmlns="" id="{E49F1EB7-874E-4953-917E-3A45EE43E8E3}"/>
              </a:ext>
            </a:extLst>
          </p:cNvPr>
          <p:cNvSpPr/>
          <p:nvPr/>
        </p:nvSpPr>
        <p:spPr>
          <a:xfrm>
            <a:off x="530225" y="4604861"/>
            <a:ext cx="630140" cy="630175"/>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tIns="0" rtlCol="0" anchor="ctr" anchorCtr="0"/>
          <a:lstStyle/>
          <a:p>
            <a:pPr algn="ctr"/>
            <a:r>
              <a:rPr lang="en-US" sz="2800" b="1" dirty="0">
                <a:solidFill>
                  <a:srgbClr val="FFFFFF"/>
                </a:solidFill>
              </a:rPr>
              <a:t>4</a:t>
            </a:r>
          </a:p>
        </p:txBody>
      </p:sp>
      <p:sp>
        <p:nvSpPr>
          <p:cNvPr id="9" name="Content Placeholder 4">
            <a:extLst>
              <a:ext uri="{FF2B5EF4-FFF2-40B4-BE49-F238E27FC236}">
                <a16:creationId xmlns:a16="http://schemas.microsoft.com/office/drawing/2014/main" xmlns="" id="{47FE4F99-4909-40D1-B4B3-B47D0D6DD4B7}"/>
              </a:ext>
            </a:extLst>
          </p:cNvPr>
          <p:cNvSpPr txBox="1">
            <a:spLocks/>
          </p:cNvSpPr>
          <p:nvPr/>
        </p:nvSpPr>
        <p:spPr bwMode="gray">
          <a:xfrm>
            <a:off x="1327674" y="2514647"/>
            <a:ext cx="6563620" cy="779221"/>
          </a:xfrm>
          <a:prstGeom prst="rect">
            <a:avLst/>
          </a:prstGeom>
        </p:spPr>
        <p:txBody>
          <a:bodyPr vert="horz" lIns="91440" tIns="45720" rIns="91440" bIns="45720" rtlCol="0">
            <a:noAutofit/>
          </a:bodyPr>
          <a:lstStyle>
            <a:lvl1pPr marL="228600" indent="-228600" algn="l" defTabSz="457200" rtl="0" eaLnBrk="1" latinLnBrk="0" hangingPunct="1">
              <a:lnSpc>
                <a:spcPct val="90000"/>
              </a:lnSpc>
              <a:spcBef>
                <a:spcPts val="1200"/>
              </a:spcBef>
              <a:buClr>
                <a:schemeClr val="tx2"/>
              </a:buClr>
              <a:buFont typeface="Arial"/>
              <a:buChar char="•"/>
              <a:defRPr lang="en-US" sz="2400" kern="1200" smtClean="0">
                <a:solidFill>
                  <a:schemeClr val="tx1"/>
                </a:solidFill>
                <a:latin typeface="+mn-lt"/>
                <a:ea typeface="+mn-ea"/>
                <a:cs typeface="+mn-cs"/>
              </a:defRPr>
            </a:lvl1pPr>
            <a:lvl2pPr marL="457200" indent="-225425" algn="l" defTabSz="457200" rtl="0" eaLnBrk="1" latinLnBrk="0" hangingPunct="1">
              <a:lnSpc>
                <a:spcPct val="90000"/>
              </a:lnSpc>
              <a:spcBef>
                <a:spcPts val="600"/>
              </a:spcBef>
              <a:buClr>
                <a:schemeClr val="tx2"/>
              </a:buClr>
              <a:buFont typeface="Arial"/>
              <a:buChar char="–"/>
              <a:defRPr lang="en-US" sz="2000" kern="1200" smtClean="0">
                <a:solidFill>
                  <a:schemeClr val="tx1"/>
                </a:solidFill>
                <a:latin typeface="+mn-lt"/>
                <a:ea typeface="+mn-ea"/>
                <a:cs typeface="+mn-cs"/>
              </a:defRPr>
            </a:lvl2pPr>
            <a:lvl3pPr marL="741363" indent="-171450" algn="l" defTabSz="457200" rtl="0" eaLnBrk="1" latinLnBrk="0" hangingPunct="1">
              <a:lnSpc>
                <a:spcPct val="90000"/>
              </a:lnSpc>
              <a:spcBef>
                <a:spcPts val="600"/>
              </a:spcBef>
              <a:buClr>
                <a:schemeClr val="tx2"/>
              </a:buClr>
              <a:buFont typeface="Arial"/>
              <a:buChar char="•"/>
              <a:defRPr lang="en-US" sz="1800" kern="1200" smtClean="0">
                <a:solidFill>
                  <a:schemeClr val="tx1"/>
                </a:solidFill>
                <a:latin typeface="+mn-lt"/>
                <a:ea typeface="+mn-ea"/>
                <a:cs typeface="+mn-cs"/>
              </a:defRPr>
            </a:lvl3pPr>
            <a:lvl4pPr marL="1027113" indent="-173038" algn="l" defTabSz="457200" rtl="0" eaLnBrk="1" latinLnBrk="0" hangingPunct="1">
              <a:lnSpc>
                <a:spcPct val="90000"/>
              </a:lnSpc>
              <a:spcBef>
                <a:spcPts val="600"/>
              </a:spcBef>
              <a:buClr>
                <a:schemeClr val="tx2"/>
              </a:buClr>
              <a:buFont typeface="Arial"/>
              <a:buChar char="–"/>
              <a:defRPr lang="en-US" sz="1600" kern="1200" smtClean="0">
                <a:solidFill>
                  <a:schemeClr val="tx1"/>
                </a:solidFill>
                <a:latin typeface="+mn-lt"/>
                <a:ea typeface="+mn-ea"/>
                <a:cs typeface="+mn-cs"/>
              </a:defRPr>
            </a:lvl4pPr>
            <a:lvl5pPr marL="1311275" indent="-165100" algn="l" defTabSz="457200" rtl="0" eaLnBrk="1" latinLnBrk="0" hangingPunct="1">
              <a:lnSpc>
                <a:spcPct val="90000"/>
              </a:lnSpc>
              <a:spcBef>
                <a:spcPts val="600"/>
              </a:spcBef>
              <a:buClr>
                <a:schemeClr val="tx2"/>
              </a:buClr>
              <a:buFont typeface="Arial"/>
              <a:buChar char="»"/>
              <a:defRPr lang="en-US" sz="1600" kern="1200" dirty="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a:t>Track Compliance</a:t>
            </a:r>
          </a:p>
        </p:txBody>
      </p:sp>
      <p:sp>
        <p:nvSpPr>
          <p:cNvPr id="10" name="Content Placeholder 4">
            <a:extLst>
              <a:ext uri="{FF2B5EF4-FFF2-40B4-BE49-F238E27FC236}">
                <a16:creationId xmlns:a16="http://schemas.microsoft.com/office/drawing/2014/main" xmlns="" id="{04E20771-A5FC-42AC-9441-E6EFF8E2B41E}"/>
              </a:ext>
            </a:extLst>
          </p:cNvPr>
          <p:cNvSpPr txBox="1">
            <a:spLocks/>
          </p:cNvSpPr>
          <p:nvPr/>
        </p:nvSpPr>
        <p:spPr bwMode="gray">
          <a:xfrm>
            <a:off x="1327674" y="3538275"/>
            <a:ext cx="6563620" cy="779221"/>
          </a:xfrm>
          <a:prstGeom prst="rect">
            <a:avLst/>
          </a:prstGeom>
        </p:spPr>
        <p:txBody>
          <a:bodyPr vert="horz" lIns="91440" tIns="45720" rIns="91440" bIns="45720" rtlCol="0">
            <a:noAutofit/>
          </a:bodyPr>
          <a:lstStyle>
            <a:lvl1pPr marL="228600" indent="-228600" algn="l" defTabSz="457200" rtl="0" eaLnBrk="1" latinLnBrk="0" hangingPunct="1">
              <a:lnSpc>
                <a:spcPct val="90000"/>
              </a:lnSpc>
              <a:spcBef>
                <a:spcPts val="1200"/>
              </a:spcBef>
              <a:buClr>
                <a:schemeClr val="tx2"/>
              </a:buClr>
              <a:buFont typeface="Arial"/>
              <a:buChar char="•"/>
              <a:defRPr lang="en-US" sz="2400" kern="1200" smtClean="0">
                <a:solidFill>
                  <a:schemeClr val="tx1"/>
                </a:solidFill>
                <a:latin typeface="+mn-lt"/>
                <a:ea typeface="+mn-ea"/>
                <a:cs typeface="+mn-cs"/>
              </a:defRPr>
            </a:lvl1pPr>
            <a:lvl2pPr marL="457200" indent="-225425" algn="l" defTabSz="457200" rtl="0" eaLnBrk="1" latinLnBrk="0" hangingPunct="1">
              <a:lnSpc>
                <a:spcPct val="90000"/>
              </a:lnSpc>
              <a:spcBef>
                <a:spcPts val="600"/>
              </a:spcBef>
              <a:buClr>
                <a:schemeClr val="tx2"/>
              </a:buClr>
              <a:buFont typeface="Arial"/>
              <a:buChar char="–"/>
              <a:defRPr lang="en-US" sz="2000" kern="1200" smtClean="0">
                <a:solidFill>
                  <a:schemeClr val="tx1"/>
                </a:solidFill>
                <a:latin typeface="+mn-lt"/>
                <a:ea typeface="+mn-ea"/>
                <a:cs typeface="+mn-cs"/>
              </a:defRPr>
            </a:lvl2pPr>
            <a:lvl3pPr marL="741363" indent="-171450" algn="l" defTabSz="457200" rtl="0" eaLnBrk="1" latinLnBrk="0" hangingPunct="1">
              <a:lnSpc>
                <a:spcPct val="90000"/>
              </a:lnSpc>
              <a:spcBef>
                <a:spcPts val="600"/>
              </a:spcBef>
              <a:buClr>
                <a:schemeClr val="tx2"/>
              </a:buClr>
              <a:buFont typeface="Arial"/>
              <a:buChar char="•"/>
              <a:defRPr lang="en-US" sz="1800" kern="1200" smtClean="0">
                <a:solidFill>
                  <a:schemeClr val="tx1"/>
                </a:solidFill>
                <a:latin typeface="+mn-lt"/>
                <a:ea typeface="+mn-ea"/>
                <a:cs typeface="+mn-cs"/>
              </a:defRPr>
            </a:lvl3pPr>
            <a:lvl4pPr marL="1027113" indent="-173038" algn="l" defTabSz="457200" rtl="0" eaLnBrk="1" latinLnBrk="0" hangingPunct="1">
              <a:lnSpc>
                <a:spcPct val="90000"/>
              </a:lnSpc>
              <a:spcBef>
                <a:spcPts val="600"/>
              </a:spcBef>
              <a:buClr>
                <a:schemeClr val="tx2"/>
              </a:buClr>
              <a:buFont typeface="Arial"/>
              <a:buChar char="–"/>
              <a:defRPr lang="en-US" sz="1600" kern="1200" smtClean="0">
                <a:solidFill>
                  <a:schemeClr val="tx1"/>
                </a:solidFill>
                <a:latin typeface="+mn-lt"/>
                <a:ea typeface="+mn-ea"/>
                <a:cs typeface="+mn-cs"/>
              </a:defRPr>
            </a:lvl4pPr>
            <a:lvl5pPr marL="1311275" indent="-165100" algn="l" defTabSz="457200" rtl="0" eaLnBrk="1" latinLnBrk="0" hangingPunct="1">
              <a:lnSpc>
                <a:spcPct val="90000"/>
              </a:lnSpc>
              <a:spcBef>
                <a:spcPts val="600"/>
              </a:spcBef>
              <a:buClr>
                <a:schemeClr val="tx2"/>
              </a:buClr>
              <a:buFont typeface="Arial"/>
              <a:buChar char="»"/>
              <a:defRPr lang="en-US" sz="1600" kern="1200" dirty="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a:t>Manage Risk</a:t>
            </a:r>
          </a:p>
          <a:p>
            <a:pPr marL="0" indent="0">
              <a:buFont typeface="Arial"/>
              <a:buNone/>
            </a:pPr>
            <a:endParaRPr lang="en-US" dirty="0"/>
          </a:p>
        </p:txBody>
      </p:sp>
      <p:sp>
        <p:nvSpPr>
          <p:cNvPr id="11" name="Content Placeholder 4">
            <a:extLst>
              <a:ext uri="{FF2B5EF4-FFF2-40B4-BE49-F238E27FC236}">
                <a16:creationId xmlns:a16="http://schemas.microsoft.com/office/drawing/2014/main" xmlns="" id="{911DEE4F-A748-48DF-9B45-5A32C23CF362}"/>
              </a:ext>
            </a:extLst>
          </p:cNvPr>
          <p:cNvSpPr txBox="1">
            <a:spLocks/>
          </p:cNvSpPr>
          <p:nvPr/>
        </p:nvSpPr>
        <p:spPr bwMode="gray">
          <a:xfrm>
            <a:off x="1327674" y="4660078"/>
            <a:ext cx="6563620" cy="779221"/>
          </a:xfrm>
          <a:prstGeom prst="rect">
            <a:avLst/>
          </a:prstGeom>
        </p:spPr>
        <p:txBody>
          <a:bodyPr vert="horz" lIns="91440" tIns="45720" rIns="91440" bIns="45720" rtlCol="0">
            <a:noAutofit/>
          </a:bodyPr>
          <a:lstStyle>
            <a:lvl1pPr marL="228600" indent="-228600" algn="l" defTabSz="457200" rtl="0" eaLnBrk="1" latinLnBrk="0" hangingPunct="1">
              <a:lnSpc>
                <a:spcPct val="90000"/>
              </a:lnSpc>
              <a:spcBef>
                <a:spcPts val="1200"/>
              </a:spcBef>
              <a:buClr>
                <a:schemeClr val="tx2"/>
              </a:buClr>
              <a:buFont typeface="Arial"/>
              <a:buChar char="•"/>
              <a:defRPr lang="en-US" sz="2400" kern="1200" smtClean="0">
                <a:solidFill>
                  <a:schemeClr val="tx1"/>
                </a:solidFill>
                <a:latin typeface="+mn-lt"/>
                <a:ea typeface="+mn-ea"/>
                <a:cs typeface="+mn-cs"/>
              </a:defRPr>
            </a:lvl1pPr>
            <a:lvl2pPr marL="457200" indent="-225425" algn="l" defTabSz="457200" rtl="0" eaLnBrk="1" latinLnBrk="0" hangingPunct="1">
              <a:lnSpc>
                <a:spcPct val="90000"/>
              </a:lnSpc>
              <a:spcBef>
                <a:spcPts val="600"/>
              </a:spcBef>
              <a:buClr>
                <a:schemeClr val="tx2"/>
              </a:buClr>
              <a:buFont typeface="Arial"/>
              <a:buChar char="–"/>
              <a:defRPr lang="en-US" sz="2000" kern="1200" smtClean="0">
                <a:solidFill>
                  <a:schemeClr val="tx1"/>
                </a:solidFill>
                <a:latin typeface="+mn-lt"/>
                <a:ea typeface="+mn-ea"/>
                <a:cs typeface="+mn-cs"/>
              </a:defRPr>
            </a:lvl2pPr>
            <a:lvl3pPr marL="741363" indent="-171450" algn="l" defTabSz="457200" rtl="0" eaLnBrk="1" latinLnBrk="0" hangingPunct="1">
              <a:lnSpc>
                <a:spcPct val="90000"/>
              </a:lnSpc>
              <a:spcBef>
                <a:spcPts val="600"/>
              </a:spcBef>
              <a:buClr>
                <a:schemeClr val="tx2"/>
              </a:buClr>
              <a:buFont typeface="Arial"/>
              <a:buChar char="•"/>
              <a:defRPr lang="en-US" sz="1800" kern="1200" smtClean="0">
                <a:solidFill>
                  <a:schemeClr val="tx1"/>
                </a:solidFill>
                <a:latin typeface="+mn-lt"/>
                <a:ea typeface="+mn-ea"/>
                <a:cs typeface="+mn-cs"/>
              </a:defRPr>
            </a:lvl3pPr>
            <a:lvl4pPr marL="1027113" indent="-173038" algn="l" defTabSz="457200" rtl="0" eaLnBrk="1" latinLnBrk="0" hangingPunct="1">
              <a:lnSpc>
                <a:spcPct val="90000"/>
              </a:lnSpc>
              <a:spcBef>
                <a:spcPts val="600"/>
              </a:spcBef>
              <a:buClr>
                <a:schemeClr val="tx2"/>
              </a:buClr>
              <a:buFont typeface="Arial"/>
              <a:buChar char="–"/>
              <a:defRPr lang="en-US" sz="1600" kern="1200" smtClean="0">
                <a:solidFill>
                  <a:schemeClr val="tx1"/>
                </a:solidFill>
                <a:latin typeface="+mn-lt"/>
                <a:ea typeface="+mn-ea"/>
                <a:cs typeface="+mn-cs"/>
              </a:defRPr>
            </a:lvl4pPr>
            <a:lvl5pPr marL="1311275" indent="-165100" algn="l" defTabSz="457200" rtl="0" eaLnBrk="1" latinLnBrk="0" hangingPunct="1">
              <a:lnSpc>
                <a:spcPct val="90000"/>
              </a:lnSpc>
              <a:spcBef>
                <a:spcPts val="600"/>
              </a:spcBef>
              <a:buClr>
                <a:schemeClr val="tx2"/>
              </a:buClr>
              <a:buFont typeface="Arial"/>
              <a:buChar char="»"/>
              <a:defRPr lang="en-US" sz="1600" kern="1200" dirty="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r>
              <a:rPr lang="en-US" dirty="0"/>
              <a:t>Effectively Communicate</a:t>
            </a:r>
          </a:p>
          <a:p>
            <a:pPr marL="0" indent="0">
              <a:buFont typeface="Arial"/>
              <a:buNone/>
            </a:pPr>
            <a:endParaRPr lang="en-US" dirty="0"/>
          </a:p>
        </p:txBody>
      </p:sp>
      <p:sp>
        <p:nvSpPr>
          <p:cNvPr id="2" name="Title 1"/>
          <p:cNvSpPr>
            <a:spLocks noGrp="1"/>
          </p:cNvSpPr>
          <p:nvPr>
            <p:ph type="title"/>
          </p:nvPr>
        </p:nvSpPr>
        <p:spPr/>
        <p:txBody>
          <a:bodyPr/>
          <a:lstStyle/>
          <a:p>
            <a:r>
              <a:rPr lang="en-US" dirty="0"/>
              <a:t>ServiceNow Empowers you to Address GDPR</a:t>
            </a:r>
          </a:p>
        </p:txBody>
      </p:sp>
    </p:spTree>
    <p:extLst>
      <p:ext uri="{BB962C8B-B14F-4D97-AF65-F5344CB8AC3E}">
        <p14:creationId xmlns:p14="http://schemas.microsoft.com/office/powerpoint/2010/main" val="1699947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943EA1E9-5F5B-4C28-976A-A817A3194767}"/>
              </a:ext>
            </a:extLst>
          </p:cNvPr>
          <p:cNvSpPr>
            <a:spLocks noGrp="1"/>
          </p:cNvSpPr>
          <p:nvPr>
            <p:ph type="ctrTitle"/>
          </p:nvPr>
        </p:nvSpPr>
        <p:spPr>
          <a:xfrm>
            <a:off x="283406" y="5173037"/>
            <a:ext cx="5781076" cy="1336386"/>
          </a:xfrm>
        </p:spPr>
        <p:txBody>
          <a:bodyPr/>
          <a:lstStyle/>
          <a:p>
            <a:r>
              <a:rPr lang="en-US" dirty="0"/>
              <a:t>Questions?</a:t>
            </a:r>
            <a:br>
              <a:rPr lang="en-US" dirty="0"/>
            </a:br>
            <a:r>
              <a:rPr lang="en-US" dirty="0"/>
              <a:t/>
            </a:r>
            <a:br>
              <a:rPr lang="en-US" dirty="0"/>
            </a:br>
            <a:r>
              <a:rPr lang="en-US" dirty="0"/>
              <a:t/>
            </a:r>
            <a:br>
              <a:rPr lang="en-US" dirty="0"/>
            </a:br>
            <a:r>
              <a:rPr lang="en-US" sz="2000" dirty="0"/>
              <a:t>For GDPR videos and whitepapers visit:</a:t>
            </a:r>
            <a:br>
              <a:rPr lang="en-US" sz="2000" dirty="0"/>
            </a:br>
            <a:r>
              <a:rPr lang="en-US" sz="2000" dirty="0"/>
              <a:t>www.servicenow.com/grc</a:t>
            </a:r>
            <a:r>
              <a:rPr lang="en-US" dirty="0"/>
              <a:t/>
            </a:r>
            <a:br>
              <a:rPr lang="en-US" dirty="0"/>
            </a:br>
            <a:endParaRPr lang="en-US" dirty="0"/>
          </a:p>
        </p:txBody>
      </p:sp>
    </p:spTree>
    <p:extLst>
      <p:ext uri="{BB962C8B-B14F-4D97-AF65-F5344CB8AC3E}">
        <p14:creationId xmlns:p14="http://schemas.microsoft.com/office/powerpoint/2010/main" val="456837111"/>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189172" y="4421113"/>
            <a:ext cx="8958439" cy="2067111"/>
          </a:xfrm>
        </p:spPr>
        <p:txBody>
          <a:bodyPr/>
          <a:lstStyle/>
          <a:p>
            <a:pPr lvl="1">
              <a:lnSpc>
                <a:spcPct val="80000"/>
              </a:lnSpc>
            </a:pPr>
            <a:r>
              <a:rPr lang="en-US" sz="1800" dirty="0" smtClean="0">
                <a:latin typeface="Avenir Light" charset="0"/>
                <a:ea typeface="Avenir Light" charset="0"/>
                <a:cs typeface="Avenir Light" charset="0"/>
              </a:rPr>
              <a:t>Manoj Patel | </a:t>
            </a:r>
            <a:r>
              <a:rPr lang="en-US" sz="1800" dirty="0">
                <a:latin typeface="Avenir Book" charset="0"/>
                <a:ea typeface="Avenir Book" charset="0"/>
                <a:cs typeface="Avenir Book" charset="0"/>
              </a:rPr>
              <a:t>Security &amp; Risk Global Practice EMEA</a:t>
            </a:r>
          </a:p>
          <a:p>
            <a:pPr lvl="1">
              <a:lnSpc>
                <a:spcPct val="80000"/>
              </a:lnSpc>
            </a:pPr>
            <a:r>
              <a:rPr lang="en-US" sz="1600" dirty="0" smtClean="0">
                <a:latin typeface="Avenir Light" charset="0"/>
                <a:ea typeface="Avenir Light" charset="0"/>
                <a:cs typeface="Avenir Light" charset="0"/>
              </a:rPr>
              <a:t>(GRCP (OCEG), MCIM, MBA, M.S. B.Sc.)</a:t>
            </a:r>
            <a:endParaRPr lang="en-US" sz="1800" dirty="0" smtClean="0">
              <a:latin typeface="Avenir Light" charset="0"/>
              <a:ea typeface="Avenir Light" charset="0"/>
              <a:cs typeface="Avenir Light" charset="0"/>
            </a:endParaRPr>
          </a:p>
          <a:p>
            <a:pPr lvl="1"/>
            <a:r>
              <a:rPr lang="en-US" sz="1600" dirty="0" smtClean="0">
                <a:solidFill>
                  <a:srgbClr val="006478"/>
                </a:solidFill>
                <a:latin typeface="Avenir Light" charset="0"/>
                <a:ea typeface="Avenir Light" charset="0"/>
                <a:cs typeface="Avenir Light" charset="0"/>
              </a:rPr>
              <a:t>manoj.patel@servicenow.com</a:t>
            </a:r>
            <a:r>
              <a:rPr lang="en-US" sz="1600" dirty="0" smtClean="0">
                <a:latin typeface="Avenir Light" charset="0"/>
                <a:ea typeface="Avenir Light" charset="0"/>
                <a:cs typeface="Avenir Light" charset="0"/>
              </a:rPr>
              <a:t> </a:t>
            </a:r>
          </a:p>
          <a:p>
            <a:pPr lvl="1"/>
            <a:r>
              <a:rPr lang="en-US" sz="1600" dirty="0" smtClean="0">
                <a:latin typeface="Avenir Light" charset="0"/>
                <a:ea typeface="Avenir Light" charset="0"/>
                <a:cs typeface="Avenir Light" charset="0"/>
              </a:rPr>
              <a:t>twitter: @Man0jPatel </a:t>
            </a:r>
          </a:p>
          <a:p>
            <a:pPr lvl="1"/>
            <a:r>
              <a:rPr lang="en-US" sz="1600" dirty="0" smtClean="0">
                <a:solidFill>
                  <a:srgbClr val="006478"/>
                </a:solidFill>
                <a:latin typeface="Avenir Light" charset="0"/>
                <a:ea typeface="Avenir Light" charset="0"/>
                <a:cs typeface="Avenir Light" charset="0"/>
              </a:rPr>
              <a:t>Linkedin: https://de.linkedin.com/in/manojppatel </a:t>
            </a:r>
          </a:p>
          <a:p>
            <a:pPr lvl="1"/>
            <a:r>
              <a:rPr lang="en-US" sz="1600" dirty="0" smtClean="0">
                <a:latin typeface="Avenir Light" charset="0"/>
                <a:ea typeface="Avenir Light" charset="0"/>
                <a:cs typeface="Avenir Light" charset="0"/>
              </a:rPr>
              <a:t>www.servicenow.com</a:t>
            </a:r>
            <a:endParaRPr lang="en-US" sz="1600" dirty="0">
              <a:latin typeface="Avenir Light" charset="0"/>
              <a:ea typeface="Avenir Light" charset="0"/>
              <a:cs typeface="Avenir Light"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011056" y="316592"/>
            <a:ext cx="6658429" cy="6325508"/>
          </a:xfrm>
          <a:prstGeom prst="rect">
            <a:avLst/>
          </a:prstGeom>
        </p:spPr>
      </p:pic>
    </p:spTree>
    <p:extLst>
      <p:ext uri="{BB962C8B-B14F-4D97-AF65-F5344CB8AC3E}">
        <p14:creationId xmlns:p14="http://schemas.microsoft.com/office/powerpoint/2010/main" val="807286552"/>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13458" y="1099592"/>
            <a:ext cx="11007523" cy="2280212"/>
          </a:xfrm>
          <a:prstGeom prst="rect">
            <a:avLst/>
          </a:prstGeom>
        </p:spPr>
      </p:pic>
      <p:sp>
        <p:nvSpPr>
          <p:cNvPr id="11" name="Rectangle 10"/>
          <p:cNvSpPr/>
          <p:nvPr/>
        </p:nvSpPr>
        <p:spPr>
          <a:xfrm>
            <a:off x="625033" y="1099592"/>
            <a:ext cx="10984375" cy="2280212"/>
          </a:xfrm>
          <a:prstGeom prst="rect">
            <a:avLst/>
          </a:prstGeom>
          <a:solidFill>
            <a:schemeClr val="tx1">
              <a:alpha val="33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6" name="Title 5"/>
          <p:cNvSpPr>
            <a:spLocks noGrp="1"/>
          </p:cNvSpPr>
          <p:nvPr>
            <p:ph type="title"/>
          </p:nvPr>
        </p:nvSpPr>
        <p:spPr/>
        <p:txBody>
          <a:bodyPr/>
          <a:lstStyle/>
          <a:p>
            <a:r>
              <a:rPr lang="en-US" sz="3200"/>
              <a:t>Speaker Introduction</a:t>
            </a:r>
            <a:endParaRPr lang="en-US" sz="3200" dirty="0"/>
          </a:p>
        </p:txBody>
      </p:sp>
      <p:sp>
        <p:nvSpPr>
          <p:cNvPr id="7" name="Content Placeholder 6"/>
          <p:cNvSpPr>
            <a:spLocks noGrp="1"/>
          </p:cNvSpPr>
          <p:nvPr>
            <p:ph sz="half" idx="10"/>
          </p:nvPr>
        </p:nvSpPr>
        <p:spPr>
          <a:xfrm>
            <a:off x="541807" y="3490546"/>
            <a:ext cx="11067601" cy="2363240"/>
          </a:xfrm>
        </p:spPr>
        <p:txBody>
          <a:bodyPr numCol="1" spcCol="457200"/>
          <a:lstStyle/>
          <a:p>
            <a:pPr marL="231775" lvl="1" indent="0">
              <a:lnSpc>
                <a:spcPct val="100000"/>
              </a:lnSpc>
              <a:spcBef>
                <a:spcPts val="1200"/>
              </a:spcBef>
              <a:buNone/>
            </a:pPr>
            <a:endParaRPr lang="en-US" sz="1600" dirty="0"/>
          </a:p>
          <a:p>
            <a:pPr marL="0" indent="0">
              <a:lnSpc>
                <a:spcPct val="100000"/>
              </a:lnSpc>
              <a:spcBef>
                <a:spcPts val="1200"/>
              </a:spcBef>
              <a:buNone/>
            </a:pPr>
            <a:endParaRPr lang="en-US" sz="1600" dirty="0"/>
          </a:p>
        </p:txBody>
      </p:sp>
      <p:sp>
        <p:nvSpPr>
          <p:cNvPr id="3" name="Content Placeholder 2"/>
          <p:cNvSpPr>
            <a:spLocks noGrp="1"/>
          </p:cNvSpPr>
          <p:nvPr>
            <p:ph sz="half" idx="11"/>
          </p:nvPr>
        </p:nvSpPr>
        <p:spPr/>
        <p:txBody>
          <a:bodyPr/>
          <a:lstStyle/>
          <a:p>
            <a:pPr>
              <a:lnSpc>
                <a:spcPct val="100000"/>
              </a:lnSpc>
              <a:spcBef>
                <a:spcPts val="1200"/>
              </a:spcBef>
            </a:pPr>
            <a:r>
              <a:rPr lang="en-US" b="1" dirty="0">
                <a:solidFill>
                  <a:schemeClr val="bg1"/>
                </a:solidFill>
              </a:rPr>
              <a:t>Name: </a:t>
            </a:r>
            <a:endParaRPr lang="en-US" b="1" dirty="0" smtClean="0">
              <a:solidFill>
                <a:schemeClr val="bg1"/>
              </a:solidFill>
            </a:endParaRPr>
          </a:p>
          <a:p>
            <a:pPr>
              <a:lnSpc>
                <a:spcPct val="100000"/>
              </a:lnSpc>
              <a:spcBef>
                <a:spcPts val="1200"/>
              </a:spcBef>
            </a:pPr>
            <a:r>
              <a:rPr lang="en-US" b="1" dirty="0" smtClean="0">
                <a:solidFill>
                  <a:schemeClr val="bg1"/>
                </a:solidFill>
              </a:rPr>
              <a:t>Title</a:t>
            </a:r>
            <a:r>
              <a:rPr lang="en-US" b="1" dirty="0">
                <a:solidFill>
                  <a:schemeClr val="bg1"/>
                </a:solidFill>
              </a:rPr>
              <a:t>: </a:t>
            </a:r>
            <a:r>
              <a:rPr lang="en-US" b="1" dirty="0" smtClean="0">
                <a:solidFill>
                  <a:schemeClr val="bg1"/>
                </a:solidFill>
              </a:rPr>
              <a:t>Senior Advisory </a:t>
            </a:r>
            <a:r>
              <a:rPr lang="en-US" b="1" dirty="0">
                <a:solidFill>
                  <a:schemeClr val="bg1"/>
                </a:solidFill>
              </a:rPr>
              <a:t>Solution Consultant</a:t>
            </a:r>
          </a:p>
          <a:p>
            <a:pPr>
              <a:lnSpc>
                <a:spcPct val="100000"/>
              </a:lnSpc>
              <a:spcBef>
                <a:spcPts val="1200"/>
              </a:spcBef>
            </a:pPr>
            <a:r>
              <a:rPr lang="en-US" b="1" dirty="0">
                <a:solidFill>
                  <a:schemeClr val="bg1"/>
                </a:solidFill>
              </a:rPr>
              <a:t>Function: </a:t>
            </a:r>
            <a:r>
              <a:rPr lang="en-US" b="1" dirty="0"/>
              <a:t>Security &amp; Risk Global Practice EMEA</a:t>
            </a:r>
          </a:p>
          <a:p>
            <a:pPr marL="0" indent="0">
              <a:lnSpc>
                <a:spcPct val="100000"/>
              </a:lnSpc>
              <a:spcBef>
                <a:spcPts val="1200"/>
              </a:spcBef>
              <a:buNone/>
            </a:pPr>
            <a:r>
              <a:rPr lang="en-US" b="1" dirty="0">
                <a:solidFill>
                  <a:schemeClr val="bg1"/>
                </a:solidFill>
              </a:rPr>
              <a:t>Company:  ServiceNow</a:t>
            </a:r>
          </a:p>
        </p:txBody>
      </p:sp>
      <p:sp>
        <p:nvSpPr>
          <p:cNvPr id="16" name="Rectangle 15"/>
          <p:cNvSpPr/>
          <p:nvPr/>
        </p:nvSpPr>
        <p:spPr>
          <a:xfrm>
            <a:off x="597263" y="3326489"/>
            <a:ext cx="5384800" cy="2507119"/>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
        <p:nvSpPr>
          <p:cNvPr id="17" name="Rectangle 16"/>
          <p:cNvSpPr/>
          <p:nvPr/>
        </p:nvSpPr>
        <p:spPr>
          <a:xfrm>
            <a:off x="6049772" y="1038121"/>
            <a:ext cx="5614689" cy="4795488"/>
          </a:xfrm>
          <a:prstGeom prst="rect">
            <a:avLst/>
          </a:prstGeom>
          <a:noFill/>
          <a:ln w="127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endParaRPr>
          </a:p>
        </p:txBody>
      </p:sp>
    </p:spTree>
    <p:extLst>
      <p:ext uri="{BB962C8B-B14F-4D97-AF65-F5344CB8AC3E}">
        <p14:creationId xmlns:p14="http://schemas.microsoft.com/office/powerpoint/2010/main" val="1539462640"/>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 xmlns:a16="http://schemas.microsoft.com/office/drawing/2014/main" id="{183168D6-AC40-4440-9487-95F1A6A79BDB}"/>
              </a:ext>
            </a:extLst>
          </p:cNvPr>
          <p:cNvSpPr>
            <a:spLocks noGrp="1"/>
          </p:cNvSpPr>
          <p:nvPr>
            <p:ph type="title"/>
          </p:nvPr>
        </p:nvSpPr>
        <p:spPr/>
        <p:txBody>
          <a:bodyPr/>
          <a:lstStyle/>
          <a:p>
            <a:r>
              <a:rPr lang="en-US" dirty="0"/>
              <a:t>Agenda</a:t>
            </a:r>
          </a:p>
        </p:txBody>
      </p:sp>
      <p:sp>
        <p:nvSpPr>
          <p:cNvPr id="7" name="Text Placeholder 6">
            <a:extLst>
              <a:ext uri="{FF2B5EF4-FFF2-40B4-BE49-F238E27FC236}">
                <a16:creationId xmlns="" xmlns:a16="http://schemas.microsoft.com/office/drawing/2014/main" id="{1CBFC71E-EDBE-4590-9FD6-2DBBB29A24D5}"/>
              </a:ext>
            </a:extLst>
          </p:cNvPr>
          <p:cNvSpPr>
            <a:spLocks noGrp="1"/>
          </p:cNvSpPr>
          <p:nvPr>
            <p:ph type="body" sz="quarter" idx="10"/>
          </p:nvPr>
        </p:nvSpPr>
        <p:spPr/>
        <p:txBody>
          <a:bodyPr/>
          <a:lstStyle/>
          <a:p>
            <a:pPr marL="457200" indent="-457200">
              <a:buFont typeface="Arial" panose="020B0604020202020204" pitchFamily="34" charset="0"/>
              <a:buChar char="•"/>
            </a:pPr>
            <a:r>
              <a:rPr lang="en-US" dirty="0"/>
              <a:t>Deciphering the GDPR</a:t>
            </a:r>
          </a:p>
          <a:p>
            <a:pPr marL="457200" indent="-457200">
              <a:buFont typeface="Arial" panose="020B0604020202020204" pitchFamily="34" charset="0"/>
              <a:buChar char="•"/>
            </a:pPr>
            <a:r>
              <a:rPr lang="en-US" dirty="0"/>
              <a:t>How ServiceNow can Help</a:t>
            </a:r>
          </a:p>
          <a:p>
            <a:pPr marL="457200" indent="-457200">
              <a:buFont typeface="Arial" panose="020B0604020202020204" pitchFamily="34" charset="0"/>
              <a:buChar char="•"/>
            </a:pPr>
            <a:r>
              <a:rPr lang="en-US" dirty="0"/>
              <a:t>Questions?</a:t>
            </a:r>
          </a:p>
        </p:txBody>
      </p:sp>
    </p:spTree>
    <p:extLst>
      <p:ext uri="{BB962C8B-B14F-4D97-AF65-F5344CB8AC3E}">
        <p14:creationId xmlns:p14="http://schemas.microsoft.com/office/powerpoint/2010/main" val="183001710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701801" y="800100"/>
            <a:ext cx="8694820" cy="5169573"/>
          </a:xfrm>
        </p:spPr>
        <p:txBody>
          <a:bodyPr/>
          <a:lstStyle/>
          <a:p>
            <a:pPr lvl="1" algn="ctr" defTabSz="457200" rtl="0">
              <a:lnSpc>
                <a:spcPct val="85000"/>
              </a:lnSpc>
            </a:pPr>
            <a:r>
              <a:rPr lang="en-US" sz="6000" dirty="0">
                <a:solidFill>
                  <a:schemeClr val="bg1"/>
                </a:solidFill>
                <a:latin typeface="Avenir Book" charset="0"/>
              </a:rPr>
              <a:t>GDPR Part </a:t>
            </a:r>
            <a:r>
              <a:rPr lang="en-US" sz="6000" dirty="0" smtClean="0">
                <a:solidFill>
                  <a:schemeClr val="bg1"/>
                </a:solidFill>
                <a:latin typeface="Avenir Book" charset="0"/>
              </a:rPr>
              <a:t>I</a:t>
            </a:r>
            <a:br>
              <a:rPr lang="en-US" sz="6000" dirty="0" smtClean="0">
                <a:solidFill>
                  <a:schemeClr val="bg1"/>
                </a:solidFill>
                <a:latin typeface="Avenir Book" charset="0"/>
              </a:rPr>
            </a:br>
            <a:r>
              <a:rPr lang="en-US" sz="6000" dirty="0">
                <a:solidFill>
                  <a:schemeClr val="bg1"/>
                </a:solidFill>
                <a:latin typeface="Avenir Book" charset="0"/>
              </a:rPr>
              <a:t/>
            </a:r>
            <a:br>
              <a:rPr lang="en-US" sz="6000" dirty="0">
                <a:solidFill>
                  <a:schemeClr val="bg1"/>
                </a:solidFill>
                <a:latin typeface="Avenir Book" charset="0"/>
              </a:rPr>
            </a:br>
            <a:r>
              <a:rPr lang="en-US" sz="6000" dirty="0" smtClean="0">
                <a:solidFill>
                  <a:schemeClr val="bg1"/>
                </a:solidFill>
                <a:latin typeface="Avenir Book" charset="0"/>
              </a:rPr>
              <a:t>GDPR context, requirements &amp; challenges</a:t>
            </a:r>
            <a:r>
              <a:rPr lang="en-US" sz="6000" smtClean="0">
                <a:solidFill>
                  <a:schemeClr val="bg1"/>
                </a:solidFill>
                <a:latin typeface="Avenir Book" charset="0"/>
              </a:rPr>
              <a:t/>
            </a:r>
            <a:br>
              <a:rPr lang="en-US" sz="6000" smtClean="0">
                <a:solidFill>
                  <a:schemeClr val="bg1"/>
                </a:solidFill>
                <a:latin typeface="Avenir Book" charset="0"/>
              </a:rPr>
            </a:br>
            <a:endParaRPr lang="en-US" sz="6000" dirty="0">
              <a:solidFill>
                <a:schemeClr val="bg1"/>
              </a:solidFill>
            </a:endParaRPr>
          </a:p>
        </p:txBody>
      </p:sp>
    </p:spTree>
    <p:extLst>
      <p:ext uri="{BB962C8B-B14F-4D97-AF65-F5344CB8AC3E}">
        <p14:creationId xmlns:p14="http://schemas.microsoft.com/office/powerpoint/2010/main" val="706170990"/>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GDPR By The Numbers</a:t>
            </a:r>
          </a:p>
        </p:txBody>
      </p:sp>
      <p:sp>
        <p:nvSpPr>
          <p:cNvPr id="4" name="Rounded Rectangle 3"/>
          <p:cNvSpPr/>
          <p:nvPr/>
        </p:nvSpPr>
        <p:spPr>
          <a:xfrm>
            <a:off x="1484715" y="1444283"/>
            <a:ext cx="2128422" cy="2128422"/>
          </a:xfrm>
          <a:prstGeom prst="roundRect">
            <a:avLst>
              <a:gd name="adj" fmla="val 6515"/>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b="1" dirty="0">
                <a:solidFill>
                  <a:srgbClr val="FFFFFF"/>
                </a:solidFill>
              </a:rPr>
              <a:t>2018</a:t>
            </a:r>
          </a:p>
          <a:p>
            <a:pPr algn="ctr"/>
            <a:r>
              <a:rPr lang="en-US" sz="1400" b="1" dirty="0">
                <a:solidFill>
                  <a:srgbClr val="FFFFFF"/>
                </a:solidFill>
              </a:rPr>
              <a:t>25</a:t>
            </a:r>
            <a:r>
              <a:rPr lang="en-US" sz="1400" b="1" baseline="30000" dirty="0">
                <a:solidFill>
                  <a:srgbClr val="FFFFFF"/>
                </a:solidFill>
              </a:rPr>
              <a:t>th</a:t>
            </a:r>
            <a:r>
              <a:rPr lang="en-US" sz="1400" b="1" dirty="0">
                <a:solidFill>
                  <a:srgbClr val="FFFFFF"/>
                </a:solidFill>
              </a:rPr>
              <a:t> of May, 2018 the regulation will be enforced</a:t>
            </a:r>
            <a:endParaRPr lang="en-GB" sz="1400" b="1" dirty="0">
              <a:solidFill>
                <a:srgbClr val="FFFFFF"/>
              </a:solidFill>
            </a:endParaRPr>
          </a:p>
        </p:txBody>
      </p:sp>
      <p:sp>
        <p:nvSpPr>
          <p:cNvPr id="7" name="Rounded Rectangle 6"/>
          <p:cNvSpPr/>
          <p:nvPr/>
        </p:nvSpPr>
        <p:spPr>
          <a:xfrm>
            <a:off x="3818621" y="1444283"/>
            <a:ext cx="2128422" cy="2128422"/>
          </a:xfrm>
          <a:prstGeom prst="roundRect">
            <a:avLst>
              <a:gd name="adj" fmla="val 6515"/>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b="1" dirty="0">
                <a:solidFill>
                  <a:schemeClr val="accent2"/>
                </a:solidFill>
              </a:rPr>
              <a:t>4%</a:t>
            </a:r>
          </a:p>
          <a:p>
            <a:pPr algn="ctr"/>
            <a:r>
              <a:rPr lang="en-US" sz="1400" b="1" dirty="0">
                <a:solidFill>
                  <a:schemeClr val="accent2"/>
                </a:solidFill>
              </a:rPr>
              <a:t>Potential fines as </a:t>
            </a:r>
            <a:br>
              <a:rPr lang="en-US" sz="1400" b="1" dirty="0">
                <a:solidFill>
                  <a:schemeClr val="accent2"/>
                </a:solidFill>
              </a:rPr>
            </a:br>
            <a:r>
              <a:rPr lang="en-US" sz="1400" b="1" dirty="0">
                <a:solidFill>
                  <a:schemeClr val="accent2"/>
                </a:solidFill>
              </a:rPr>
              <a:t>a percentage of </a:t>
            </a:r>
            <a:br>
              <a:rPr lang="en-US" sz="1400" b="1" dirty="0">
                <a:solidFill>
                  <a:schemeClr val="accent2"/>
                </a:solidFill>
              </a:rPr>
            </a:br>
            <a:r>
              <a:rPr lang="en-US" sz="1400" b="1" dirty="0">
                <a:solidFill>
                  <a:schemeClr val="accent2"/>
                </a:solidFill>
              </a:rPr>
              <a:t>global turnover</a:t>
            </a:r>
            <a:endParaRPr lang="en-GB" sz="1400" b="1" dirty="0">
              <a:solidFill>
                <a:schemeClr val="accent2"/>
              </a:solidFill>
            </a:endParaRPr>
          </a:p>
        </p:txBody>
      </p:sp>
      <p:sp>
        <p:nvSpPr>
          <p:cNvPr id="8" name="Rounded Rectangle 7"/>
          <p:cNvSpPr/>
          <p:nvPr/>
        </p:nvSpPr>
        <p:spPr>
          <a:xfrm>
            <a:off x="6152527" y="1444283"/>
            <a:ext cx="2128422" cy="2128422"/>
          </a:xfrm>
          <a:prstGeom prst="roundRect">
            <a:avLst>
              <a:gd name="adj" fmla="val 6515"/>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b="1" dirty="0">
                <a:solidFill>
                  <a:srgbClr val="FFFFFF"/>
                </a:solidFill>
              </a:rPr>
              <a:t>7</a:t>
            </a:r>
          </a:p>
          <a:p>
            <a:pPr algn="ctr"/>
            <a:r>
              <a:rPr lang="en-US" sz="1400" b="1" dirty="0">
                <a:solidFill>
                  <a:srgbClr val="FFFFFF"/>
                </a:solidFill>
              </a:rPr>
              <a:t>Core individual rights afforded under the GDPR</a:t>
            </a:r>
            <a:endParaRPr lang="en-GB" sz="1400" b="1" dirty="0">
              <a:solidFill>
                <a:srgbClr val="FFFFFF"/>
              </a:solidFill>
            </a:endParaRPr>
          </a:p>
        </p:txBody>
      </p:sp>
      <p:sp>
        <p:nvSpPr>
          <p:cNvPr id="9" name="Rounded Rectangle 8"/>
          <p:cNvSpPr/>
          <p:nvPr/>
        </p:nvSpPr>
        <p:spPr>
          <a:xfrm>
            <a:off x="8486434" y="1444283"/>
            <a:ext cx="2128422" cy="2128422"/>
          </a:xfrm>
          <a:prstGeom prst="roundRect">
            <a:avLst>
              <a:gd name="adj" fmla="val 6515"/>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b="1" dirty="0">
                <a:solidFill>
                  <a:schemeClr val="accent2"/>
                </a:solidFill>
              </a:rPr>
              <a:t>72</a:t>
            </a:r>
          </a:p>
          <a:p>
            <a:pPr algn="ctr"/>
            <a:r>
              <a:rPr lang="en-US" sz="1400" b="1" dirty="0">
                <a:solidFill>
                  <a:schemeClr val="accent2"/>
                </a:solidFill>
              </a:rPr>
              <a:t>Hours given to report </a:t>
            </a:r>
            <a:br>
              <a:rPr lang="en-US" sz="1400" b="1" dirty="0">
                <a:solidFill>
                  <a:schemeClr val="accent2"/>
                </a:solidFill>
              </a:rPr>
            </a:br>
            <a:r>
              <a:rPr lang="en-US" sz="1400" b="1" dirty="0">
                <a:solidFill>
                  <a:schemeClr val="accent2"/>
                </a:solidFill>
              </a:rPr>
              <a:t>a data breach</a:t>
            </a:r>
            <a:endParaRPr lang="en-GB" sz="1400" b="1" dirty="0">
              <a:solidFill>
                <a:schemeClr val="accent2"/>
              </a:solidFill>
            </a:endParaRPr>
          </a:p>
        </p:txBody>
      </p:sp>
      <p:sp>
        <p:nvSpPr>
          <p:cNvPr id="10" name="Rounded Rectangle 9"/>
          <p:cNvSpPr/>
          <p:nvPr/>
        </p:nvSpPr>
        <p:spPr>
          <a:xfrm>
            <a:off x="1484715" y="3746090"/>
            <a:ext cx="2128422" cy="2128422"/>
          </a:xfrm>
          <a:prstGeom prst="roundRect">
            <a:avLst>
              <a:gd name="adj" fmla="val 6515"/>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b="1" dirty="0">
                <a:solidFill>
                  <a:schemeClr val="accent2"/>
                </a:solidFill>
              </a:rPr>
              <a:t>250m</a:t>
            </a:r>
          </a:p>
          <a:p>
            <a:pPr algn="ctr"/>
            <a:r>
              <a:rPr lang="en-US" sz="1400" b="1" dirty="0">
                <a:solidFill>
                  <a:schemeClr val="accent2"/>
                </a:solidFill>
              </a:rPr>
              <a:t>Cost of 4% fine for </a:t>
            </a:r>
            <a:br>
              <a:rPr lang="en-US" sz="1400" b="1" dirty="0">
                <a:solidFill>
                  <a:schemeClr val="accent2"/>
                </a:solidFill>
              </a:rPr>
            </a:br>
            <a:r>
              <a:rPr lang="en-US" sz="1400" b="1" dirty="0">
                <a:solidFill>
                  <a:schemeClr val="accent2"/>
                </a:solidFill>
              </a:rPr>
              <a:t>a typical FTSE 100 company</a:t>
            </a:r>
            <a:endParaRPr lang="en-GB" sz="1400" b="1" dirty="0">
              <a:solidFill>
                <a:schemeClr val="accent2"/>
              </a:solidFill>
            </a:endParaRPr>
          </a:p>
        </p:txBody>
      </p:sp>
      <p:sp>
        <p:nvSpPr>
          <p:cNvPr id="11" name="Rounded Rectangle 10"/>
          <p:cNvSpPr/>
          <p:nvPr/>
        </p:nvSpPr>
        <p:spPr>
          <a:xfrm>
            <a:off x="3818620" y="3746090"/>
            <a:ext cx="2128422" cy="2128422"/>
          </a:xfrm>
          <a:prstGeom prst="roundRect">
            <a:avLst>
              <a:gd name="adj" fmla="val 6515"/>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dirty="0" smtClean="0">
                <a:solidFill>
                  <a:srgbClr val="FFFFFF"/>
                </a:solidFill>
              </a:rPr>
              <a:t>128,000</a:t>
            </a:r>
            <a:endParaRPr lang="en-US" sz="4400" b="1" dirty="0">
              <a:solidFill>
                <a:srgbClr val="FFFFFF"/>
              </a:solidFill>
            </a:endParaRPr>
          </a:p>
          <a:p>
            <a:pPr algn="ctr"/>
            <a:r>
              <a:rPr lang="en-US" sz="1400" b="1" dirty="0" smtClean="0">
                <a:solidFill>
                  <a:srgbClr val="FFFFFF"/>
                </a:solidFill>
              </a:rPr>
              <a:t>DPOs required in the EU</a:t>
            </a:r>
            <a:endParaRPr lang="en-GB" sz="1400" b="1" dirty="0">
              <a:solidFill>
                <a:srgbClr val="FFFFFF"/>
              </a:solidFill>
            </a:endParaRPr>
          </a:p>
        </p:txBody>
      </p:sp>
      <p:sp>
        <p:nvSpPr>
          <p:cNvPr id="12" name="Rounded Rectangle 11"/>
          <p:cNvSpPr/>
          <p:nvPr/>
        </p:nvSpPr>
        <p:spPr>
          <a:xfrm>
            <a:off x="6152527" y="3746090"/>
            <a:ext cx="2128422" cy="2128422"/>
          </a:xfrm>
          <a:prstGeom prst="roundRect">
            <a:avLst>
              <a:gd name="adj" fmla="val 6515"/>
            </a:avLst>
          </a:prstGeom>
          <a:noFill/>
          <a:ln w="38100">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b="1" dirty="0">
                <a:solidFill>
                  <a:schemeClr val="accent2"/>
                </a:solidFill>
              </a:rPr>
              <a:t>190+</a:t>
            </a:r>
          </a:p>
          <a:p>
            <a:pPr algn="ctr"/>
            <a:r>
              <a:rPr lang="en-US" sz="1400" b="1" dirty="0">
                <a:solidFill>
                  <a:schemeClr val="accent2"/>
                </a:solidFill>
              </a:rPr>
              <a:t>Countries potentially in scope of the regulation</a:t>
            </a:r>
            <a:endParaRPr lang="en-GB" sz="1400" b="1" dirty="0">
              <a:solidFill>
                <a:schemeClr val="accent2"/>
              </a:solidFill>
            </a:endParaRPr>
          </a:p>
        </p:txBody>
      </p:sp>
      <p:sp>
        <p:nvSpPr>
          <p:cNvPr id="13" name="Rounded Rectangle 12"/>
          <p:cNvSpPr/>
          <p:nvPr/>
        </p:nvSpPr>
        <p:spPr>
          <a:xfrm>
            <a:off x="8486434" y="3746090"/>
            <a:ext cx="2128422" cy="2128422"/>
          </a:xfrm>
          <a:prstGeom prst="roundRect">
            <a:avLst>
              <a:gd name="adj" fmla="val 6515"/>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800" b="1" dirty="0">
                <a:solidFill>
                  <a:srgbClr val="FFFFFF"/>
                </a:solidFill>
              </a:rPr>
              <a:t>80+</a:t>
            </a:r>
          </a:p>
          <a:p>
            <a:pPr algn="ctr"/>
            <a:r>
              <a:rPr lang="en-US" sz="1400" b="1" dirty="0">
                <a:solidFill>
                  <a:srgbClr val="FFFFFF"/>
                </a:solidFill>
              </a:rPr>
              <a:t>New requirements </a:t>
            </a:r>
            <a:br>
              <a:rPr lang="en-US" sz="1400" b="1" dirty="0">
                <a:solidFill>
                  <a:srgbClr val="FFFFFF"/>
                </a:solidFill>
              </a:rPr>
            </a:br>
            <a:r>
              <a:rPr lang="en-US" sz="1400" b="1" dirty="0">
                <a:solidFill>
                  <a:srgbClr val="FFFFFF"/>
                </a:solidFill>
              </a:rPr>
              <a:t>in the GDPR</a:t>
            </a:r>
            <a:endParaRPr lang="en-GB" sz="1400" b="1" dirty="0">
              <a:solidFill>
                <a:srgbClr val="FFFFFF"/>
              </a:solidFill>
            </a:endParaRPr>
          </a:p>
        </p:txBody>
      </p:sp>
    </p:spTree>
    <p:extLst>
      <p:ext uri="{BB962C8B-B14F-4D97-AF65-F5344CB8AC3E}">
        <p14:creationId xmlns:p14="http://schemas.microsoft.com/office/powerpoint/2010/main" val="162119560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atin typeface="Avenir Book" charset="0"/>
              </a:rPr>
              <a:t>Regulations Driving IT Spend</a:t>
            </a:r>
            <a:endParaRPr lang="en-US" dirty="0">
              <a:latin typeface="Avenir Book" charset="0"/>
            </a:endParaRPr>
          </a:p>
        </p:txBody>
      </p:sp>
      <p:graphicFrame>
        <p:nvGraphicFramePr>
          <p:cNvPr id="7" name="Chart 6">
            <a:extLst>
              <a:ext uri="{FF2B5EF4-FFF2-40B4-BE49-F238E27FC236}">
                <a16:creationId xmlns="" xmlns:a16="http://schemas.microsoft.com/office/drawing/2014/main" id="{51568215-2105-4E83-B792-701D5203DBCC}"/>
              </a:ext>
            </a:extLst>
          </p:cNvPr>
          <p:cNvGraphicFramePr/>
          <p:nvPr>
            <p:extLst/>
          </p:nvPr>
        </p:nvGraphicFramePr>
        <p:xfrm>
          <a:off x="4064531" y="1821001"/>
          <a:ext cx="8125883" cy="4361836"/>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 xmlns:a16="http://schemas.microsoft.com/office/drawing/2014/main" id="{87AD3162-0A7C-42D3-BE89-4271B8DEA7D5}"/>
              </a:ext>
            </a:extLst>
          </p:cNvPr>
          <p:cNvSpPr txBox="1"/>
          <p:nvPr/>
        </p:nvSpPr>
        <p:spPr>
          <a:xfrm>
            <a:off x="-751141" y="1943201"/>
            <a:ext cx="5013174" cy="369332"/>
          </a:xfrm>
          <a:prstGeom prst="rect">
            <a:avLst/>
          </a:prstGeom>
          <a:noFill/>
        </p:spPr>
        <p:txBody>
          <a:bodyPr wrap="square" rtlCol="0">
            <a:spAutoFit/>
          </a:bodyPr>
          <a:lstStyle/>
          <a:p>
            <a:pPr algn="r">
              <a:spcBef>
                <a:spcPts val="1200"/>
              </a:spcBef>
              <a:buClr>
                <a:schemeClr val="tx2"/>
              </a:buClr>
            </a:pPr>
            <a:r>
              <a:rPr lang="en-US" dirty="0">
                <a:latin typeface="Avenir Book" charset="0"/>
                <a:ea typeface="Avenir Book" charset="0"/>
                <a:cs typeface="Avenir Book" charset="0"/>
              </a:rPr>
              <a:t>EU General Data Protection Regulation</a:t>
            </a:r>
          </a:p>
        </p:txBody>
      </p:sp>
      <p:pic>
        <p:nvPicPr>
          <p:cNvPr id="6" name="Picture 5"/>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0105708" y="213361"/>
            <a:ext cx="1880726" cy="559299"/>
          </a:xfrm>
          <a:prstGeom prst="rect">
            <a:avLst/>
          </a:prstGeom>
        </p:spPr>
      </p:pic>
      <p:sp>
        <p:nvSpPr>
          <p:cNvPr id="9" name="TextBox 8">
            <a:extLst>
              <a:ext uri="{FF2B5EF4-FFF2-40B4-BE49-F238E27FC236}">
                <a16:creationId xmlns="" xmlns:a16="http://schemas.microsoft.com/office/drawing/2014/main" id="{00D5DA16-DAC0-4BB6-BB51-80E38CC53C34}"/>
              </a:ext>
            </a:extLst>
          </p:cNvPr>
          <p:cNvSpPr txBox="1"/>
          <p:nvPr/>
        </p:nvSpPr>
        <p:spPr>
          <a:xfrm>
            <a:off x="233575" y="2177137"/>
            <a:ext cx="4023360" cy="369332"/>
          </a:xfrm>
          <a:prstGeom prst="rect">
            <a:avLst/>
          </a:prstGeom>
          <a:noFill/>
        </p:spPr>
        <p:txBody>
          <a:bodyPr wrap="square" rtlCol="0">
            <a:spAutoFit/>
          </a:bodyPr>
          <a:lstStyle/>
          <a:p>
            <a:pPr algn="r">
              <a:spcBef>
                <a:spcPts val="1200"/>
              </a:spcBef>
              <a:buClr>
                <a:schemeClr val="tx2"/>
              </a:buClr>
            </a:pPr>
            <a:r>
              <a:rPr lang="en-US" dirty="0">
                <a:latin typeface="Avenir Book" charset="0"/>
                <a:ea typeface="Avenir Book" charset="0"/>
                <a:cs typeface="Avenir Book" charset="0"/>
              </a:rPr>
              <a:t>Internal laws by country</a:t>
            </a:r>
          </a:p>
        </p:txBody>
      </p:sp>
      <p:sp>
        <p:nvSpPr>
          <p:cNvPr id="10" name="TextBox 9">
            <a:extLst>
              <a:ext uri="{FF2B5EF4-FFF2-40B4-BE49-F238E27FC236}">
                <a16:creationId xmlns="" xmlns:a16="http://schemas.microsoft.com/office/drawing/2014/main" id="{EB720CB9-6477-42CD-B242-9AA3737C6B65}"/>
              </a:ext>
            </a:extLst>
          </p:cNvPr>
          <p:cNvSpPr txBox="1"/>
          <p:nvPr/>
        </p:nvSpPr>
        <p:spPr>
          <a:xfrm>
            <a:off x="233575" y="2478409"/>
            <a:ext cx="4023360" cy="369332"/>
          </a:xfrm>
          <a:prstGeom prst="rect">
            <a:avLst/>
          </a:prstGeom>
          <a:noFill/>
        </p:spPr>
        <p:txBody>
          <a:bodyPr wrap="square" rtlCol="0">
            <a:spAutoFit/>
          </a:bodyPr>
          <a:lstStyle/>
          <a:p>
            <a:pPr algn="r">
              <a:spcBef>
                <a:spcPts val="1200"/>
              </a:spcBef>
              <a:buClr>
                <a:schemeClr val="tx2"/>
              </a:buClr>
            </a:pPr>
            <a:r>
              <a:rPr lang="en-US" dirty="0">
                <a:latin typeface="Avenir Book" charset="0"/>
                <a:ea typeface="Avenir Book" charset="0"/>
                <a:cs typeface="Avenir Book" charset="0"/>
              </a:rPr>
              <a:t>PCI DDS</a:t>
            </a:r>
          </a:p>
        </p:txBody>
      </p:sp>
      <p:sp>
        <p:nvSpPr>
          <p:cNvPr id="11" name="TextBox 10">
            <a:extLst>
              <a:ext uri="{FF2B5EF4-FFF2-40B4-BE49-F238E27FC236}">
                <a16:creationId xmlns="" xmlns:a16="http://schemas.microsoft.com/office/drawing/2014/main" id="{D03454B0-4E12-4A7A-B040-7555340742BD}"/>
              </a:ext>
            </a:extLst>
          </p:cNvPr>
          <p:cNvSpPr txBox="1"/>
          <p:nvPr/>
        </p:nvSpPr>
        <p:spPr>
          <a:xfrm>
            <a:off x="233575" y="2779681"/>
            <a:ext cx="4023360" cy="369332"/>
          </a:xfrm>
          <a:prstGeom prst="rect">
            <a:avLst/>
          </a:prstGeom>
          <a:noFill/>
        </p:spPr>
        <p:txBody>
          <a:bodyPr wrap="square" rtlCol="0">
            <a:spAutoFit/>
          </a:bodyPr>
          <a:lstStyle/>
          <a:p>
            <a:pPr algn="r">
              <a:spcBef>
                <a:spcPts val="1200"/>
              </a:spcBef>
              <a:buClr>
                <a:schemeClr val="tx2"/>
              </a:buClr>
            </a:pPr>
            <a:r>
              <a:rPr lang="en-US" dirty="0">
                <a:latin typeface="Avenir Book" charset="0"/>
                <a:ea typeface="Avenir Book" charset="0"/>
                <a:cs typeface="Avenir Book" charset="0"/>
              </a:rPr>
              <a:t>Sarbanes-Oxley</a:t>
            </a:r>
          </a:p>
        </p:txBody>
      </p:sp>
      <p:sp>
        <p:nvSpPr>
          <p:cNvPr id="12" name="TextBox 11">
            <a:extLst>
              <a:ext uri="{FF2B5EF4-FFF2-40B4-BE49-F238E27FC236}">
                <a16:creationId xmlns="" xmlns:a16="http://schemas.microsoft.com/office/drawing/2014/main" id="{EB1BD967-3423-4452-8922-B7C95A396515}"/>
              </a:ext>
            </a:extLst>
          </p:cNvPr>
          <p:cNvSpPr txBox="1"/>
          <p:nvPr/>
        </p:nvSpPr>
        <p:spPr>
          <a:xfrm>
            <a:off x="233575" y="3080953"/>
            <a:ext cx="4023360" cy="369332"/>
          </a:xfrm>
          <a:prstGeom prst="rect">
            <a:avLst/>
          </a:prstGeom>
          <a:noFill/>
        </p:spPr>
        <p:txBody>
          <a:bodyPr wrap="square" rtlCol="0">
            <a:spAutoFit/>
          </a:bodyPr>
          <a:lstStyle/>
          <a:p>
            <a:pPr algn="r">
              <a:spcBef>
                <a:spcPts val="1200"/>
              </a:spcBef>
              <a:buClr>
                <a:schemeClr val="tx2"/>
              </a:buClr>
            </a:pPr>
            <a:r>
              <a:rPr lang="en-US" dirty="0">
                <a:latin typeface="Avenir Book" charset="0"/>
                <a:ea typeface="Avenir Book" charset="0"/>
                <a:cs typeface="Avenir Book" charset="0"/>
              </a:rPr>
              <a:t>US state laws for data breach</a:t>
            </a:r>
          </a:p>
        </p:txBody>
      </p:sp>
      <p:sp>
        <p:nvSpPr>
          <p:cNvPr id="13" name="TextBox 12">
            <a:extLst>
              <a:ext uri="{FF2B5EF4-FFF2-40B4-BE49-F238E27FC236}">
                <a16:creationId xmlns="" xmlns:a16="http://schemas.microsoft.com/office/drawing/2014/main" id="{ADB52AC1-53ED-4252-B6DA-315933B7BF24}"/>
              </a:ext>
            </a:extLst>
          </p:cNvPr>
          <p:cNvSpPr txBox="1"/>
          <p:nvPr/>
        </p:nvSpPr>
        <p:spPr>
          <a:xfrm>
            <a:off x="233575" y="3382225"/>
            <a:ext cx="4023360" cy="369332"/>
          </a:xfrm>
          <a:prstGeom prst="rect">
            <a:avLst/>
          </a:prstGeom>
          <a:noFill/>
        </p:spPr>
        <p:txBody>
          <a:bodyPr wrap="square" rtlCol="0">
            <a:spAutoFit/>
          </a:bodyPr>
          <a:lstStyle/>
          <a:p>
            <a:pPr algn="r">
              <a:spcBef>
                <a:spcPts val="1200"/>
              </a:spcBef>
              <a:buClr>
                <a:schemeClr val="tx2"/>
              </a:buClr>
            </a:pPr>
            <a:r>
              <a:rPr lang="en-US" dirty="0">
                <a:latin typeface="Avenir Book" charset="0"/>
                <a:ea typeface="Avenir Book" charset="0"/>
                <a:cs typeface="Avenir Book" charset="0"/>
              </a:rPr>
              <a:t>GLBA</a:t>
            </a:r>
          </a:p>
        </p:txBody>
      </p:sp>
      <p:sp>
        <p:nvSpPr>
          <p:cNvPr id="14" name="TextBox 13">
            <a:extLst>
              <a:ext uri="{FF2B5EF4-FFF2-40B4-BE49-F238E27FC236}">
                <a16:creationId xmlns="" xmlns:a16="http://schemas.microsoft.com/office/drawing/2014/main" id="{4BBF05E5-3C4E-4274-BB3C-39FEAEE0AAE9}"/>
              </a:ext>
            </a:extLst>
          </p:cNvPr>
          <p:cNvSpPr txBox="1"/>
          <p:nvPr/>
        </p:nvSpPr>
        <p:spPr>
          <a:xfrm>
            <a:off x="233575" y="3683497"/>
            <a:ext cx="4023360" cy="369332"/>
          </a:xfrm>
          <a:prstGeom prst="rect">
            <a:avLst/>
          </a:prstGeom>
          <a:noFill/>
        </p:spPr>
        <p:txBody>
          <a:bodyPr wrap="square" rtlCol="0">
            <a:spAutoFit/>
          </a:bodyPr>
          <a:lstStyle/>
          <a:p>
            <a:pPr algn="r">
              <a:spcBef>
                <a:spcPts val="1200"/>
              </a:spcBef>
              <a:buClr>
                <a:schemeClr val="tx2"/>
              </a:buClr>
            </a:pPr>
            <a:r>
              <a:rPr lang="en-US" dirty="0">
                <a:latin typeface="Avenir Book" charset="0"/>
                <a:ea typeface="Avenir Book" charset="0"/>
                <a:cs typeface="Avenir Book" charset="0"/>
              </a:rPr>
              <a:t>HIPAA (including HITECH)</a:t>
            </a:r>
          </a:p>
        </p:txBody>
      </p:sp>
      <p:sp>
        <p:nvSpPr>
          <p:cNvPr id="15" name="TextBox 14">
            <a:extLst>
              <a:ext uri="{FF2B5EF4-FFF2-40B4-BE49-F238E27FC236}">
                <a16:creationId xmlns="" xmlns:a16="http://schemas.microsoft.com/office/drawing/2014/main" id="{0EE392DD-643C-418C-B6F8-32980C5D1F86}"/>
              </a:ext>
            </a:extLst>
          </p:cNvPr>
          <p:cNvSpPr txBox="1"/>
          <p:nvPr/>
        </p:nvSpPr>
        <p:spPr>
          <a:xfrm>
            <a:off x="233575" y="3984769"/>
            <a:ext cx="4023360" cy="369332"/>
          </a:xfrm>
          <a:prstGeom prst="rect">
            <a:avLst/>
          </a:prstGeom>
          <a:noFill/>
        </p:spPr>
        <p:txBody>
          <a:bodyPr wrap="square" rtlCol="0">
            <a:spAutoFit/>
          </a:bodyPr>
          <a:lstStyle/>
          <a:p>
            <a:pPr algn="r">
              <a:spcBef>
                <a:spcPts val="1200"/>
              </a:spcBef>
              <a:buClr>
                <a:schemeClr val="tx2"/>
              </a:buClr>
            </a:pPr>
            <a:r>
              <a:rPr lang="en-US" dirty="0">
                <a:latin typeface="Avenir Book" charset="0"/>
                <a:ea typeface="Avenir Book" charset="0"/>
                <a:cs typeface="Avenir Book" charset="0"/>
              </a:rPr>
              <a:t>NERC CIP</a:t>
            </a:r>
          </a:p>
        </p:txBody>
      </p:sp>
      <p:sp>
        <p:nvSpPr>
          <p:cNvPr id="16" name="TextBox 15">
            <a:extLst>
              <a:ext uri="{FF2B5EF4-FFF2-40B4-BE49-F238E27FC236}">
                <a16:creationId xmlns="" xmlns:a16="http://schemas.microsoft.com/office/drawing/2014/main" id="{FEBA02DE-BC7D-4769-9D8A-05B095CE317C}"/>
              </a:ext>
            </a:extLst>
          </p:cNvPr>
          <p:cNvSpPr txBox="1"/>
          <p:nvPr/>
        </p:nvSpPr>
        <p:spPr>
          <a:xfrm>
            <a:off x="233575" y="4286041"/>
            <a:ext cx="4023360" cy="369332"/>
          </a:xfrm>
          <a:prstGeom prst="rect">
            <a:avLst/>
          </a:prstGeom>
          <a:noFill/>
        </p:spPr>
        <p:txBody>
          <a:bodyPr wrap="square" rtlCol="0">
            <a:spAutoFit/>
          </a:bodyPr>
          <a:lstStyle/>
          <a:p>
            <a:pPr algn="r">
              <a:spcBef>
                <a:spcPts val="1200"/>
              </a:spcBef>
              <a:buClr>
                <a:schemeClr val="tx2"/>
              </a:buClr>
            </a:pPr>
            <a:r>
              <a:rPr lang="en-US" dirty="0">
                <a:latin typeface="Avenir Book" charset="0"/>
                <a:ea typeface="Avenir Book" charset="0"/>
                <a:cs typeface="Avenir Book" charset="0"/>
              </a:rPr>
              <a:t>FISMA</a:t>
            </a:r>
          </a:p>
        </p:txBody>
      </p:sp>
      <p:sp>
        <p:nvSpPr>
          <p:cNvPr id="17" name="TextBox 16">
            <a:extLst>
              <a:ext uri="{FF2B5EF4-FFF2-40B4-BE49-F238E27FC236}">
                <a16:creationId xmlns="" xmlns:a16="http://schemas.microsoft.com/office/drawing/2014/main" id="{0ADD0B77-C76F-42B9-A5B2-F6C43A80D55E}"/>
              </a:ext>
            </a:extLst>
          </p:cNvPr>
          <p:cNvSpPr txBox="1"/>
          <p:nvPr/>
        </p:nvSpPr>
        <p:spPr>
          <a:xfrm>
            <a:off x="233575" y="4587313"/>
            <a:ext cx="4023360" cy="369332"/>
          </a:xfrm>
          <a:prstGeom prst="rect">
            <a:avLst/>
          </a:prstGeom>
          <a:noFill/>
        </p:spPr>
        <p:txBody>
          <a:bodyPr wrap="square" rtlCol="0">
            <a:spAutoFit/>
          </a:bodyPr>
          <a:lstStyle/>
          <a:p>
            <a:pPr algn="r">
              <a:spcBef>
                <a:spcPts val="1200"/>
              </a:spcBef>
              <a:buClr>
                <a:schemeClr val="tx2"/>
              </a:buClr>
            </a:pPr>
            <a:r>
              <a:rPr lang="en-US" dirty="0">
                <a:latin typeface="Avenir Book" charset="0"/>
                <a:ea typeface="Avenir Book" charset="0"/>
                <a:cs typeface="Avenir Book" charset="0"/>
              </a:rPr>
              <a:t>FACTA</a:t>
            </a:r>
          </a:p>
        </p:txBody>
      </p:sp>
      <p:sp>
        <p:nvSpPr>
          <p:cNvPr id="18" name="TextBox 17">
            <a:extLst>
              <a:ext uri="{FF2B5EF4-FFF2-40B4-BE49-F238E27FC236}">
                <a16:creationId xmlns="" xmlns:a16="http://schemas.microsoft.com/office/drawing/2014/main" id="{CBD2034B-FD2D-48F9-88D2-7B480E4C8A5E}"/>
              </a:ext>
            </a:extLst>
          </p:cNvPr>
          <p:cNvSpPr txBox="1"/>
          <p:nvPr/>
        </p:nvSpPr>
        <p:spPr>
          <a:xfrm>
            <a:off x="233575" y="4888585"/>
            <a:ext cx="4023360" cy="369332"/>
          </a:xfrm>
          <a:prstGeom prst="rect">
            <a:avLst/>
          </a:prstGeom>
          <a:noFill/>
        </p:spPr>
        <p:txBody>
          <a:bodyPr wrap="square" rtlCol="0">
            <a:spAutoFit/>
          </a:bodyPr>
          <a:lstStyle/>
          <a:p>
            <a:pPr algn="r">
              <a:spcBef>
                <a:spcPts val="1200"/>
              </a:spcBef>
              <a:buClr>
                <a:schemeClr val="tx2"/>
              </a:buClr>
            </a:pPr>
            <a:r>
              <a:rPr lang="en-US" dirty="0">
                <a:latin typeface="Avenir Book" charset="0"/>
                <a:ea typeface="Avenir Book" charset="0"/>
                <a:cs typeface="Avenir Book" charset="0"/>
              </a:rPr>
              <a:t>FCRA</a:t>
            </a:r>
          </a:p>
        </p:txBody>
      </p:sp>
      <p:sp>
        <p:nvSpPr>
          <p:cNvPr id="19" name="TextBox 18">
            <a:extLst>
              <a:ext uri="{FF2B5EF4-FFF2-40B4-BE49-F238E27FC236}">
                <a16:creationId xmlns="" xmlns:a16="http://schemas.microsoft.com/office/drawing/2014/main" id="{D57E4BD7-8340-4FA7-8F93-84191742F3D2}"/>
              </a:ext>
            </a:extLst>
          </p:cNvPr>
          <p:cNvSpPr txBox="1"/>
          <p:nvPr/>
        </p:nvSpPr>
        <p:spPr>
          <a:xfrm>
            <a:off x="233575" y="5189857"/>
            <a:ext cx="4023360" cy="369332"/>
          </a:xfrm>
          <a:prstGeom prst="rect">
            <a:avLst/>
          </a:prstGeom>
          <a:noFill/>
        </p:spPr>
        <p:txBody>
          <a:bodyPr wrap="square" rtlCol="0">
            <a:spAutoFit/>
          </a:bodyPr>
          <a:lstStyle/>
          <a:p>
            <a:pPr algn="r">
              <a:spcBef>
                <a:spcPts val="1200"/>
              </a:spcBef>
              <a:buClr>
                <a:schemeClr val="tx2"/>
              </a:buClr>
            </a:pPr>
            <a:r>
              <a:rPr lang="en-US" dirty="0">
                <a:latin typeface="Avenir Book" charset="0"/>
                <a:ea typeface="Avenir Book" charset="0"/>
                <a:cs typeface="Avenir Book" charset="0"/>
              </a:rPr>
              <a:t>Federal Privacy Act</a:t>
            </a:r>
          </a:p>
        </p:txBody>
      </p:sp>
      <p:sp>
        <p:nvSpPr>
          <p:cNvPr id="20" name="TextBox 19">
            <a:extLst>
              <a:ext uri="{FF2B5EF4-FFF2-40B4-BE49-F238E27FC236}">
                <a16:creationId xmlns="" xmlns:a16="http://schemas.microsoft.com/office/drawing/2014/main" id="{EA41BADC-CAF6-478C-A394-825ED0D6F577}"/>
              </a:ext>
            </a:extLst>
          </p:cNvPr>
          <p:cNvSpPr txBox="1"/>
          <p:nvPr/>
        </p:nvSpPr>
        <p:spPr>
          <a:xfrm>
            <a:off x="233575" y="5491131"/>
            <a:ext cx="4023360" cy="369332"/>
          </a:xfrm>
          <a:prstGeom prst="rect">
            <a:avLst/>
          </a:prstGeom>
          <a:noFill/>
        </p:spPr>
        <p:txBody>
          <a:bodyPr wrap="square" rtlCol="0">
            <a:spAutoFit/>
          </a:bodyPr>
          <a:lstStyle/>
          <a:p>
            <a:pPr algn="r">
              <a:spcBef>
                <a:spcPts val="1200"/>
              </a:spcBef>
              <a:buClr>
                <a:schemeClr val="tx2"/>
              </a:buClr>
            </a:pPr>
            <a:r>
              <a:rPr lang="en-US" dirty="0">
                <a:latin typeface="Avenir Book" charset="0"/>
                <a:ea typeface="Avenir Book" charset="0"/>
                <a:cs typeface="Avenir Book" charset="0"/>
              </a:rPr>
              <a:t>CANSPAM</a:t>
            </a:r>
          </a:p>
        </p:txBody>
      </p:sp>
      <p:sp>
        <p:nvSpPr>
          <p:cNvPr id="21" name="TextBox 20">
            <a:extLst>
              <a:ext uri="{FF2B5EF4-FFF2-40B4-BE49-F238E27FC236}">
                <a16:creationId xmlns="" xmlns:a16="http://schemas.microsoft.com/office/drawing/2014/main" id="{4DAFCA28-842B-4928-9B10-613D6F50CF23}"/>
              </a:ext>
            </a:extLst>
          </p:cNvPr>
          <p:cNvSpPr txBox="1"/>
          <p:nvPr/>
        </p:nvSpPr>
        <p:spPr>
          <a:xfrm>
            <a:off x="716280" y="1051561"/>
            <a:ext cx="10759440" cy="769441"/>
          </a:xfrm>
          <a:prstGeom prst="rect">
            <a:avLst/>
          </a:prstGeom>
          <a:noFill/>
        </p:spPr>
        <p:txBody>
          <a:bodyPr wrap="square" rtlCol="0">
            <a:spAutoFit/>
          </a:bodyPr>
          <a:lstStyle/>
          <a:p>
            <a:pPr algn="ctr">
              <a:spcBef>
                <a:spcPts val="1200"/>
              </a:spcBef>
              <a:buClr>
                <a:schemeClr val="tx2"/>
              </a:buClr>
            </a:pPr>
            <a:r>
              <a:rPr lang="en-US" sz="2400" b="1" dirty="0">
                <a:latin typeface="Avenir Book" charset="0"/>
                <a:ea typeface="Avenir Book" charset="0"/>
                <a:cs typeface="Avenir Book" charset="0"/>
              </a:rPr>
              <a:t>The regulations that matter the most</a:t>
            </a:r>
            <a:br>
              <a:rPr lang="en-US" sz="2400" b="1" dirty="0">
                <a:latin typeface="Avenir Book" charset="0"/>
                <a:ea typeface="Avenir Book" charset="0"/>
                <a:cs typeface="Avenir Book" charset="0"/>
              </a:rPr>
            </a:br>
            <a:r>
              <a:rPr lang="en-US" sz="2000" dirty="0">
                <a:latin typeface="Avenir Book" charset="0"/>
                <a:ea typeface="Avenir Book" charset="0"/>
                <a:cs typeface="Avenir Book" charset="0"/>
              </a:rPr>
              <a:t>What regulations are driving the funding of your organization IT security?</a:t>
            </a:r>
            <a:endParaRPr lang="en-US" sz="2400" dirty="0">
              <a:latin typeface="Avenir Book" charset="0"/>
              <a:ea typeface="Avenir Book" charset="0"/>
              <a:cs typeface="Avenir Book" charset="0"/>
            </a:endParaRPr>
          </a:p>
        </p:txBody>
      </p:sp>
    </p:spTree>
    <p:extLst>
      <p:ext uri="{BB962C8B-B14F-4D97-AF65-F5344CB8AC3E}">
        <p14:creationId xmlns:p14="http://schemas.microsoft.com/office/powerpoint/2010/main" val="909965244"/>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GDPR Stats*  </a:t>
            </a:r>
            <a:endParaRPr lang="en-US" dirty="0"/>
          </a:p>
        </p:txBody>
      </p:sp>
      <p:pic>
        <p:nvPicPr>
          <p:cNvPr id="4" name="Content Placeholder 3"/>
          <p:cNvPicPr>
            <a:picLocks noGrp="1" noChangeAspect="1"/>
          </p:cNvPicPr>
          <p:nvPr>
            <p:ph idx="1"/>
          </p:nvPr>
        </p:nvPicPr>
        <p:blipFill>
          <a:blip r:embed="rId2" cstate="email">
            <a:extLst>
              <a:ext uri="{28A0092B-C50C-407E-A947-70E740481C1C}">
                <a14:useLocalDpi xmlns:a14="http://schemas.microsoft.com/office/drawing/2010/main"/>
              </a:ext>
            </a:extLst>
          </a:blip>
          <a:stretch>
            <a:fillRect/>
          </a:stretch>
        </p:blipFill>
        <p:spPr>
          <a:xfrm>
            <a:off x="335107" y="3830957"/>
            <a:ext cx="4635500" cy="2209800"/>
          </a:xfrm>
        </p:spPr>
      </p:pic>
      <p:pic>
        <p:nvPicPr>
          <p:cNvPr id="5" name="Picture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1462" y="2625630"/>
            <a:ext cx="11303000" cy="119380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14300" y="1101630"/>
            <a:ext cx="12077700" cy="1524000"/>
          </a:xfrm>
          <a:prstGeom prst="rect">
            <a:avLst/>
          </a:prstGeom>
        </p:spPr>
      </p:pic>
      <p:pic>
        <p:nvPicPr>
          <p:cNvPr id="13" name="Picture 1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087096" y="3868453"/>
            <a:ext cx="3312556" cy="2172304"/>
          </a:xfrm>
          <a:prstGeom prst="rect">
            <a:avLst/>
          </a:prstGeom>
        </p:spPr>
      </p:pic>
      <p:pic>
        <p:nvPicPr>
          <p:cNvPr id="3" name="Picture 2"/>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583633" y="3970750"/>
            <a:ext cx="1300667" cy="2167777"/>
          </a:xfrm>
          <a:prstGeom prst="rect">
            <a:avLst/>
          </a:prstGeom>
        </p:spPr>
      </p:pic>
      <p:sp>
        <p:nvSpPr>
          <p:cNvPr id="7" name="TextBox 6"/>
          <p:cNvSpPr txBox="1"/>
          <p:nvPr/>
        </p:nvSpPr>
        <p:spPr>
          <a:xfrm>
            <a:off x="0" y="5921479"/>
            <a:ext cx="1175322" cy="261610"/>
          </a:xfrm>
          <a:prstGeom prst="rect">
            <a:avLst/>
          </a:prstGeom>
          <a:noFill/>
        </p:spPr>
        <p:txBody>
          <a:bodyPr wrap="none" rtlCol="0">
            <a:spAutoFit/>
          </a:bodyPr>
          <a:lstStyle/>
          <a:p>
            <a:pPr>
              <a:spcBef>
                <a:spcPts val="1200"/>
              </a:spcBef>
              <a:buClr>
                <a:schemeClr val="tx2"/>
              </a:buClr>
            </a:pPr>
            <a:r>
              <a:rPr lang="en-US" sz="1100" smtClean="0"/>
              <a:t>*Source: Deloitte</a:t>
            </a:r>
            <a:endParaRPr lang="en-US" sz="1100" dirty="0" smtClean="0"/>
          </a:p>
        </p:txBody>
      </p:sp>
    </p:spTree>
    <p:extLst>
      <p:ext uri="{BB962C8B-B14F-4D97-AF65-F5344CB8AC3E}">
        <p14:creationId xmlns:p14="http://schemas.microsoft.com/office/powerpoint/2010/main" val="443141239"/>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venir Book" charset="0"/>
              </a:rPr>
              <a:t>GDPR Applicability for </a:t>
            </a:r>
            <a:r>
              <a:rPr lang="en-US" smtClean="0">
                <a:latin typeface="Avenir Book" charset="0"/>
              </a:rPr>
              <a:t>an Enterprise</a:t>
            </a:r>
            <a:endParaRPr lang="en-US" dirty="0">
              <a:latin typeface="Avenir Book" charset="0"/>
            </a:endParaRPr>
          </a:p>
        </p:txBody>
      </p:sp>
      <p:sp>
        <p:nvSpPr>
          <p:cNvPr id="4" name="Rounded Rectangle 3"/>
          <p:cNvSpPr/>
          <p:nvPr/>
        </p:nvSpPr>
        <p:spPr>
          <a:xfrm>
            <a:off x="2051541" y="1163510"/>
            <a:ext cx="2194560" cy="987552"/>
          </a:xfrm>
          <a:prstGeom prst="roundRect">
            <a:avLst/>
          </a:prstGeom>
          <a:solidFill>
            <a:schemeClr val="accent3">
              <a:lumMod val="90000"/>
              <a:lumOff val="1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FFFFFF"/>
                </a:solidFill>
                <a:latin typeface="Avenir Book" charset="0"/>
                <a:ea typeface="Avenir Book" charset="0"/>
                <a:cs typeface="Avenir Book" charset="0"/>
              </a:rPr>
              <a:t>Is the Enterprise in EU?</a:t>
            </a:r>
          </a:p>
        </p:txBody>
      </p:sp>
      <p:sp>
        <p:nvSpPr>
          <p:cNvPr id="7" name="Rounded Rectangle 6"/>
          <p:cNvSpPr/>
          <p:nvPr/>
        </p:nvSpPr>
        <p:spPr>
          <a:xfrm>
            <a:off x="5046277" y="1145148"/>
            <a:ext cx="5001754" cy="987552"/>
          </a:xfrm>
          <a:prstGeom prst="roundRect">
            <a:avLst/>
          </a:prstGeom>
          <a:solidFill>
            <a:schemeClr val="accent6">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FFFFFF"/>
                </a:solidFill>
                <a:latin typeface="Avenir Book" charset="0"/>
                <a:ea typeface="Avenir Book" charset="0"/>
                <a:cs typeface="Avenir Book" charset="0"/>
              </a:rPr>
              <a:t>GDPR applies</a:t>
            </a:r>
          </a:p>
        </p:txBody>
      </p:sp>
      <p:sp>
        <p:nvSpPr>
          <p:cNvPr id="8" name="Rounded Rectangle 7"/>
          <p:cNvSpPr/>
          <p:nvPr/>
        </p:nvSpPr>
        <p:spPr>
          <a:xfrm>
            <a:off x="2052507" y="2531649"/>
            <a:ext cx="2194560" cy="987552"/>
          </a:xfrm>
          <a:prstGeom prst="roundRect">
            <a:avLst/>
          </a:prstGeom>
          <a:solidFill>
            <a:schemeClr val="accent3">
              <a:lumMod val="90000"/>
              <a:lumOff val="1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FFFFFF"/>
                </a:solidFill>
                <a:latin typeface="Avenir Book" charset="0"/>
                <a:ea typeface="Avenir Book" charset="0"/>
                <a:cs typeface="Avenir Book" charset="0"/>
              </a:rPr>
              <a:t>Does Data Subject Reside or Stay in EU?</a:t>
            </a:r>
          </a:p>
        </p:txBody>
      </p:sp>
      <p:sp>
        <p:nvSpPr>
          <p:cNvPr id="9" name="Rounded Rectangle 8"/>
          <p:cNvSpPr/>
          <p:nvPr/>
        </p:nvSpPr>
        <p:spPr>
          <a:xfrm>
            <a:off x="2051541" y="3835260"/>
            <a:ext cx="2194560" cy="1243653"/>
          </a:xfrm>
          <a:prstGeom prst="roundRect">
            <a:avLst/>
          </a:prstGeom>
          <a:solidFill>
            <a:schemeClr val="accent3">
              <a:lumMod val="90000"/>
              <a:lumOff val="1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FFFFFF"/>
                </a:solidFill>
                <a:latin typeface="Avenir Book" charset="0"/>
                <a:ea typeface="Avenir Book" charset="0"/>
                <a:cs typeface="Avenir Book" charset="0"/>
              </a:rPr>
              <a:t>Is the Data Subject Currently being Transported  EU?</a:t>
            </a:r>
          </a:p>
        </p:txBody>
      </p:sp>
      <p:sp>
        <p:nvSpPr>
          <p:cNvPr id="10" name="Rounded Rectangle 9"/>
          <p:cNvSpPr/>
          <p:nvPr/>
        </p:nvSpPr>
        <p:spPr>
          <a:xfrm>
            <a:off x="5046276" y="3835259"/>
            <a:ext cx="2194560" cy="1243652"/>
          </a:xfrm>
          <a:prstGeom prst="roundRect">
            <a:avLst/>
          </a:prstGeom>
          <a:solidFill>
            <a:schemeClr val="accent3">
              <a:lumMod val="90000"/>
              <a:lumOff val="1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Does the Processing relate to Offering Goods &amp; Services? </a:t>
            </a:r>
          </a:p>
        </p:txBody>
      </p:sp>
      <p:sp>
        <p:nvSpPr>
          <p:cNvPr id="11" name="Rounded Rectangle 10"/>
          <p:cNvSpPr/>
          <p:nvPr/>
        </p:nvSpPr>
        <p:spPr>
          <a:xfrm>
            <a:off x="7852504" y="3835259"/>
            <a:ext cx="2194560" cy="1243652"/>
          </a:xfrm>
          <a:prstGeom prst="roundRect">
            <a:avLst/>
          </a:prstGeom>
          <a:solidFill>
            <a:schemeClr val="accent3">
              <a:lumMod val="90000"/>
              <a:lumOff val="1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Does the Processing relate to Monitoring the Behavior in EU? </a:t>
            </a:r>
          </a:p>
        </p:txBody>
      </p:sp>
      <p:sp>
        <p:nvSpPr>
          <p:cNvPr id="12" name="Rounded Rectangle 11"/>
          <p:cNvSpPr/>
          <p:nvPr/>
        </p:nvSpPr>
        <p:spPr>
          <a:xfrm>
            <a:off x="2051541" y="5358542"/>
            <a:ext cx="7995523" cy="700883"/>
          </a:xfrm>
          <a:prstGeom prst="roundRect">
            <a:avLst/>
          </a:prstGeom>
          <a:solidFill>
            <a:srgbClr val="C000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rgbClr val="FFFFFF"/>
                </a:solidFill>
                <a:latin typeface="Avenir Book" charset="0"/>
                <a:ea typeface="Avenir Book" charset="0"/>
                <a:cs typeface="Avenir Book" charset="0"/>
              </a:rPr>
              <a:t>GDPR doesn’t apply</a:t>
            </a:r>
          </a:p>
        </p:txBody>
      </p:sp>
      <p:cxnSp>
        <p:nvCxnSpPr>
          <p:cNvPr id="6" name="Straight Arrow Connector 5"/>
          <p:cNvCxnSpPr>
            <a:stCxn id="4" idx="3"/>
            <a:endCxn id="7" idx="1"/>
          </p:cNvCxnSpPr>
          <p:nvPr/>
        </p:nvCxnSpPr>
        <p:spPr>
          <a:xfrm flipV="1">
            <a:off x="4246101" y="1638924"/>
            <a:ext cx="800176" cy="18362"/>
          </a:xfrm>
          <a:prstGeom prst="straightConnector1">
            <a:avLst/>
          </a:prstGeom>
          <a:ln w="19050">
            <a:solidFill>
              <a:schemeClr val="accent6">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4404529" y="1322701"/>
            <a:ext cx="492443" cy="307777"/>
          </a:xfrm>
          <a:prstGeom prst="rect">
            <a:avLst/>
          </a:prstGeom>
          <a:noFill/>
        </p:spPr>
        <p:txBody>
          <a:bodyPr wrap="none" rtlCol="0">
            <a:spAutoFit/>
          </a:bodyPr>
          <a:lstStyle/>
          <a:p>
            <a:pPr algn="ctr">
              <a:spcBef>
                <a:spcPts val="1200"/>
              </a:spcBef>
              <a:buClr>
                <a:schemeClr val="tx2"/>
              </a:buClr>
            </a:pPr>
            <a:r>
              <a:rPr lang="en-US" sz="1400" b="1">
                <a:solidFill>
                  <a:schemeClr val="accent6">
                    <a:lumMod val="75000"/>
                  </a:schemeClr>
                </a:solidFill>
                <a:latin typeface="Avenir Book" charset="0"/>
                <a:ea typeface="Avenir Book" charset="0"/>
                <a:cs typeface="Avenir Book" charset="0"/>
              </a:rPr>
              <a:t>YES</a:t>
            </a:r>
            <a:endParaRPr lang="en-US" sz="1400" b="1" dirty="0" err="1">
              <a:solidFill>
                <a:schemeClr val="accent6">
                  <a:lumMod val="75000"/>
                </a:schemeClr>
              </a:solidFill>
              <a:latin typeface="Avenir Book" charset="0"/>
              <a:ea typeface="Avenir Book" charset="0"/>
              <a:cs typeface="Avenir Book" charset="0"/>
            </a:endParaRPr>
          </a:p>
        </p:txBody>
      </p:sp>
      <p:cxnSp>
        <p:nvCxnSpPr>
          <p:cNvPr id="15" name="Straight Arrow Connector 14"/>
          <p:cNvCxnSpPr>
            <a:stCxn id="4" idx="2"/>
            <a:endCxn id="8" idx="0"/>
          </p:cNvCxnSpPr>
          <p:nvPr/>
        </p:nvCxnSpPr>
        <p:spPr>
          <a:xfrm>
            <a:off x="3148821" y="2151063"/>
            <a:ext cx="966" cy="380587"/>
          </a:xfrm>
          <a:prstGeom prst="straightConnector1">
            <a:avLst/>
          </a:prstGeom>
          <a:ln w="1905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8" idx="2"/>
            <a:endCxn id="9" idx="0"/>
          </p:cNvCxnSpPr>
          <p:nvPr/>
        </p:nvCxnSpPr>
        <p:spPr>
          <a:xfrm flipH="1">
            <a:off x="3148821" y="3519201"/>
            <a:ext cx="966" cy="316058"/>
          </a:xfrm>
          <a:prstGeom prst="straightConnector1">
            <a:avLst/>
          </a:prstGeom>
          <a:ln w="1905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3201763" y="2236943"/>
            <a:ext cx="473207" cy="307777"/>
          </a:xfrm>
          <a:prstGeom prst="rect">
            <a:avLst/>
          </a:prstGeom>
          <a:noFill/>
        </p:spPr>
        <p:txBody>
          <a:bodyPr wrap="none" rtlCol="0">
            <a:spAutoFit/>
          </a:bodyPr>
          <a:lstStyle/>
          <a:p>
            <a:pPr algn="ctr">
              <a:spcBef>
                <a:spcPts val="1200"/>
              </a:spcBef>
              <a:buClr>
                <a:schemeClr val="tx2"/>
              </a:buClr>
            </a:pPr>
            <a:r>
              <a:rPr lang="en-US" sz="1400" b="1" dirty="0">
                <a:solidFill>
                  <a:srgbClr val="C00000"/>
                </a:solidFill>
                <a:latin typeface="Avenir Book" charset="0"/>
                <a:ea typeface="Avenir Book" charset="0"/>
                <a:cs typeface="Avenir Book" charset="0"/>
              </a:rPr>
              <a:t>NO</a:t>
            </a:r>
          </a:p>
        </p:txBody>
      </p:sp>
      <p:sp>
        <p:nvSpPr>
          <p:cNvPr id="25" name="TextBox 24"/>
          <p:cNvSpPr txBox="1"/>
          <p:nvPr/>
        </p:nvSpPr>
        <p:spPr>
          <a:xfrm>
            <a:off x="3214837" y="3555631"/>
            <a:ext cx="473207" cy="307777"/>
          </a:xfrm>
          <a:prstGeom prst="rect">
            <a:avLst/>
          </a:prstGeom>
          <a:noFill/>
        </p:spPr>
        <p:txBody>
          <a:bodyPr wrap="none" rtlCol="0">
            <a:spAutoFit/>
          </a:bodyPr>
          <a:lstStyle/>
          <a:p>
            <a:pPr algn="ctr">
              <a:spcBef>
                <a:spcPts val="1200"/>
              </a:spcBef>
              <a:buClr>
                <a:schemeClr val="tx2"/>
              </a:buClr>
            </a:pPr>
            <a:r>
              <a:rPr lang="en-US" sz="1400" b="1" dirty="0">
                <a:solidFill>
                  <a:srgbClr val="C00000"/>
                </a:solidFill>
                <a:latin typeface="Avenir Book" charset="0"/>
                <a:ea typeface="Avenir Book" charset="0"/>
                <a:cs typeface="Avenir Book" charset="0"/>
              </a:rPr>
              <a:t>NO</a:t>
            </a:r>
          </a:p>
        </p:txBody>
      </p:sp>
      <p:cxnSp>
        <p:nvCxnSpPr>
          <p:cNvPr id="26" name="Straight Arrow Connector 25"/>
          <p:cNvCxnSpPr>
            <a:stCxn id="9" idx="3"/>
            <a:endCxn id="10" idx="1"/>
          </p:cNvCxnSpPr>
          <p:nvPr/>
        </p:nvCxnSpPr>
        <p:spPr>
          <a:xfrm flipV="1">
            <a:off x="4246102" y="4457086"/>
            <a:ext cx="800175" cy="1"/>
          </a:xfrm>
          <a:prstGeom prst="straightConnector1">
            <a:avLst/>
          </a:prstGeom>
          <a:ln w="19050">
            <a:solidFill>
              <a:schemeClr val="accent6">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4370861" y="4188941"/>
            <a:ext cx="492443" cy="307777"/>
          </a:xfrm>
          <a:prstGeom prst="rect">
            <a:avLst/>
          </a:prstGeom>
          <a:noFill/>
        </p:spPr>
        <p:txBody>
          <a:bodyPr wrap="none" rtlCol="0">
            <a:spAutoFit/>
          </a:bodyPr>
          <a:lstStyle/>
          <a:p>
            <a:pPr algn="ctr">
              <a:spcBef>
                <a:spcPts val="1200"/>
              </a:spcBef>
              <a:buClr>
                <a:schemeClr val="tx2"/>
              </a:buClr>
            </a:pPr>
            <a:r>
              <a:rPr lang="en-US" sz="1400" b="1" dirty="0">
                <a:solidFill>
                  <a:schemeClr val="accent6">
                    <a:lumMod val="75000"/>
                  </a:schemeClr>
                </a:solidFill>
                <a:latin typeface="Avenir Book" charset="0"/>
                <a:ea typeface="Avenir Book" charset="0"/>
                <a:cs typeface="Avenir Book" charset="0"/>
              </a:rPr>
              <a:t>YES</a:t>
            </a:r>
          </a:p>
        </p:txBody>
      </p:sp>
      <p:cxnSp>
        <p:nvCxnSpPr>
          <p:cNvPr id="30" name="Straight Arrow Connector 29"/>
          <p:cNvCxnSpPr>
            <a:stCxn id="10" idx="3"/>
            <a:endCxn id="11" idx="1"/>
          </p:cNvCxnSpPr>
          <p:nvPr/>
        </p:nvCxnSpPr>
        <p:spPr>
          <a:xfrm>
            <a:off x="7240836" y="4457085"/>
            <a:ext cx="611668" cy="0"/>
          </a:xfrm>
          <a:prstGeom prst="straightConnector1">
            <a:avLst/>
          </a:prstGeom>
          <a:ln w="1905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290233" y="4188941"/>
            <a:ext cx="473206" cy="307777"/>
          </a:xfrm>
          <a:prstGeom prst="rect">
            <a:avLst/>
          </a:prstGeom>
          <a:noFill/>
        </p:spPr>
        <p:txBody>
          <a:bodyPr wrap="none" rtlCol="0">
            <a:spAutoFit/>
          </a:bodyPr>
          <a:lstStyle/>
          <a:p>
            <a:pPr algn="ctr">
              <a:spcBef>
                <a:spcPts val="1200"/>
              </a:spcBef>
              <a:buClr>
                <a:schemeClr val="tx2"/>
              </a:buClr>
            </a:pPr>
            <a:r>
              <a:rPr lang="en-US" sz="1400" b="1" dirty="0">
                <a:solidFill>
                  <a:srgbClr val="C00000"/>
                </a:solidFill>
                <a:latin typeface="Avenir Book" charset="0"/>
                <a:ea typeface="Avenir Book" charset="0"/>
                <a:cs typeface="Avenir Book" charset="0"/>
              </a:rPr>
              <a:t>NO</a:t>
            </a:r>
          </a:p>
        </p:txBody>
      </p:sp>
      <p:cxnSp>
        <p:nvCxnSpPr>
          <p:cNvPr id="34" name="Elbow Connector 33"/>
          <p:cNvCxnSpPr>
            <a:stCxn id="8" idx="3"/>
            <a:endCxn id="10" idx="0"/>
          </p:cNvCxnSpPr>
          <p:nvPr/>
        </p:nvCxnSpPr>
        <p:spPr>
          <a:xfrm>
            <a:off x="4247068" y="3025425"/>
            <a:ext cx="1896489" cy="809834"/>
          </a:xfrm>
          <a:prstGeom prst="bentConnector2">
            <a:avLst/>
          </a:prstGeom>
          <a:ln w="19050">
            <a:solidFill>
              <a:schemeClr val="accent6">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7" name="TextBox 36"/>
          <p:cNvSpPr txBox="1"/>
          <p:nvPr/>
        </p:nvSpPr>
        <p:spPr>
          <a:xfrm>
            <a:off x="8887339" y="3509121"/>
            <a:ext cx="492443" cy="307777"/>
          </a:xfrm>
          <a:prstGeom prst="rect">
            <a:avLst/>
          </a:prstGeom>
          <a:noFill/>
        </p:spPr>
        <p:txBody>
          <a:bodyPr wrap="none" rtlCol="0">
            <a:spAutoFit/>
          </a:bodyPr>
          <a:lstStyle/>
          <a:p>
            <a:pPr algn="ctr">
              <a:spcBef>
                <a:spcPts val="1200"/>
              </a:spcBef>
              <a:buClr>
                <a:schemeClr val="tx2"/>
              </a:buClr>
            </a:pPr>
            <a:r>
              <a:rPr lang="en-US" sz="1400" b="1" dirty="0">
                <a:solidFill>
                  <a:schemeClr val="accent6">
                    <a:lumMod val="75000"/>
                  </a:schemeClr>
                </a:solidFill>
                <a:latin typeface="Avenir Book" charset="0"/>
                <a:ea typeface="Avenir Book" charset="0"/>
                <a:cs typeface="Avenir Book" charset="0"/>
              </a:rPr>
              <a:t>YES</a:t>
            </a:r>
          </a:p>
        </p:txBody>
      </p:sp>
      <p:cxnSp>
        <p:nvCxnSpPr>
          <p:cNvPr id="38" name="Straight Arrow Connector 37"/>
          <p:cNvCxnSpPr/>
          <p:nvPr/>
        </p:nvCxnSpPr>
        <p:spPr>
          <a:xfrm flipH="1">
            <a:off x="3082806" y="5086349"/>
            <a:ext cx="966" cy="316058"/>
          </a:xfrm>
          <a:prstGeom prst="straightConnector1">
            <a:avLst/>
          </a:prstGeom>
          <a:ln w="1905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39" name="TextBox 38"/>
          <p:cNvSpPr txBox="1"/>
          <p:nvPr/>
        </p:nvSpPr>
        <p:spPr>
          <a:xfrm>
            <a:off x="3148822" y="5098395"/>
            <a:ext cx="473207" cy="307777"/>
          </a:xfrm>
          <a:prstGeom prst="rect">
            <a:avLst/>
          </a:prstGeom>
          <a:noFill/>
        </p:spPr>
        <p:txBody>
          <a:bodyPr wrap="none" rtlCol="0">
            <a:spAutoFit/>
          </a:bodyPr>
          <a:lstStyle/>
          <a:p>
            <a:pPr algn="ctr">
              <a:spcBef>
                <a:spcPts val="1200"/>
              </a:spcBef>
              <a:buClr>
                <a:schemeClr val="tx2"/>
              </a:buClr>
            </a:pPr>
            <a:r>
              <a:rPr lang="en-US" sz="1400" b="1" dirty="0">
                <a:solidFill>
                  <a:srgbClr val="C00000"/>
                </a:solidFill>
                <a:latin typeface="Avenir Book" charset="0"/>
                <a:ea typeface="Avenir Book" charset="0"/>
                <a:cs typeface="Avenir Book" charset="0"/>
              </a:rPr>
              <a:t>NO</a:t>
            </a:r>
          </a:p>
        </p:txBody>
      </p:sp>
      <p:cxnSp>
        <p:nvCxnSpPr>
          <p:cNvPr id="44" name="Straight Arrow Connector 43"/>
          <p:cNvCxnSpPr/>
          <p:nvPr/>
        </p:nvCxnSpPr>
        <p:spPr>
          <a:xfrm flipH="1">
            <a:off x="9017262" y="5080729"/>
            <a:ext cx="966" cy="316058"/>
          </a:xfrm>
          <a:prstGeom prst="straightConnector1">
            <a:avLst/>
          </a:prstGeom>
          <a:ln w="1905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45" name="TextBox 44"/>
          <p:cNvSpPr txBox="1"/>
          <p:nvPr/>
        </p:nvSpPr>
        <p:spPr>
          <a:xfrm>
            <a:off x="9083278" y="5092775"/>
            <a:ext cx="473207" cy="307777"/>
          </a:xfrm>
          <a:prstGeom prst="rect">
            <a:avLst/>
          </a:prstGeom>
          <a:noFill/>
        </p:spPr>
        <p:txBody>
          <a:bodyPr wrap="none" rtlCol="0">
            <a:spAutoFit/>
          </a:bodyPr>
          <a:lstStyle/>
          <a:p>
            <a:pPr algn="ctr">
              <a:spcBef>
                <a:spcPts val="1200"/>
              </a:spcBef>
              <a:buClr>
                <a:schemeClr val="tx2"/>
              </a:buClr>
            </a:pPr>
            <a:r>
              <a:rPr lang="en-US" sz="1400" b="1" dirty="0">
                <a:solidFill>
                  <a:srgbClr val="C00000"/>
                </a:solidFill>
                <a:latin typeface="Avenir Book" charset="0"/>
                <a:ea typeface="Avenir Book" charset="0"/>
                <a:cs typeface="Avenir Book" charset="0"/>
              </a:rPr>
              <a:t>NO</a:t>
            </a:r>
          </a:p>
        </p:txBody>
      </p:sp>
      <p:cxnSp>
        <p:nvCxnSpPr>
          <p:cNvPr id="36" name="Straight Arrow Connector 35"/>
          <p:cNvCxnSpPr/>
          <p:nvPr/>
        </p:nvCxnSpPr>
        <p:spPr>
          <a:xfrm flipV="1">
            <a:off x="6664973" y="2132701"/>
            <a:ext cx="0" cy="1702559"/>
          </a:xfrm>
          <a:prstGeom prst="straightConnector1">
            <a:avLst/>
          </a:prstGeom>
          <a:ln w="19050">
            <a:solidFill>
              <a:schemeClr val="accent6">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8902205" y="2151063"/>
            <a:ext cx="0" cy="1702559"/>
          </a:xfrm>
          <a:prstGeom prst="straightConnector1">
            <a:avLst/>
          </a:prstGeom>
          <a:ln w="19050">
            <a:solidFill>
              <a:schemeClr val="accent6">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6664974" y="3519202"/>
            <a:ext cx="492443" cy="307777"/>
          </a:xfrm>
          <a:prstGeom prst="rect">
            <a:avLst/>
          </a:prstGeom>
          <a:noFill/>
        </p:spPr>
        <p:txBody>
          <a:bodyPr wrap="none" rtlCol="0">
            <a:spAutoFit/>
          </a:bodyPr>
          <a:lstStyle/>
          <a:p>
            <a:pPr algn="ctr">
              <a:spcBef>
                <a:spcPts val="1200"/>
              </a:spcBef>
              <a:buClr>
                <a:schemeClr val="tx2"/>
              </a:buClr>
            </a:pPr>
            <a:r>
              <a:rPr lang="en-US" sz="1400" b="1">
                <a:solidFill>
                  <a:schemeClr val="accent6">
                    <a:lumMod val="75000"/>
                  </a:schemeClr>
                </a:solidFill>
                <a:latin typeface="Avenir Book" charset="0"/>
                <a:ea typeface="Avenir Book" charset="0"/>
                <a:cs typeface="Avenir Book" charset="0"/>
              </a:rPr>
              <a:t>YES</a:t>
            </a:r>
            <a:endParaRPr lang="en-US" sz="1400" b="1" dirty="0" err="1">
              <a:solidFill>
                <a:schemeClr val="accent6">
                  <a:lumMod val="75000"/>
                </a:schemeClr>
              </a:solidFill>
              <a:latin typeface="Avenir Book" charset="0"/>
              <a:ea typeface="Avenir Book" charset="0"/>
              <a:cs typeface="Avenir Book" charset="0"/>
            </a:endParaRPr>
          </a:p>
        </p:txBody>
      </p:sp>
      <p:sp>
        <p:nvSpPr>
          <p:cNvPr id="50" name="TextBox 49"/>
          <p:cNvSpPr txBox="1"/>
          <p:nvPr/>
        </p:nvSpPr>
        <p:spPr>
          <a:xfrm>
            <a:off x="4414938" y="2738654"/>
            <a:ext cx="492443" cy="307777"/>
          </a:xfrm>
          <a:prstGeom prst="rect">
            <a:avLst/>
          </a:prstGeom>
          <a:noFill/>
        </p:spPr>
        <p:txBody>
          <a:bodyPr wrap="none" rtlCol="0">
            <a:spAutoFit/>
          </a:bodyPr>
          <a:lstStyle/>
          <a:p>
            <a:pPr algn="ctr">
              <a:spcBef>
                <a:spcPts val="1200"/>
              </a:spcBef>
              <a:buClr>
                <a:schemeClr val="tx2"/>
              </a:buClr>
            </a:pPr>
            <a:r>
              <a:rPr lang="en-US" sz="1400" b="1">
                <a:solidFill>
                  <a:schemeClr val="accent6">
                    <a:lumMod val="75000"/>
                  </a:schemeClr>
                </a:solidFill>
                <a:latin typeface="Avenir Book" charset="0"/>
                <a:ea typeface="Avenir Book" charset="0"/>
                <a:cs typeface="Avenir Book" charset="0"/>
              </a:rPr>
              <a:t>YES</a:t>
            </a:r>
            <a:endParaRPr lang="en-US" sz="1400" b="1" dirty="0" err="1">
              <a:solidFill>
                <a:schemeClr val="accent6">
                  <a:lumMod val="75000"/>
                </a:schemeClr>
              </a:solidFill>
              <a:latin typeface="Avenir Book" charset="0"/>
              <a:ea typeface="Avenir Book" charset="0"/>
              <a:cs typeface="Avenir Book" charset="0"/>
            </a:endParaRPr>
          </a:p>
        </p:txBody>
      </p:sp>
    </p:spTree>
    <p:extLst>
      <p:ext uri="{BB962C8B-B14F-4D97-AF65-F5344CB8AC3E}">
        <p14:creationId xmlns:p14="http://schemas.microsoft.com/office/powerpoint/2010/main" val="4015160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linds(horizontal)">
                                      <p:cBhvr>
                                        <p:cTn id="13" dur="500"/>
                                        <p:tgtEl>
                                          <p:spTgt spid="13"/>
                                        </p:tgtEl>
                                      </p:cBhvr>
                                    </p:animEffect>
                                  </p:childTnLst>
                                </p:cTn>
                              </p:par>
                              <p:par>
                                <p:cTn id="14" presetID="3" presetClass="entr" presetSubtype="1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blinds(horizontal)">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blinds(horizontal)">
                                      <p:cBhvr>
                                        <p:cTn id="26" dur="500"/>
                                        <p:tgtEl>
                                          <p:spTgt spid="15"/>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blinds(horizontal)">
                                      <p:cBhvr>
                                        <p:cTn id="29" dur="500"/>
                                        <p:tgtEl>
                                          <p:spTgt spid="24"/>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linds(horizontal)">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blinds(horizontal)">
                                      <p:cBhvr>
                                        <p:cTn id="37" dur="500"/>
                                        <p:tgtEl>
                                          <p:spTgt spid="50"/>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blinds(horizontal)">
                                      <p:cBhvr>
                                        <p:cTn id="40" dur="500"/>
                                        <p:tgtEl>
                                          <p:spTgt spid="10"/>
                                        </p:tgtEl>
                                      </p:cBhvr>
                                    </p:animEffect>
                                  </p:childTnLst>
                                </p:cTn>
                              </p:par>
                              <p:par>
                                <p:cTn id="41" presetID="3" presetClass="entr" presetSubtype="10" fill="hold"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blinds(horizontal)">
                                      <p:cBhvr>
                                        <p:cTn id="43" dur="500"/>
                                        <p:tgtEl>
                                          <p:spTgt spid="34"/>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ntr" presetSubtype="10" fill="hold" nodeType="click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blinds(horizontal)">
                                      <p:cBhvr>
                                        <p:cTn id="48" dur="500"/>
                                        <p:tgtEl>
                                          <p:spTgt spid="36"/>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blinds(horizontal)">
                                      <p:cBhvr>
                                        <p:cTn id="51" dur="500"/>
                                        <p:tgtEl>
                                          <p:spTgt spid="49"/>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nodeType="click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blinds(horizontal)">
                                      <p:cBhvr>
                                        <p:cTn id="56" dur="500"/>
                                        <p:tgtEl>
                                          <p:spTgt spid="18"/>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blinds(horizontal)">
                                      <p:cBhvr>
                                        <p:cTn id="59" dur="500"/>
                                        <p:tgtEl>
                                          <p:spTgt spid="25"/>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blinds(horizontal)">
                                      <p:cBhvr>
                                        <p:cTn id="62" dur="500"/>
                                        <p:tgtEl>
                                          <p:spTgt spid="9"/>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blinds(horizontal)">
                                      <p:cBhvr>
                                        <p:cTn id="65" dur="500"/>
                                        <p:tgtEl>
                                          <p:spTgt spid="27"/>
                                        </p:tgtEl>
                                      </p:cBhvr>
                                    </p:animEffect>
                                  </p:childTnLst>
                                </p:cTn>
                              </p:par>
                              <p:par>
                                <p:cTn id="66" presetID="3" presetClass="entr" presetSubtype="10" fill="hold" nodeType="with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blinds(horizontal)">
                                      <p:cBhvr>
                                        <p:cTn id="68" dur="500"/>
                                        <p:tgtEl>
                                          <p:spTgt spid="26"/>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nodeType="clickEffect">
                                  <p:stCondLst>
                                    <p:cond delay="0"/>
                                  </p:stCondLst>
                                  <p:childTnLst>
                                    <p:set>
                                      <p:cBhvr>
                                        <p:cTn id="72" dur="1" fill="hold">
                                          <p:stCondLst>
                                            <p:cond delay="0"/>
                                          </p:stCondLst>
                                        </p:cTn>
                                        <p:tgtEl>
                                          <p:spTgt spid="38"/>
                                        </p:tgtEl>
                                        <p:attrNameLst>
                                          <p:attrName>style.visibility</p:attrName>
                                        </p:attrNameLst>
                                      </p:cBhvr>
                                      <p:to>
                                        <p:strVal val="visible"/>
                                      </p:to>
                                    </p:set>
                                    <p:animEffect transition="in" filter="blinds(horizontal)">
                                      <p:cBhvr>
                                        <p:cTn id="73" dur="500"/>
                                        <p:tgtEl>
                                          <p:spTgt spid="38"/>
                                        </p:tgtEl>
                                      </p:cBhvr>
                                    </p:animEffect>
                                  </p:childTnLst>
                                </p:cTn>
                              </p:par>
                              <p:par>
                                <p:cTn id="74" presetID="3" presetClass="entr" presetSubtype="10" fill="hold" grpId="0" nodeType="withEffect">
                                  <p:stCondLst>
                                    <p:cond delay="0"/>
                                  </p:stCondLst>
                                  <p:childTnLst>
                                    <p:set>
                                      <p:cBhvr>
                                        <p:cTn id="75" dur="1" fill="hold">
                                          <p:stCondLst>
                                            <p:cond delay="0"/>
                                          </p:stCondLst>
                                        </p:cTn>
                                        <p:tgtEl>
                                          <p:spTgt spid="39"/>
                                        </p:tgtEl>
                                        <p:attrNameLst>
                                          <p:attrName>style.visibility</p:attrName>
                                        </p:attrNameLst>
                                      </p:cBhvr>
                                      <p:to>
                                        <p:strVal val="visible"/>
                                      </p:to>
                                    </p:set>
                                    <p:animEffect transition="in" filter="blinds(horizontal)">
                                      <p:cBhvr>
                                        <p:cTn id="76" dur="500"/>
                                        <p:tgtEl>
                                          <p:spTgt spid="39"/>
                                        </p:tgtEl>
                                      </p:cBhvr>
                                    </p:animEffect>
                                  </p:childTnLst>
                                </p:cTn>
                              </p:par>
                              <p:par>
                                <p:cTn id="77" presetID="3" presetClass="entr" presetSubtype="10" fill="hold" grpId="0" nodeType="withEffect">
                                  <p:stCondLst>
                                    <p:cond delay="0"/>
                                  </p:stCondLst>
                                  <p:childTnLst>
                                    <p:set>
                                      <p:cBhvr>
                                        <p:cTn id="78" dur="1" fill="hold">
                                          <p:stCondLst>
                                            <p:cond delay="0"/>
                                          </p:stCondLst>
                                        </p:cTn>
                                        <p:tgtEl>
                                          <p:spTgt spid="12"/>
                                        </p:tgtEl>
                                        <p:attrNameLst>
                                          <p:attrName>style.visibility</p:attrName>
                                        </p:attrNameLst>
                                      </p:cBhvr>
                                      <p:to>
                                        <p:strVal val="visible"/>
                                      </p:to>
                                    </p:set>
                                    <p:animEffect transition="in" filter="blinds(horizontal)">
                                      <p:cBhvr>
                                        <p:cTn id="79" dur="500"/>
                                        <p:tgtEl>
                                          <p:spTgt spid="12"/>
                                        </p:tgtEl>
                                      </p:cBhvr>
                                    </p:animEffect>
                                  </p:childTnLst>
                                </p:cTn>
                              </p:par>
                            </p:childTnLst>
                          </p:cTn>
                        </p:par>
                      </p:childTnLst>
                    </p:cTn>
                  </p:par>
                  <p:par>
                    <p:cTn id="80" fill="hold">
                      <p:stCondLst>
                        <p:cond delay="indefinite"/>
                      </p:stCondLst>
                      <p:childTnLst>
                        <p:par>
                          <p:cTn id="81" fill="hold">
                            <p:stCondLst>
                              <p:cond delay="0"/>
                            </p:stCondLst>
                            <p:childTnLst>
                              <p:par>
                                <p:cTn id="82" presetID="3" presetClass="entr" presetSubtype="10" fill="hold" nodeType="clickEffect">
                                  <p:stCondLst>
                                    <p:cond delay="0"/>
                                  </p:stCondLst>
                                  <p:childTnLst>
                                    <p:set>
                                      <p:cBhvr>
                                        <p:cTn id="83" dur="1" fill="hold">
                                          <p:stCondLst>
                                            <p:cond delay="0"/>
                                          </p:stCondLst>
                                        </p:cTn>
                                        <p:tgtEl>
                                          <p:spTgt spid="30"/>
                                        </p:tgtEl>
                                        <p:attrNameLst>
                                          <p:attrName>style.visibility</p:attrName>
                                        </p:attrNameLst>
                                      </p:cBhvr>
                                      <p:to>
                                        <p:strVal val="visible"/>
                                      </p:to>
                                    </p:set>
                                    <p:animEffect transition="in" filter="blinds(horizontal)">
                                      <p:cBhvr>
                                        <p:cTn id="84" dur="500"/>
                                        <p:tgtEl>
                                          <p:spTgt spid="30"/>
                                        </p:tgtEl>
                                      </p:cBhvr>
                                    </p:animEffect>
                                  </p:childTnLst>
                                </p:cTn>
                              </p:par>
                              <p:par>
                                <p:cTn id="85" presetID="3" presetClass="entr" presetSubtype="10" fill="hold" grpId="0" nodeType="with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blinds(horizontal)">
                                      <p:cBhvr>
                                        <p:cTn id="87" dur="500"/>
                                        <p:tgtEl>
                                          <p:spTgt spid="31"/>
                                        </p:tgtEl>
                                      </p:cBhvr>
                                    </p:animEffect>
                                  </p:childTnLst>
                                </p:cTn>
                              </p:par>
                              <p:par>
                                <p:cTn id="88" presetID="3" presetClass="entr" presetSubtype="10" fill="hold" grpId="0" nodeType="withEffect">
                                  <p:stCondLst>
                                    <p:cond delay="0"/>
                                  </p:stCondLst>
                                  <p:childTnLst>
                                    <p:set>
                                      <p:cBhvr>
                                        <p:cTn id="89" dur="1" fill="hold">
                                          <p:stCondLst>
                                            <p:cond delay="0"/>
                                          </p:stCondLst>
                                        </p:cTn>
                                        <p:tgtEl>
                                          <p:spTgt spid="11"/>
                                        </p:tgtEl>
                                        <p:attrNameLst>
                                          <p:attrName>style.visibility</p:attrName>
                                        </p:attrNameLst>
                                      </p:cBhvr>
                                      <p:to>
                                        <p:strVal val="visible"/>
                                      </p:to>
                                    </p:set>
                                    <p:animEffect transition="in" filter="blinds(horizontal)">
                                      <p:cBhvr>
                                        <p:cTn id="90" dur="500"/>
                                        <p:tgtEl>
                                          <p:spTgt spid="11"/>
                                        </p:tgtEl>
                                      </p:cBhvr>
                                    </p:animEffect>
                                  </p:childTnLst>
                                </p:cTn>
                              </p:par>
                            </p:childTnLst>
                          </p:cTn>
                        </p:par>
                      </p:childTnLst>
                    </p:cTn>
                  </p:par>
                  <p:par>
                    <p:cTn id="91" fill="hold">
                      <p:stCondLst>
                        <p:cond delay="indefinite"/>
                      </p:stCondLst>
                      <p:childTnLst>
                        <p:par>
                          <p:cTn id="92" fill="hold">
                            <p:stCondLst>
                              <p:cond delay="0"/>
                            </p:stCondLst>
                            <p:childTnLst>
                              <p:par>
                                <p:cTn id="93" presetID="3" presetClass="entr" presetSubtype="10" fill="hold" grpId="0" nodeType="clickEffect">
                                  <p:stCondLst>
                                    <p:cond delay="0"/>
                                  </p:stCondLst>
                                  <p:childTnLst>
                                    <p:set>
                                      <p:cBhvr>
                                        <p:cTn id="94" dur="1" fill="hold">
                                          <p:stCondLst>
                                            <p:cond delay="0"/>
                                          </p:stCondLst>
                                        </p:cTn>
                                        <p:tgtEl>
                                          <p:spTgt spid="37"/>
                                        </p:tgtEl>
                                        <p:attrNameLst>
                                          <p:attrName>style.visibility</p:attrName>
                                        </p:attrNameLst>
                                      </p:cBhvr>
                                      <p:to>
                                        <p:strVal val="visible"/>
                                      </p:to>
                                    </p:set>
                                    <p:animEffect transition="in" filter="blinds(horizontal)">
                                      <p:cBhvr>
                                        <p:cTn id="95" dur="500"/>
                                        <p:tgtEl>
                                          <p:spTgt spid="37"/>
                                        </p:tgtEl>
                                      </p:cBhvr>
                                    </p:animEffect>
                                  </p:childTnLst>
                                </p:cTn>
                              </p:par>
                              <p:par>
                                <p:cTn id="96" presetID="3" presetClass="entr" presetSubtype="10" fill="hold" nodeType="withEffect">
                                  <p:stCondLst>
                                    <p:cond delay="0"/>
                                  </p:stCondLst>
                                  <p:childTnLst>
                                    <p:set>
                                      <p:cBhvr>
                                        <p:cTn id="97" dur="1" fill="hold">
                                          <p:stCondLst>
                                            <p:cond delay="0"/>
                                          </p:stCondLst>
                                        </p:cTn>
                                        <p:tgtEl>
                                          <p:spTgt spid="48"/>
                                        </p:tgtEl>
                                        <p:attrNameLst>
                                          <p:attrName>style.visibility</p:attrName>
                                        </p:attrNameLst>
                                      </p:cBhvr>
                                      <p:to>
                                        <p:strVal val="visible"/>
                                      </p:to>
                                    </p:set>
                                    <p:animEffect transition="in" filter="blinds(horizontal)">
                                      <p:cBhvr>
                                        <p:cTn id="98" dur="500"/>
                                        <p:tgtEl>
                                          <p:spTgt spid="48"/>
                                        </p:tgtEl>
                                      </p:cBhvr>
                                    </p:animEffect>
                                  </p:childTnLst>
                                </p:cTn>
                              </p:par>
                            </p:childTnLst>
                          </p:cTn>
                        </p:par>
                      </p:childTnLst>
                    </p:cTn>
                  </p:par>
                  <p:par>
                    <p:cTn id="99" fill="hold">
                      <p:stCondLst>
                        <p:cond delay="indefinite"/>
                      </p:stCondLst>
                      <p:childTnLst>
                        <p:par>
                          <p:cTn id="100" fill="hold">
                            <p:stCondLst>
                              <p:cond delay="0"/>
                            </p:stCondLst>
                            <p:childTnLst>
                              <p:par>
                                <p:cTn id="101" presetID="3" presetClass="entr" presetSubtype="10" fill="hold" nodeType="clickEffect">
                                  <p:stCondLst>
                                    <p:cond delay="0"/>
                                  </p:stCondLst>
                                  <p:childTnLst>
                                    <p:set>
                                      <p:cBhvr>
                                        <p:cTn id="102" dur="1" fill="hold">
                                          <p:stCondLst>
                                            <p:cond delay="0"/>
                                          </p:stCondLst>
                                        </p:cTn>
                                        <p:tgtEl>
                                          <p:spTgt spid="44"/>
                                        </p:tgtEl>
                                        <p:attrNameLst>
                                          <p:attrName>style.visibility</p:attrName>
                                        </p:attrNameLst>
                                      </p:cBhvr>
                                      <p:to>
                                        <p:strVal val="visible"/>
                                      </p:to>
                                    </p:set>
                                    <p:animEffect transition="in" filter="blinds(horizontal)">
                                      <p:cBhvr>
                                        <p:cTn id="103" dur="500"/>
                                        <p:tgtEl>
                                          <p:spTgt spid="44"/>
                                        </p:tgtEl>
                                      </p:cBhvr>
                                    </p:animEffect>
                                  </p:childTnLst>
                                </p:cTn>
                              </p:par>
                              <p:par>
                                <p:cTn id="104" presetID="3" presetClass="entr" presetSubtype="10" fill="hold" grpId="0" nodeType="withEffect">
                                  <p:stCondLst>
                                    <p:cond delay="0"/>
                                  </p:stCondLst>
                                  <p:childTnLst>
                                    <p:set>
                                      <p:cBhvr>
                                        <p:cTn id="105" dur="1" fill="hold">
                                          <p:stCondLst>
                                            <p:cond delay="0"/>
                                          </p:stCondLst>
                                        </p:cTn>
                                        <p:tgtEl>
                                          <p:spTgt spid="45"/>
                                        </p:tgtEl>
                                        <p:attrNameLst>
                                          <p:attrName>style.visibility</p:attrName>
                                        </p:attrNameLst>
                                      </p:cBhvr>
                                      <p:to>
                                        <p:strVal val="visible"/>
                                      </p:to>
                                    </p:set>
                                    <p:animEffect transition="in" filter="blinds(horizontal)">
                                      <p:cBhvr>
                                        <p:cTn id="10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p:bldP spid="24" grpId="0"/>
      <p:bldP spid="25" grpId="0"/>
      <p:bldP spid="27" grpId="0"/>
      <p:bldP spid="31" grpId="0"/>
      <p:bldP spid="37" grpId="0"/>
      <p:bldP spid="39" grpId="0"/>
      <p:bldP spid="45" grpId="0"/>
      <p:bldP spid="49" grpId="0"/>
      <p:bldP spid="50" grpId="0"/>
    </p:bldLst>
  </p:timing>
</p:sld>
</file>

<file path=ppt/theme/theme1.xml><?xml version="1.0" encoding="utf-8"?>
<a:theme xmlns:a="http://schemas.openxmlformats.org/drawingml/2006/main" name="2017_ServiceNow_General_Use_PPT_050417">
  <a:themeElements>
    <a:clrScheme name="ServiceNow 2017 Color Palette">
      <a:dk1>
        <a:srgbClr val="000000"/>
      </a:dk1>
      <a:lt1>
        <a:srgbClr val="FFFFFF"/>
      </a:lt1>
      <a:dk2>
        <a:srgbClr val="D1232B"/>
      </a:dk2>
      <a:lt2>
        <a:srgbClr val="646464"/>
      </a:lt2>
      <a:accent1>
        <a:srgbClr val="94C6C9"/>
      </a:accent1>
      <a:accent2>
        <a:srgbClr val="006576"/>
      </a:accent2>
      <a:accent3>
        <a:srgbClr val="122248"/>
      </a:accent3>
      <a:accent4>
        <a:srgbClr val="EA9123"/>
      </a:accent4>
      <a:accent5>
        <a:srgbClr val="50A78B"/>
      </a:accent5>
      <a:accent6>
        <a:srgbClr val="92CF4F"/>
      </a:accent6>
      <a:hlink>
        <a:srgbClr val="92CE4E"/>
      </a:hlink>
      <a:folHlink>
        <a:srgbClr val="EA902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6576"/>
        </a:solidFill>
        <a:ln>
          <a:noFill/>
        </a:ln>
        <a:effectLst/>
      </a:spPr>
      <a:bodyPr rtlCol="0" anchor="ctr"/>
      <a:lstStyle>
        <a:defPPr algn="ctr">
          <a:defRPr dirty="0" err="1" smtClean="0">
            <a:solidFill>
              <a:srgbClr val="FFFFFF"/>
            </a:solidFill>
            <a:latin typeface="Calibri" charset="0"/>
            <a:ea typeface="Calibri" charset="0"/>
            <a:cs typeface="Calibri" charset="0"/>
          </a:defRPr>
        </a:defPPr>
      </a:lstStyle>
      <a:style>
        <a:lnRef idx="1">
          <a:schemeClr val="accent1"/>
        </a:lnRef>
        <a:fillRef idx="3">
          <a:schemeClr val="accent1"/>
        </a:fillRef>
        <a:effectRef idx="2">
          <a:schemeClr val="accent1"/>
        </a:effectRef>
        <a:fontRef idx="minor">
          <a:schemeClr val="lt1"/>
        </a:fontRef>
      </a:style>
    </a:spDef>
    <a:lnDef>
      <a:spPr>
        <a:ln w="1905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a:spcBef>
            <a:spcPts val="1200"/>
          </a:spcBef>
          <a:buClr>
            <a:schemeClr val="tx2"/>
          </a:buClr>
          <a:defRPr sz="2400" dirty="0" smtClean="0"/>
        </a:defPPr>
      </a:lstStyle>
    </a:txDef>
  </a:objectDefaults>
  <a:extraClrSchemeLst/>
  <a:custClrLst>
    <a:custClr name="IT Red">
      <a:srgbClr val="D5585A"/>
    </a:custClr>
    <a:custClr name="Security Green">
      <a:srgbClr val="50A78A"/>
    </a:custClr>
    <a:custClr name="Cust Serve Gold">
      <a:srgbClr val="F3BF00"/>
    </a:custClr>
    <a:custClr name="HR Purple">
      <a:srgbClr val="9564C3"/>
    </a:custClr>
    <a:custClr name="Bus App Blue">
      <a:srgbClr val="56A2D7"/>
    </a:custClr>
  </a:custClrLst>
  <a:extLst>
    <a:ext uri="{05A4C25C-085E-4340-85A3-A5531E510DB2}">
      <thm15:themeFamily xmlns:thm15="http://schemas.microsoft.com/office/thememl/2012/main" name="General Use Powerpoint Template_White_Calibri_102717" id="{422BDBEB-22A4-7D4D-B37A-AB1A5248F9BD}" vid="{DFFFD2CC-E81A-514A-890E-7C01095B5CC2}"/>
    </a:ext>
  </a:extLst>
</a:theme>
</file>

<file path=ppt/theme/theme2.xml><?xml version="1.0" encoding="utf-8"?>
<a:theme xmlns:a="http://schemas.openxmlformats.org/drawingml/2006/main" name="Office Theme">
  <a:themeElements>
    <a:clrScheme name="ServiceNow2014">
      <a:dk1>
        <a:srgbClr val="515151"/>
      </a:dk1>
      <a:lt1>
        <a:srgbClr val="FFFFFF"/>
      </a:lt1>
      <a:dk2>
        <a:srgbClr val="D1232B"/>
      </a:dk2>
      <a:lt2>
        <a:srgbClr val="A5A5A5"/>
      </a:lt2>
      <a:accent1>
        <a:srgbClr val="006DDA"/>
      </a:accent1>
      <a:accent2>
        <a:srgbClr val="003399"/>
      </a:accent2>
      <a:accent3>
        <a:srgbClr val="001642"/>
      </a:accent3>
      <a:accent4>
        <a:srgbClr val="55ADFD"/>
      </a:accent4>
      <a:accent5>
        <a:srgbClr val="A5A5A5"/>
      </a:accent5>
      <a:accent6>
        <a:srgbClr val="515151"/>
      </a:accent6>
      <a:hlink>
        <a:srgbClr val="55ADFD"/>
      </a:hlink>
      <a:folHlink>
        <a:srgbClr val="D25B1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IT Red">
      <a:srgbClr val="D5585A"/>
    </a:custClr>
    <a:custClr name="Security Green">
      <a:srgbClr val="50A78A"/>
    </a:custClr>
    <a:custClr name="Cust Serve Gold">
      <a:srgbClr val="F3BF00"/>
    </a:custClr>
    <a:custClr name="HR Purple">
      <a:srgbClr val="9564C3"/>
    </a:custClr>
    <a:custClr name="Bus App Blue">
      <a:srgbClr val="56A2D7"/>
    </a:custClr>
  </a:custClrLst>
</a:theme>
</file>

<file path=ppt/theme/theme3.xml><?xml version="1.0" encoding="utf-8"?>
<a:theme xmlns:a="http://schemas.openxmlformats.org/drawingml/2006/main" name="Office Theme">
  <a:themeElements>
    <a:clrScheme name="ServiceNow2014">
      <a:dk1>
        <a:srgbClr val="515151"/>
      </a:dk1>
      <a:lt1>
        <a:srgbClr val="FFFFFF"/>
      </a:lt1>
      <a:dk2>
        <a:srgbClr val="D1232B"/>
      </a:dk2>
      <a:lt2>
        <a:srgbClr val="A5A5A5"/>
      </a:lt2>
      <a:accent1>
        <a:srgbClr val="006DDA"/>
      </a:accent1>
      <a:accent2>
        <a:srgbClr val="003399"/>
      </a:accent2>
      <a:accent3>
        <a:srgbClr val="001642"/>
      </a:accent3>
      <a:accent4>
        <a:srgbClr val="55ADFD"/>
      </a:accent4>
      <a:accent5>
        <a:srgbClr val="A5A5A5"/>
      </a:accent5>
      <a:accent6>
        <a:srgbClr val="515151"/>
      </a:accent6>
      <a:hlink>
        <a:srgbClr val="55ADFD"/>
      </a:hlink>
      <a:folHlink>
        <a:srgbClr val="D25B15"/>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IT Red">
      <a:srgbClr val="D5585A"/>
    </a:custClr>
    <a:custClr name="Security Green">
      <a:srgbClr val="50A78A"/>
    </a:custClr>
    <a:custClr name="Cust Serve Gold">
      <a:srgbClr val="F3BF00"/>
    </a:custClr>
    <a:custClr name="HR Purple">
      <a:srgbClr val="9564C3"/>
    </a:custClr>
    <a:custClr name="Bus App Blue">
      <a:srgbClr val="56A2D7"/>
    </a:custClr>
  </a:custClrLst>
</a:theme>
</file>

<file path=docProps/app.xml><?xml version="1.0" encoding="utf-8"?>
<Properties xmlns="http://schemas.openxmlformats.org/officeDocument/2006/extended-properties" xmlns:vt="http://schemas.openxmlformats.org/officeDocument/2006/docPropsVTypes">
  <Template>General Use Powerpoint Template_White_Calibri_102717</Template>
  <TotalTime>1559</TotalTime>
  <Words>2553</Words>
  <Application>Microsoft Macintosh PowerPoint</Application>
  <PresentationFormat>Widescreen</PresentationFormat>
  <Paragraphs>324</Paragraphs>
  <Slides>24</Slides>
  <Notes>16</Notes>
  <HiddenSlides>3</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 Black</vt:lpstr>
      <vt:lpstr>Avenir Book</vt:lpstr>
      <vt:lpstr>Avenir Light</vt:lpstr>
      <vt:lpstr>Calibri</vt:lpstr>
      <vt:lpstr>Calibri Light</vt:lpstr>
      <vt:lpstr>Calibri Regular</vt:lpstr>
      <vt:lpstr>Arial</vt:lpstr>
      <vt:lpstr>2017_ServiceNow_General_Use_PPT_050417</vt:lpstr>
      <vt:lpstr>How ServiceNow Can Help Your Compliance Journey to GDPR</vt:lpstr>
      <vt:lpstr>Speaker Introduction</vt:lpstr>
      <vt:lpstr>Speaker Introduction</vt:lpstr>
      <vt:lpstr>Agenda</vt:lpstr>
      <vt:lpstr>GDPR Part I  GDPR context, requirements &amp; challenges </vt:lpstr>
      <vt:lpstr>GDPR By The Numbers</vt:lpstr>
      <vt:lpstr>Regulations Driving IT Spend</vt:lpstr>
      <vt:lpstr>GDPR Stats*  </vt:lpstr>
      <vt:lpstr>GDPR Applicability for an Enterprise</vt:lpstr>
      <vt:lpstr>GDPR – What is it?</vt:lpstr>
      <vt:lpstr>EU GDPR Personal Data - Definition</vt:lpstr>
      <vt:lpstr>Protect Personal Data?</vt:lpstr>
      <vt:lpstr>GDPR Amps Up the Challenges</vt:lpstr>
      <vt:lpstr>Top Takeaways</vt:lpstr>
      <vt:lpstr>Top Takeaways</vt:lpstr>
      <vt:lpstr>GDPR Part II  How ServiceNow Can Help Your Compliance Journey to GDPR –  A practical approach  </vt:lpstr>
      <vt:lpstr>  How ServiceNow Can Help Your Compliance Journey to GDPR</vt:lpstr>
      <vt:lpstr>Leverage the Now Platform to Implement GDPR</vt:lpstr>
      <vt:lpstr>Leverage the Now Platform to Implement GDPR</vt:lpstr>
      <vt:lpstr>9 Ways ServiceNow can Help</vt:lpstr>
      <vt:lpstr>9 Ways ServiceNow can Help</vt:lpstr>
      <vt:lpstr>ServiceNow Empowers you to Address GDPR</vt:lpstr>
      <vt:lpstr>Questions?   For GDPR videos and whitepapers visit: www.servicenow.com/grc </vt:lpstr>
      <vt:lpstr>PowerPoint Presentation</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General Use PowerPoint</dc:title>
  <dc:creator>John Reed</dc:creator>
  <cp:lastModifiedBy>Manoj Patel</cp:lastModifiedBy>
  <cp:revision>287</cp:revision>
  <cp:lastPrinted>2018-01-22T23:06:39Z</cp:lastPrinted>
  <dcterms:created xsi:type="dcterms:W3CDTF">2017-11-02T21:33:41Z</dcterms:created>
  <dcterms:modified xsi:type="dcterms:W3CDTF">2018-02-27T16:54:36Z</dcterms:modified>
</cp:coreProperties>
</file>